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18"/>
  </p:notesMasterIdLst>
  <p:handoutMasterIdLst>
    <p:handoutMasterId r:id="rId19"/>
  </p:handoutMasterIdLst>
  <p:sldIdLst>
    <p:sldId id="259" r:id="rId3"/>
    <p:sldId id="260" r:id="rId4"/>
    <p:sldId id="264" r:id="rId5"/>
    <p:sldId id="267" r:id="rId6"/>
    <p:sldId id="273" r:id="rId7"/>
    <p:sldId id="265" r:id="rId8"/>
    <p:sldId id="268" r:id="rId9"/>
    <p:sldId id="277" r:id="rId10"/>
    <p:sldId id="266" r:id="rId11"/>
    <p:sldId id="269" r:id="rId12"/>
    <p:sldId id="279" r:id="rId13"/>
    <p:sldId id="270" r:id="rId14"/>
    <p:sldId id="271" r:id="rId15"/>
    <p:sldId id="272" r:id="rId16"/>
    <p:sldId id="278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  <p15:guide id="11" orient="horz" pos="2260" userDrawn="1">
          <p15:clr>
            <a:srgbClr val="A4A3A4"/>
          </p15:clr>
        </p15:guide>
        <p15:guide id="12" pos="3939" userDrawn="1">
          <p15:clr>
            <a:srgbClr val="A4A3A4"/>
          </p15:clr>
        </p15:guide>
        <p15:guide id="13" pos="40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533" autoAdjust="0"/>
  </p:normalViewPr>
  <p:slideViewPr>
    <p:cSldViewPr>
      <p:cViewPr varScale="1">
        <p:scale>
          <a:sx n="72" d="100"/>
          <a:sy n="72" d="100"/>
        </p:scale>
        <p:origin x="618" y="54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  <p:guide orient="horz" pos="2260"/>
        <p:guide pos="3939"/>
        <p:guide pos="40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11/19/2015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11/19/2015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22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9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364" y="2166365"/>
            <a:ext cx="11244191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5998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381" y="3913632"/>
            <a:ext cx="11503204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99">
                <a:solidFill>
                  <a:srgbClr val="FFFFFF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9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0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6963" y="0"/>
            <a:ext cx="274248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8239" y="274638"/>
            <a:ext cx="2401754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1" y="274638"/>
            <a:ext cx="797121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7982" y="6422855"/>
            <a:ext cx="2742482" cy="365125"/>
          </a:xfrm>
        </p:spPr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5152" y="6422855"/>
            <a:ext cx="4278555" cy="365125"/>
          </a:xfrm>
        </p:spPr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0946" y="6422855"/>
            <a:ext cx="879530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64" y="2167128"/>
            <a:ext cx="11244191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5998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82" y="3913212"/>
            <a:ext cx="11500156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solidFill>
                  <a:srgbClr val="FFFFFF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030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694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94" y="2656566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9607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9607" y="2656564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9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693" y="2120054"/>
            <a:ext cx="6124885" cy="41148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6994" y="2147487"/>
            <a:ext cx="3199567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79826" y="2211494"/>
            <a:ext cx="6124885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199">
                <a:solidFill>
                  <a:schemeClr val="tx1">
                    <a:lumMod val="50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8659" y="2150621"/>
            <a:ext cx="3199567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4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5778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606" y="284176"/>
            <a:ext cx="9781532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606" y="2011680"/>
            <a:ext cx="9781532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1953" y="6422855"/>
            <a:ext cx="300011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5014" y="6422855"/>
            <a:ext cx="5043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6151" y="6422855"/>
            <a:ext cx="94601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0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3999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63988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868419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5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215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3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511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6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Team Hotspotter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57" y="4419600"/>
            <a:ext cx="11503204" cy="1953768"/>
          </a:xfrm>
        </p:spPr>
        <p:txBody>
          <a:bodyPr numCol="2">
            <a:normAutofit fontScale="85000" lnSpcReduction="20000"/>
          </a:bodyPr>
          <a:lstStyle/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Developers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Dylan Williams		Quality Assurance</a:t>
            </a: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Spencer Smith		Customer Proxy</a:t>
            </a: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Nathan Reinhardt	Scrum Master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Client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Dr. Igor </a:t>
            </a:r>
            <a:r>
              <a:rPr lang="en-US" sz="24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Crk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/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Southern Illinois University Edwardsville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Department of Computer Science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Edwardsville, IL 62026-1656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Feature driven MVC</a:t>
            </a:r>
          </a:p>
          <a:p>
            <a:r>
              <a:rPr lang="en-US" sz="2800" dirty="0" smtClean="0"/>
              <a:t>Distributed controller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953" t="22034" r="81895" b="32203"/>
          <a:stretch/>
        </p:blipFill>
        <p:spPr>
          <a:xfrm>
            <a:off x="7328376" y="1985176"/>
            <a:ext cx="2940783" cy="4411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3148" t="21875" r="67570" b="64583"/>
          <a:stretch/>
        </p:blipFill>
        <p:spPr>
          <a:xfrm>
            <a:off x="1359545" y="5030350"/>
            <a:ext cx="5253852" cy="13660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3093" t="21860" r="66240" b="61063"/>
          <a:stretch/>
        </p:blipFill>
        <p:spPr>
          <a:xfrm>
            <a:off x="1374522" y="3200401"/>
            <a:ext cx="5495500" cy="172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0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6992" t="8472" r="26433" b="56525"/>
          <a:stretch/>
        </p:blipFill>
        <p:spPr>
          <a:xfrm>
            <a:off x="644533" y="2676748"/>
            <a:ext cx="10106159" cy="3096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127" t="8196" r="27191" b="55694"/>
          <a:stretch/>
        </p:blipFill>
        <p:spPr>
          <a:xfrm>
            <a:off x="644533" y="2676748"/>
            <a:ext cx="10111511" cy="31253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21745" t="7935" r="21741" b="3785"/>
          <a:stretch/>
        </p:blipFill>
        <p:spPr>
          <a:xfrm>
            <a:off x="3067363" y="1722735"/>
            <a:ext cx="5791200" cy="5086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21662" t="7894" r="21621" b="3946"/>
          <a:stretch/>
        </p:blipFill>
        <p:spPr>
          <a:xfrm>
            <a:off x="3060884" y="1703359"/>
            <a:ext cx="5791200" cy="51054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l="20944" t="7895" r="22341" b="4326"/>
          <a:stretch/>
        </p:blipFill>
        <p:spPr>
          <a:xfrm>
            <a:off x="3068943" y="1697747"/>
            <a:ext cx="5791199" cy="50833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/>
          <a:srcRect l="21371" t="7895" r="22387" b="4209"/>
          <a:stretch/>
        </p:blipFill>
        <p:spPr>
          <a:xfrm>
            <a:off x="3063591" y="1710945"/>
            <a:ext cx="5742660" cy="5090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Artifact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11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202606" y="2011680"/>
            <a:ext cx="9781532" cy="420624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Prototype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8341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Cs425 exit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Met:</a:t>
            </a:r>
          </a:p>
          <a:p>
            <a:pPr lvl="1"/>
            <a:r>
              <a:rPr lang="en-US" sz="2800" dirty="0" smtClean="0"/>
              <a:t>Working prototype with base/minimal functionality of visualization</a:t>
            </a:r>
          </a:p>
          <a:p>
            <a:pPr lvl="1"/>
            <a:r>
              <a:rPr lang="en-US" sz="2800" dirty="0" smtClean="0"/>
              <a:t>Familiarization of tech stack of all members of the team</a:t>
            </a:r>
          </a:p>
          <a:p>
            <a:pPr marL="228532" lvl="1" indent="0">
              <a:buNone/>
            </a:pPr>
            <a:endParaRPr lang="en-US" sz="2800" dirty="0"/>
          </a:p>
          <a:p>
            <a:r>
              <a:rPr lang="en-US" sz="2800" dirty="0" smtClean="0"/>
              <a:t>Was Not Met:</a:t>
            </a:r>
          </a:p>
          <a:p>
            <a:pPr lvl="1"/>
            <a:r>
              <a:rPr lang="en-US" sz="2800" dirty="0" smtClean="0"/>
              <a:t>Testing </a:t>
            </a: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Post-Mortem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Good:</a:t>
            </a:r>
          </a:p>
          <a:p>
            <a:pPr lvl="1"/>
            <a:r>
              <a:rPr lang="en-US" dirty="0" smtClean="0"/>
              <a:t>Processes set-in and adopted by every team member.</a:t>
            </a:r>
          </a:p>
          <a:p>
            <a:pPr lvl="1"/>
            <a:r>
              <a:rPr lang="en-US" dirty="0" smtClean="0"/>
              <a:t>Great base project to work off of for next semester.</a:t>
            </a:r>
          </a:p>
          <a:p>
            <a:pPr lvl="1"/>
            <a:r>
              <a:rPr lang="en-US" dirty="0" smtClean="0"/>
              <a:t>Team learned a completely new tech stack.</a:t>
            </a:r>
          </a:p>
          <a:p>
            <a:pPr lvl="1"/>
            <a:endParaRPr lang="en-US" dirty="0"/>
          </a:p>
          <a:p>
            <a:r>
              <a:rPr lang="en-US" dirty="0" smtClean="0"/>
              <a:t>Bad:</a:t>
            </a:r>
          </a:p>
          <a:p>
            <a:pPr lvl="1"/>
            <a:r>
              <a:rPr lang="en-US" dirty="0" smtClean="0"/>
              <a:t>Time planning was slow at first. </a:t>
            </a:r>
          </a:p>
          <a:p>
            <a:pPr lvl="1"/>
            <a:r>
              <a:rPr lang="en-US" dirty="0" smtClean="0"/>
              <a:t>Didn’t get to writing tests for the prototype</a:t>
            </a:r>
          </a:p>
          <a:p>
            <a:pPr marL="228532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8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Cs 499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u="sng" dirty="0" smtClean="0"/>
              <a:t>Next Semester</a:t>
            </a:r>
          </a:p>
          <a:p>
            <a:r>
              <a:rPr lang="en-US" dirty="0" smtClean="0"/>
              <a:t>Our goal going forward is to use all the processes we set this semester and become a high performing agile team.</a:t>
            </a:r>
          </a:p>
          <a:p>
            <a:r>
              <a:rPr lang="en-US" dirty="0" smtClean="0"/>
              <a:t> We want to take the existing prototype and start to add scoring algorithms and UI changes</a:t>
            </a:r>
          </a:p>
          <a:p>
            <a:r>
              <a:rPr lang="en-US" dirty="0" smtClean="0"/>
              <a:t>Implement a dynamic testing suite for existing code.</a:t>
            </a:r>
          </a:p>
          <a:p>
            <a:r>
              <a:rPr lang="en-US" dirty="0" smtClean="0"/>
              <a:t>Develop with Angular and Node “best practices</a:t>
            </a:r>
            <a:r>
              <a:rPr lang="en-US" smtClean="0"/>
              <a:t>” in mind.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7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3813" y="2705725"/>
            <a:ext cx="960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18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About our Project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900" u="sng" dirty="0" smtClean="0"/>
              <a:t>Overview</a:t>
            </a:r>
          </a:p>
          <a:p>
            <a:pPr marL="0" indent="0">
              <a:buNone/>
            </a:pPr>
            <a:r>
              <a:rPr lang="en-US" sz="2400" dirty="0" smtClean="0"/>
              <a:t>Scan Git based repositories to find potential buggy code based off project contributors and file change frequency</a:t>
            </a:r>
          </a:p>
          <a:p>
            <a:pPr lv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000" u="sng" dirty="0" smtClean="0"/>
              <a:t>Domain </a:t>
            </a:r>
            <a:r>
              <a:rPr lang="en-US" sz="4000" u="sng" dirty="0"/>
              <a:t>and </a:t>
            </a:r>
            <a:r>
              <a:rPr lang="en-US" sz="4000" u="sng" dirty="0" smtClean="0"/>
              <a:t>Business</a:t>
            </a:r>
          </a:p>
          <a:p>
            <a:pPr marL="52388" indent="0"/>
            <a:r>
              <a:rPr lang="en-US" sz="2400" dirty="0"/>
              <a:t>Developers</a:t>
            </a:r>
          </a:p>
          <a:p>
            <a:pPr lvl="1"/>
            <a:r>
              <a:rPr lang="en-US" sz="2400" dirty="0"/>
              <a:t>Tracking bug-fixing commits</a:t>
            </a:r>
          </a:p>
          <a:p>
            <a:pPr lvl="1"/>
            <a:r>
              <a:rPr lang="en-US" sz="2400" dirty="0"/>
              <a:t>Testing code before pulling into project master</a:t>
            </a:r>
          </a:p>
          <a:p>
            <a:pPr marL="0" indent="0">
              <a:buNone/>
            </a:pPr>
            <a:r>
              <a:rPr lang="en-US" sz="2400" dirty="0"/>
              <a:t>  Project Managers</a:t>
            </a:r>
          </a:p>
          <a:p>
            <a:pPr lvl="1"/>
            <a:r>
              <a:rPr lang="en-US" sz="2400" dirty="0"/>
              <a:t>Assigning troublesome tasks to more experienced developers</a:t>
            </a:r>
          </a:p>
          <a:p>
            <a:pPr marL="0" indent="0">
              <a:buNone/>
            </a:pPr>
            <a:r>
              <a:rPr lang="en-US" sz="2400" dirty="0"/>
              <a:t>  Open Source Contributors</a:t>
            </a:r>
          </a:p>
          <a:p>
            <a:pPr lvl="1"/>
            <a:r>
              <a:rPr lang="en-US" sz="2400" dirty="0"/>
              <a:t>Looking to contribute code to most relevant portions of the codebase</a:t>
            </a:r>
          </a:p>
          <a:p>
            <a:pPr marL="0" indent="0">
              <a:buNone/>
            </a:pPr>
            <a:endParaRPr lang="en-US" sz="4000" u="sng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About our Project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ctr">
              <a:buNone/>
            </a:pPr>
            <a:r>
              <a:rPr lang="en-US" sz="4000" u="sng" dirty="0"/>
              <a:t>Core </a:t>
            </a:r>
            <a:r>
              <a:rPr lang="en-US" sz="4000" u="sng" dirty="0" smtClean="0"/>
              <a:t>functionality</a:t>
            </a:r>
          </a:p>
          <a:p>
            <a:pPr marL="0" lvl="0" indent="0" algn="ctr">
              <a:buNone/>
            </a:pPr>
            <a:endParaRPr lang="en-US" sz="2600" u="sng" dirty="0" smtClean="0"/>
          </a:p>
          <a:p>
            <a:pPr marL="384048" lvl="2" indent="0">
              <a:buFont typeface="Calibri" panose="020F0502020204030204" pitchFamily="34" charset="0"/>
              <a:buNone/>
            </a:pPr>
            <a:r>
              <a:rPr lang="en-US" sz="2600" dirty="0"/>
              <a:t>Scans repositories finding bug hotspots using dynamic metric</a:t>
            </a:r>
          </a:p>
          <a:p>
            <a:pPr lvl="4"/>
            <a:r>
              <a:rPr lang="en-US" sz="2600" dirty="0"/>
              <a:t>Run from remote server</a:t>
            </a:r>
          </a:p>
          <a:p>
            <a:pPr lvl="4"/>
            <a:endParaRPr lang="en-US" sz="2600" dirty="0"/>
          </a:p>
          <a:p>
            <a:pPr marL="384048" lvl="2" indent="0">
              <a:buFont typeface="Calibri" panose="020F0502020204030204" pitchFamily="34" charset="0"/>
              <a:buNone/>
            </a:pPr>
            <a:r>
              <a:rPr lang="en-US" sz="2600" dirty="0"/>
              <a:t>Provide centralized database to store scan results and repository</a:t>
            </a:r>
          </a:p>
          <a:p>
            <a:pPr lvl="4"/>
            <a:r>
              <a:rPr lang="en-US" sz="2600" dirty="0"/>
              <a:t>Automatic repository syncing </a:t>
            </a:r>
          </a:p>
          <a:p>
            <a:pPr lvl="4"/>
            <a:r>
              <a:rPr lang="en-US" sz="2600" dirty="0"/>
              <a:t>Scan result history</a:t>
            </a:r>
          </a:p>
          <a:p>
            <a:pPr marL="749808" lvl="4" indent="0">
              <a:buFont typeface="Calibri" panose="020F0502020204030204" pitchFamily="34" charset="0"/>
              <a:buNone/>
            </a:pPr>
            <a:endParaRPr lang="en-US" sz="2600" dirty="0"/>
          </a:p>
          <a:p>
            <a:pPr marL="384048" lvl="2" indent="0">
              <a:buFont typeface="Calibri" panose="020F0502020204030204" pitchFamily="34" charset="0"/>
              <a:buNone/>
            </a:pPr>
            <a:r>
              <a:rPr lang="en-US" sz="2600" dirty="0"/>
              <a:t>Create visualization of repository with heat map</a:t>
            </a:r>
          </a:p>
          <a:p>
            <a:pPr lvl="3"/>
            <a:r>
              <a:rPr lang="en-US" sz="2600" dirty="0"/>
              <a:t> Filter repository heat map based on author, file, etc.</a:t>
            </a:r>
          </a:p>
          <a:p>
            <a:pPr marL="0" lvl="0" indent="0" algn="ctr">
              <a:buNone/>
            </a:pPr>
            <a:endParaRPr lang="en-US" sz="4000" u="sng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6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Plan: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Defined GIT practices</a:t>
            </a:r>
          </a:p>
          <a:p>
            <a:pPr lvl="2"/>
            <a:r>
              <a:rPr lang="en-US" dirty="0" smtClean="0"/>
              <a:t>Collaboration and responsibility</a:t>
            </a:r>
          </a:p>
          <a:p>
            <a:r>
              <a:rPr lang="en-US" dirty="0" smtClean="0"/>
              <a:t>Jira</a:t>
            </a:r>
          </a:p>
          <a:p>
            <a:pPr lvl="1"/>
            <a:r>
              <a:rPr lang="en-US" dirty="0" smtClean="0"/>
              <a:t>Agile Planning</a:t>
            </a:r>
          </a:p>
          <a:p>
            <a:r>
              <a:rPr lang="en-US" dirty="0" smtClean="0"/>
              <a:t>Jenkins</a:t>
            </a:r>
          </a:p>
          <a:p>
            <a:pPr lvl="1"/>
            <a:r>
              <a:rPr lang="en-US" dirty="0" smtClean="0"/>
              <a:t>Automated quality/tests</a:t>
            </a:r>
          </a:p>
          <a:p>
            <a:pPr lvl="1"/>
            <a:r>
              <a:rPr lang="en-US" dirty="0" smtClean="0"/>
              <a:t>Automated deployment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974" y="3637522"/>
            <a:ext cx="2461877" cy="11570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286" y="5215382"/>
            <a:ext cx="3028950" cy="971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612" y="5023757"/>
            <a:ext cx="1076325" cy="1230086"/>
          </a:xfrm>
          <a:prstGeom prst="rect">
            <a:avLst/>
          </a:prstGeom>
        </p:spPr>
      </p:pic>
      <p:sp>
        <p:nvSpPr>
          <p:cNvPr id="13" name="Plus 12"/>
          <p:cNvSpPr/>
          <p:nvPr/>
        </p:nvSpPr>
        <p:spPr>
          <a:xfrm>
            <a:off x="9904412" y="5410200"/>
            <a:ext cx="642303" cy="626524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449" y="2070266"/>
            <a:ext cx="1198926" cy="119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7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Plan: Management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44" y="4047633"/>
            <a:ext cx="5322223" cy="25577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212" y="1774167"/>
            <a:ext cx="5313491" cy="2546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" y="1828801"/>
            <a:ext cx="4789136" cy="234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7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Project plan: Risks </a:t>
            </a:r>
            <a:endParaRPr lang="en-US"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5612" y="2004775"/>
            <a:ext cx="6568206" cy="4206240"/>
          </a:xfrm>
        </p:spPr>
        <p:txBody>
          <a:bodyPr>
            <a:normAutofit fontScale="92500" lnSpcReduction="20000"/>
          </a:bodyPr>
          <a:lstStyle/>
          <a:p>
            <a:pPr marL="0" lvl="0" indent="0" algn="ctr">
              <a:buNone/>
            </a:pPr>
            <a:r>
              <a:rPr lang="en-US" u="sng" dirty="0" smtClean="0"/>
              <a:t>Tech Stack Knowledge</a:t>
            </a:r>
          </a:p>
          <a:p>
            <a:pPr marL="0" lvl="0" indent="0">
              <a:buNone/>
            </a:pPr>
            <a:r>
              <a:rPr lang="en-US" sz="2300" dirty="0" smtClean="0"/>
              <a:t>Mitigated by:</a:t>
            </a:r>
          </a:p>
          <a:p>
            <a:pPr marL="0" lvl="0" indent="0" algn="ctr">
              <a:buNone/>
            </a:pPr>
            <a:r>
              <a:rPr lang="en-US" sz="2300" dirty="0" smtClean="0"/>
              <a:t>Sharing resources and guide in the project README. Every time we found something new individually we made an effort to update the readme for other team members to use.</a:t>
            </a:r>
          </a:p>
          <a:p>
            <a:pPr marL="0" lvl="0" indent="0" algn="ctr">
              <a:buNone/>
            </a:pPr>
            <a:r>
              <a:rPr lang="en-US" sz="2300" u="sng" dirty="0" smtClean="0"/>
              <a:t>Agile Methodologies</a:t>
            </a:r>
            <a:endParaRPr lang="en-US" sz="2300" u="sng" dirty="0"/>
          </a:p>
          <a:p>
            <a:pPr marL="0" lvl="0" indent="0">
              <a:buNone/>
            </a:pPr>
            <a:r>
              <a:rPr lang="en-US" sz="2300" dirty="0"/>
              <a:t>Mitigated by:</a:t>
            </a:r>
          </a:p>
          <a:p>
            <a:pPr>
              <a:lnSpc>
                <a:spcPct val="100000"/>
              </a:lnSpc>
            </a:pPr>
            <a:r>
              <a:rPr lang="en-US" sz="2300" dirty="0" smtClean="0"/>
              <a:t>Jira</a:t>
            </a:r>
          </a:p>
          <a:p>
            <a:pPr>
              <a:lnSpc>
                <a:spcPct val="100000"/>
              </a:lnSpc>
            </a:pPr>
            <a:r>
              <a:rPr lang="en-US" sz="2300" dirty="0" smtClean="0"/>
              <a:t>Jenkins</a:t>
            </a:r>
          </a:p>
          <a:p>
            <a:pPr>
              <a:lnSpc>
                <a:spcPct val="100000"/>
              </a:lnSpc>
            </a:pPr>
            <a:r>
              <a:rPr lang="en-US" sz="2300" dirty="0" smtClean="0"/>
              <a:t>Defined Git plan</a:t>
            </a:r>
            <a:endParaRPr lang="en-US" sz="2300" dirty="0"/>
          </a:p>
          <a:p>
            <a:pPr marL="0" lvl="0" indent="0" algn="ctr">
              <a:buNone/>
            </a:pPr>
            <a:endParaRPr lang="en-US" sz="2000" dirty="0" smtClean="0"/>
          </a:p>
          <a:p>
            <a:pPr lvl="0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878" y="2041561"/>
            <a:ext cx="48768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8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QUALITY ASSURANCE</a:t>
            </a:r>
            <a:endParaRPr lang="en-US"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84706" y="2021633"/>
            <a:ext cx="5914506" cy="420624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Git</a:t>
            </a:r>
          </a:p>
          <a:p>
            <a:pPr lvl="1"/>
            <a:r>
              <a:rPr lang="en-US" sz="2800" dirty="0" smtClean="0"/>
              <a:t>Well-defined </a:t>
            </a:r>
            <a:r>
              <a:rPr lang="en-US" sz="2800" dirty="0" err="1" smtClean="0"/>
              <a:t>git</a:t>
            </a:r>
            <a:r>
              <a:rPr lang="en-US" sz="2800" dirty="0" smtClean="0"/>
              <a:t> workflow to maintain consistency </a:t>
            </a:r>
          </a:p>
          <a:p>
            <a:pPr lvl="2"/>
            <a:r>
              <a:rPr lang="en-US" sz="2600" dirty="0" smtClean="0"/>
              <a:t>Pull Locally</a:t>
            </a:r>
          </a:p>
          <a:p>
            <a:pPr lvl="2"/>
            <a:r>
              <a:rPr lang="en-US" sz="2600" dirty="0" smtClean="0"/>
              <a:t>Branch</a:t>
            </a:r>
          </a:p>
          <a:p>
            <a:pPr lvl="2"/>
            <a:r>
              <a:rPr lang="en-US" sz="2600" dirty="0" smtClean="0"/>
              <a:t>Commit Often</a:t>
            </a:r>
          </a:p>
          <a:p>
            <a:pPr lvl="2"/>
            <a:r>
              <a:rPr lang="en-US" sz="2600" dirty="0" smtClean="0"/>
              <a:t>Push</a:t>
            </a:r>
          </a:p>
          <a:p>
            <a:pPr lvl="2"/>
            <a:r>
              <a:rPr lang="en-US" sz="2600" dirty="0" smtClean="0"/>
              <a:t>Pull Request</a:t>
            </a:r>
          </a:p>
          <a:p>
            <a:pPr lvl="2"/>
            <a:r>
              <a:rPr lang="en-US" sz="2600" dirty="0" smtClean="0"/>
              <a:t>Merge to Master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7</a:t>
            </a:fld>
            <a:endParaRPr lang="en-US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6093372" y="2021633"/>
            <a:ext cx="5914506" cy="4206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25" indent="-182825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357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988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419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6951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215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358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8511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5658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/>
              <a:t>Bitbucket</a:t>
            </a:r>
            <a:endParaRPr lang="en-US" sz="2800" dirty="0" smtClean="0"/>
          </a:p>
          <a:p>
            <a:pPr lvl="1"/>
            <a:r>
              <a:rPr lang="en-US" sz="2800" dirty="0" smtClean="0"/>
              <a:t>Pull requests</a:t>
            </a:r>
          </a:p>
          <a:p>
            <a:pPr lvl="1"/>
            <a:r>
              <a:rPr lang="en-US" sz="2800" dirty="0" smtClean="0"/>
              <a:t>Full Team Approval</a:t>
            </a:r>
          </a:p>
          <a:p>
            <a:pPr lvl="2"/>
            <a:r>
              <a:rPr lang="en-US" sz="2800" dirty="0" smtClean="0"/>
              <a:t>Commenting for clarity and potential errors</a:t>
            </a:r>
          </a:p>
          <a:p>
            <a:pPr lvl="2"/>
            <a:r>
              <a:rPr lang="en-US" sz="2800" dirty="0" smtClean="0"/>
              <a:t>Constant feedback</a:t>
            </a:r>
          </a:p>
        </p:txBody>
      </p:sp>
    </p:spTree>
    <p:extLst>
      <p:ext uri="{BB962C8B-B14F-4D97-AF65-F5344CB8AC3E}">
        <p14:creationId xmlns:p14="http://schemas.microsoft.com/office/powerpoint/2010/main" val="195391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QUALITY ASSURANCE </a:t>
            </a:r>
            <a:r>
              <a:rPr lang="en-US" sz="2000" i="1" dirty="0"/>
              <a:t>(cont.)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910" y="2362200"/>
            <a:ext cx="5033947" cy="350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2362200"/>
            <a:ext cx="5345741" cy="257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4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Architecture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05" r="1705"/>
          <a:stretch>
            <a:fillRect/>
          </a:stretch>
        </p:blipFill>
        <p:spPr>
          <a:xfrm>
            <a:off x="379412" y="2528023"/>
            <a:ext cx="6124885" cy="393192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7530746" y="2248446"/>
            <a:ext cx="3598414" cy="3912445"/>
          </a:xfrm>
        </p:spPr>
        <p:txBody>
          <a:bodyPr/>
          <a:lstStyle/>
          <a:p>
            <a:pPr algn="ctr"/>
            <a:r>
              <a:rPr lang="en-US" sz="3200" u="sng" dirty="0" smtClean="0"/>
              <a:t>MEAN Tech </a:t>
            </a:r>
            <a:r>
              <a:rPr lang="en-US" sz="3200" u="sng" dirty="0"/>
              <a:t>S</a:t>
            </a:r>
            <a:r>
              <a:rPr lang="en-US" sz="3200" u="sng" dirty="0" smtClean="0"/>
              <a:t>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59" y="4716367"/>
            <a:ext cx="1896897" cy="5046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837612" y="4737873"/>
            <a:ext cx="311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AngularJS – Client Side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1" y="3348758"/>
            <a:ext cx="1881769" cy="5545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837612" y="3348758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MongoDB- Database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59" y="3990517"/>
            <a:ext cx="1887949" cy="533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837612" y="3990517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Express -Middleware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94" y="5457956"/>
            <a:ext cx="1872362" cy="60511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37612" y="5437262"/>
            <a:ext cx="293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NodeJS</a:t>
            </a:r>
            <a:r>
              <a:rPr lang="en-US" dirty="0" smtClean="0"/>
              <a:t>- Server Side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0554" y="1921892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Client/Server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82CB02-9625-4F39-9A5B-61405831A8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474</Words>
  <Application>Microsoft Office PowerPoint</Application>
  <PresentationFormat>Custom</PresentationFormat>
  <Paragraphs>146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Corbel</vt:lpstr>
      <vt:lpstr>Wingdings</vt:lpstr>
      <vt:lpstr>Banded</vt:lpstr>
      <vt:lpstr>Team Hotspotter</vt:lpstr>
      <vt:lpstr>About our Project</vt:lpstr>
      <vt:lpstr>About our Project (Cont.)</vt:lpstr>
      <vt:lpstr>Project Plan: Management</vt:lpstr>
      <vt:lpstr>Project Plan: Management (Cont.)</vt:lpstr>
      <vt:lpstr>Project plan: Risks </vt:lpstr>
      <vt:lpstr>QUALITY ASSURANCE</vt:lpstr>
      <vt:lpstr>QUALITY ASSURANCE (cont.)</vt:lpstr>
      <vt:lpstr>Project Architecture</vt:lpstr>
      <vt:lpstr>Efforts</vt:lpstr>
      <vt:lpstr>Artifact</vt:lpstr>
      <vt:lpstr>Cs425 exit strategy</vt:lpstr>
      <vt:lpstr>Post-Mortem</vt:lpstr>
      <vt:lpstr>Cs 499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2015-11-05T00:19:48Z</dcterms:created>
  <dcterms:modified xsi:type="dcterms:W3CDTF">2015-11-20T00:14:20Z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TC034605129991</vt:lpwstr>
  </property>
</Properties>
</file>