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64" r:id="rId5"/>
    <p:sldId id="267" r:id="rId6"/>
    <p:sldId id="273" r:id="rId7"/>
    <p:sldId id="265" r:id="rId8"/>
    <p:sldId id="268" r:id="rId9"/>
    <p:sldId id="277" r:id="rId10"/>
    <p:sldId id="266" r:id="rId11"/>
    <p:sldId id="269" r:id="rId12"/>
    <p:sldId id="279" r:id="rId13"/>
    <p:sldId id="270" r:id="rId14"/>
    <p:sldId id="271" r:id="rId15"/>
    <p:sldId id="272" r:id="rId16"/>
    <p:sldId id="278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  <p15:guide id="11" orient="horz" pos="2260" userDrawn="1">
          <p15:clr>
            <a:srgbClr val="A4A3A4"/>
          </p15:clr>
        </p15:guide>
        <p15:guide id="12" pos="3939" userDrawn="1">
          <p15:clr>
            <a:srgbClr val="A4A3A4"/>
          </p15:clr>
        </p15:guide>
        <p15:guide id="13" pos="40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84" y="13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  <p:guide orient="horz" pos="2260"/>
        <p:guide pos="3939"/>
        <p:guide pos="40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11/16/2015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11/16/2015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364" y="2166365"/>
            <a:ext cx="11244191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5998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381" y="3913632"/>
            <a:ext cx="11503204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99">
                <a:solidFill>
                  <a:srgbClr val="FFFFFF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9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6963" y="0"/>
            <a:ext cx="27424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239" y="274638"/>
            <a:ext cx="2401754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1" y="274638"/>
            <a:ext cx="797121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982" y="6422855"/>
            <a:ext cx="2742482" cy="365125"/>
          </a:xfrm>
        </p:spPr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5152" y="6422855"/>
            <a:ext cx="4278555" cy="365125"/>
          </a:xfrm>
        </p:spPr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0946" y="6422855"/>
            <a:ext cx="879530" cy="365125"/>
          </a:xfrm>
        </p:spPr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1" y="2059012"/>
            <a:ext cx="1219249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1" y="3887812"/>
            <a:ext cx="12192492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64" y="2167128"/>
            <a:ext cx="11244191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5998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82" y="3913212"/>
            <a:ext cx="1150015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solidFill>
                  <a:srgbClr val="FFFFFF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030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8768" y="2011680"/>
            <a:ext cx="4753642" cy="420624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694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94" y="2656566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9607" y="1913470"/>
            <a:ext cx="4753642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9607" y="2656564"/>
            <a:ext cx="4753642" cy="35661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693" y="2120054"/>
            <a:ext cx="6124885" cy="4114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6994" y="2147487"/>
            <a:ext cx="3199567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79826" y="2211494"/>
            <a:ext cx="6124885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199">
                <a:solidFill>
                  <a:schemeClr val="tx1">
                    <a:lumMod val="50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8659" y="2150621"/>
            <a:ext cx="3199567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5778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606" y="284176"/>
            <a:ext cx="9781532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606" y="2011680"/>
            <a:ext cx="9781532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1953" y="6422855"/>
            <a:ext cx="300011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11/10/2015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5014" y="6422855"/>
            <a:ext cx="5043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CS425 Team Hotspotter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6151" y="6422855"/>
            <a:ext cx="9460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3999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63988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868419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695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215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3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8511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5658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Team Hotspotter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857" y="4419600"/>
            <a:ext cx="11503204" cy="1953768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Developers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Dylan Williams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Spencer </a:t>
            </a: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Smith</a:t>
            </a:r>
          </a:p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Nathan Reinhardt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3600" b="1" u="sng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Client</a:t>
            </a:r>
          </a:p>
          <a:p>
            <a:endParaRPr lang="en-US" sz="3600" b="1" u="sng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Dr. Igor </a:t>
            </a:r>
            <a:r>
              <a:rPr lang="en-US" sz="24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Crk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/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Southern Illinois University Edwardsville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Department of Computer Science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Edwardsville, IL 62026-1656</a:t>
            </a:r>
          </a:p>
          <a:p>
            <a:endParaRPr lang="en-US" sz="3600" b="1" u="sng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</a:t>
            </a:r>
            <a:r>
              <a:rPr lang="en-US" dirty="0" smtClean="0"/>
              <a:t>&amp;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Efforts </a:t>
            </a:r>
            <a:r>
              <a:rPr lang="en-US" dirty="0" smtClean="0"/>
              <a:t>&amp; Deliverables</a:t>
            </a:r>
            <a:r>
              <a:rPr lang="en-US" sz="2000" i="1" dirty="0" smtClean="0"/>
              <a:t>(cont</a:t>
            </a:r>
            <a:r>
              <a:rPr lang="en-US" sz="2000" i="1" dirty="0" smtClean="0"/>
              <a:t>.)</a:t>
            </a:r>
            <a:endParaRPr lang="en-US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</a:p>
          <a:p>
            <a:r>
              <a:rPr lang="en-US" dirty="0" smtClean="0"/>
              <a:t>*INSERT GIF/VIDEO OF PROTOYPE*</a:t>
            </a:r>
          </a:p>
          <a:p>
            <a:r>
              <a:rPr lang="en-US" dirty="0" smtClean="0"/>
              <a:t>*INSERT GIF/VIDEO OF CODE SETUP*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Cs425 exit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Met:</a:t>
            </a:r>
          </a:p>
          <a:p>
            <a:pPr lvl="1"/>
            <a:r>
              <a:rPr lang="en-US" sz="2800" dirty="0" smtClean="0"/>
              <a:t>Working prototype with base/minimal functionality of visualization</a:t>
            </a:r>
          </a:p>
          <a:p>
            <a:pPr lvl="1"/>
            <a:r>
              <a:rPr lang="en-US" sz="2800" dirty="0" smtClean="0"/>
              <a:t>Familiarization of tech stack of all members of the team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Was Not Met:</a:t>
            </a:r>
          </a:p>
          <a:p>
            <a:pPr lvl="1"/>
            <a:r>
              <a:rPr lang="en-US" sz="2800" dirty="0" smtClean="0"/>
              <a:t>N/A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Processes set-in and adopted by every team member.</a:t>
            </a:r>
          </a:p>
          <a:p>
            <a:pPr lvl="1"/>
            <a:r>
              <a:rPr lang="en-US" dirty="0" smtClean="0"/>
              <a:t>Great base project to work off of for next semester.</a:t>
            </a:r>
          </a:p>
          <a:p>
            <a:pPr lvl="1"/>
            <a:r>
              <a:rPr lang="en-US" dirty="0" smtClean="0"/>
              <a:t>Team learned a completely new tech stack.</a:t>
            </a:r>
          </a:p>
          <a:p>
            <a:pPr lvl="1"/>
            <a:endParaRPr lang="en-US" dirty="0"/>
          </a:p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Time planning was slow at first. </a:t>
            </a:r>
          </a:p>
          <a:p>
            <a:pPr lvl="1"/>
            <a:r>
              <a:rPr lang="en-US" dirty="0" smtClean="0"/>
              <a:t>Didn’t get to writing tests for the prototype</a:t>
            </a:r>
          </a:p>
          <a:p>
            <a:pPr marL="228532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Cs 499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smtClean="0"/>
              <a:t>Next Semester</a:t>
            </a:r>
          </a:p>
          <a:p>
            <a:r>
              <a:rPr lang="en-US" dirty="0" smtClean="0"/>
              <a:t>Our goal going forward is to use all the processes we set this semester and become a high performing agile team.</a:t>
            </a:r>
          </a:p>
          <a:p>
            <a:r>
              <a:rPr lang="en-US" dirty="0" smtClean="0"/>
              <a:t> We want to take the existing prototype and start to add scoring algorithms and UI changes</a:t>
            </a:r>
          </a:p>
          <a:p>
            <a:r>
              <a:rPr lang="en-US" dirty="0" smtClean="0"/>
              <a:t>Implement a dynamic testing suite for existing code.</a:t>
            </a:r>
          </a:p>
          <a:p>
            <a:r>
              <a:rPr lang="en-US" dirty="0" smtClean="0"/>
              <a:t>Develop with Angular and Node “best practices</a:t>
            </a:r>
            <a:r>
              <a:rPr lang="en-US" smtClean="0"/>
              <a:t>” in mind.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3" y="2705725"/>
            <a:ext cx="9601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18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u="sng" dirty="0" smtClean="0"/>
              <a:t>Overview</a:t>
            </a:r>
          </a:p>
          <a:p>
            <a:pPr marL="0" indent="0">
              <a:buNone/>
            </a:pPr>
            <a:r>
              <a:rPr lang="en-US" sz="2400" dirty="0" smtClean="0"/>
              <a:t>Scan Git based repositories to find potential buggy code based off project contributors and file change frequency</a:t>
            </a:r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u="sng" dirty="0" smtClean="0"/>
              <a:t>Domain </a:t>
            </a:r>
            <a:r>
              <a:rPr lang="en-US" sz="4000" u="sng" dirty="0"/>
              <a:t>and </a:t>
            </a:r>
            <a:r>
              <a:rPr lang="en-US" sz="4000" u="sng" dirty="0" smtClean="0"/>
              <a:t>Business</a:t>
            </a:r>
          </a:p>
          <a:p>
            <a:pPr marL="52388" indent="0"/>
            <a:r>
              <a:rPr lang="en-US" sz="2400" dirty="0"/>
              <a:t>Developers</a:t>
            </a:r>
          </a:p>
          <a:p>
            <a:pPr lvl="1"/>
            <a:r>
              <a:rPr lang="en-US" sz="2400" dirty="0"/>
              <a:t>Tracking bug-fixing commits</a:t>
            </a:r>
          </a:p>
          <a:p>
            <a:pPr lvl="1"/>
            <a:r>
              <a:rPr lang="en-US" sz="2400" dirty="0"/>
              <a:t>Testing code before pulling into project master</a:t>
            </a:r>
          </a:p>
          <a:p>
            <a:pPr marL="0" indent="0">
              <a:buNone/>
            </a:pPr>
            <a:r>
              <a:rPr lang="en-US" sz="2400" dirty="0"/>
              <a:t>  Project Managers</a:t>
            </a:r>
          </a:p>
          <a:p>
            <a:pPr lvl="1"/>
            <a:r>
              <a:rPr lang="en-US" sz="2400" dirty="0"/>
              <a:t>Assigning troublesome tasks to more experienced developers</a:t>
            </a:r>
          </a:p>
          <a:p>
            <a:pPr marL="0" indent="0">
              <a:buNone/>
            </a:pPr>
            <a:r>
              <a:rPr lang="en-US" sz="2400" dirty="0"/>
              <a:t>  Open Source Contributors</a:t>
            </a:r>
          </a:p>
          <a:p>
            <a:pPr lvl="1"/>
            <a:r>
              <a:rPr lang="en-US" sz="2400" dirty="0"/>
              <a:t>Looking to contribute code to most relevant portions of the codebase</a:t>
            </a:r>
          </a:p>
          <a:p>
            <a:pPr marL="0" indent="0">
              <a:buNone/>
            </a:pPr>
            <a:endParaRPr lang="en-US" sz="4000" u="sn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About our Project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4000" u="sng" dirty="0"/>
              <a:t>Core </a:t>
            </a:r>
            <a:r>
              <a:rPr lang="en-US" sz="4000" u="sng" dirty="0" smtClean="0"/>
              <a:t>functionality</a:t>
            </a:r>
          </a:p>
          <a:p>
            <a:pPr marL="0" lvl="0" indent="0" algn="ctr">
              <a:buNone/>
            </a:pPr>
            <a:endParaRPr lang="en-US" sz="2600" u="sng" dirty="0" smtClean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Scans repositories finding bug hotspots using dynamic metric</a:t>
            </a:r>
          </a:p>
          <a:p>
            <a:pPr lvl="4"/>
            <a:r>
              <a:rPr lang="en-US" sz="2600" dirty="0"/>
              <a:t>Run from remote server</a:t>
            </a:r>
          </a:p>
          <a:p>
            <a:pPr lvl="4"/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Provide centralized database to store scan results and repository</a:t>
            </a:r>
          </a:p>
          <a:p>
            <a:pPr lvl="4"/>
            <a:r>
              <a:rPr lang="en-US" sz="2600" dirty="0"/>
              <a:t>Automatic repository syncing </a:t>
            </a:r>
          </a:p>
          <a:p>
            <a:pPr lvl="4"/>
            <a:r>
              <a:rPr lang="en-US" sz="2600" dirty="0"/>
              <a:t>Scan result history</a:t>
            </a:r>
          </a:p>
          <a:p>
            <a:pPr marL="749808" lvl="4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384048" lvl="2" indent="0">
              <a:buFont typeface="Calibri" panose="020F0502020204030204" pitchFamily="34" charset="0"/>
              <a:buNone/>
            </a:pPr>
            <a:r>
              <a:rPr lang="en-US" sz="2600" dirty="0"/>
              <a:t>Create visualization of repository with heat map</a:t>
            </a:r>
          </a:p>
          <a:p>
            <a:pPr lvl="3"/>
            <a:r>
              <a:rPr lang="en-US" sz="2600" dirty="0"/>
              <a:t> Filter repository heat map based on author, file, etc.</a:t>
            </a:r>
          </a:p>
          <a:p>
            <a:pPr marL="0" lvl="0" indent="0" algn="ctr">
              <a:buNone/>
            </a:pPr>
            <a:endParaRPr lang="en-US" sz="40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GIT practices</a:t>
            </a:r>
          </a:p>
          <a:p>
            <a:pPr lvl="2"/>
            <a:r>
              <a:rPr lang="en-US" dirty="0" smtClean="0"/>
              <a:t>Collaboration and responsibility</a:t>
            </a:r>
          </a:p>
          <a:p>
            <a:r>
              <a:rPr lang="en-US" dirty="0" smtClean="0"/>
              <a:t>Jira</a:t>
            </a:r>
          </a:p>
          <a:p>
            <a:pPr lvl="1"/>
            <a:r>
              <a:rPr lang="en-US" dirty="0" smtClean="0"/>
              <a:t>Agile Planning</a:t>
            </a:r>
          </a:p>
          <a:p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Automated quality/tests</a:t>
            </a:r>
          </a:p>
          <a:p>
            <a:pPr lvl="1"/>
            <a:r>
              <a:rPr lang="en-US" dirty="0" smtClean="0"/>
              <a:t>Automated 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74" y="3637522"/>
            <a:ext cx="2461877" cy="1157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86" y="5215382"/>
            <a:ext cx="3028950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023757"/>
            <a:ext cx="1076325" cy="123008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9904412" y="5410200"/>
            <a:ext cx="642303" cy="62652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49" y="2070266"/>
            <a:ext cx="1198926" cy="1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Plan: Management </a:t>
            </a:r>
            <a:r>
              <a:rPr lang="en-US" sz="2000" i="1" dirty="0" smtClean="0"/>
              <a:t>(Cont.)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44" y="4047633"/>
            <a:ext cx="5322223" cy="2557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774167"/>
            <a:ext cx="5313491" cy="2546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" y="1828801"/>
            <a:ext cx="4789136" cy="23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Project plan: Risks 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2004775"/>
            <a:ext cx="6568206" cy="4206240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u="sng" dirty="0" smtClean="0"/>
              <a:t>Tech Stack Knowledge</a:t>
            </a:r>
          </a:p>
          <a:p>
            <a:pPr marL="0" lvl="0" indent="0">
              <a:buNone/>
            </a:pPr>
            <a:r>
              <a:rPr lang="en-US" sz="2300" dirty="0" smtClean="0"/>
              <a:t>Mitigated by:</a:t>
            </a:r>
          </a:p>
          <a:p>
            <a:pPr marL="0" lvl="0" indent="0" algn="ctr">
              <a:buNone/>
            </a:pPr>
            <a:r>
              <a:rPr lang="en-US" sz="2300" dirty="0" smtClean="0"/>
              <a:t>Sharing resources and guide in the project README. Every time we found something new individually we made an effort to update the readme for other team members to use.</a:t>
            </a:r>
          </a:p>
          <a:p>
            <a:pPr marL="0" lvl="0" indent="0" algn="ctr">
              <a:buNone/>
            </a:pPr>
            <a:r>
              <a:rPr lang="en-US" sz="2300" u="sng" dirty="0" smtClean="0"/>
              <a:t>Agile Methodologies</a:t>
            </a:r>
            <a:endParaRPr lang="en-US" sz="2300" u="sng" dirty="0"/>
          </a:p>
          <a:p>
            <a:pPr marL="0" lvl="0" indent="0">
              <a:buNone/>
            </a:pPr>
            <a:r>
              <a:rPr lang="en-US" sz="2300" dirty="0"/>
              <a:t>Mitigated by: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Jira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Jenkins</a:t>
            </a:r>
          </a:p>
          <a:p>
            <a:pPr>
              <a:lnSpc>
                <a:spcPct val="100000"/>
              </a:lnSpc>
            </a:pPr>
            <a:r>
              <a:rPr lang="en-US" sz="2300" dirty="0" smtClean="0"/>
              <a:t>Defined Git plan</a:t>
            </a:r>
            <a:endParaRPr lang="en-US" sz="2300" dirty="0"/>
          </a:p>
          <a:p>
            <a:pPr marL="0" lvl="0" indent="0" algn="ctr">
              <a:buNone/>
            </a:pPr>
            <a:endParaRPr lang="en-US" sz="2000" dirty="0" smtClean="0"/>
          </a:p>
          <a:p>
            <a:pPr lvl="0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878" y="2041561"/>
            <a:ext cx="4876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QUALITY ASSURANCE</a:t>
            </a:r>
            <a:endParaRPr lang="en-US" sz="4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4706" y="2021633"/>
            <a:ext cx="5914506" cy="420624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Git</a:t>
            </a:r>
          </a:p>
          <a:p>
            <a:pPr lvl="1"/>
            <a:r>
              <a:rPr lang="en-US" sz="2800" dirty="0" smtClean="0"/>
              <a:t>Well-defined </a:t>
            </a:r>
            <a:r>
              <a:rPr lang="en-US" sz="2800" dirty="0" err="1" smtClean="0"/>
              <a:t>git</a:t>
            </a:r>
            <a:r>
              <a:rPr lang="en-US" sz="2800" dirty="0" smtClean="0"/>
              <a:t> workflow </a:t>
            </a:r>
            <a:r>
              <a:rPr lang="en-US" sz="2800" dirty="0" smtClean="0"/>
              <a:t>to maintain consistency </a:t>
            </a:r>
            <a:endParaRPr lang="en-US" sz="2800" dirty="0" smtClean="0"/>
          </a:p>
          <a:p>
            <a:pPr lvl="2"/>
            <a:r>
              <a:rPr lang="en-US" sz="2600" dirty="0" smtClean="0"/>
              <a:t>Pull Locally</a:t>
            </a:r>
          </a:p>
          <a:p>
            <a:pPr lvl="2"/>
            <a:r>
              <a:rPr lang="en-US" sz="2600" dirty="0" smtClean="0"/>
              <a:t>Branch</a:t>
            </a:r>
          </a:p>
          <a:p>
            <a:pPr lvl="2"/>
            <a:r>
              <a:rPr lang="en-US" sz="2600" dirty="0" smtClean="0"/>
              <a:t>Commit Often</a:t>
            </a:r>
          </a:p>
          <a:p>
            <a:pPr lvl="2"/>
            <a:r>
              <a:rPr lang="en-US" sz="2600" dirty="0" smtClean="0"/>
              <a:t>Push</a:t>
            </a:r>
          </a:p>
          <a:p>
            <a:pPr lvl="2"/>
            <a:r>
              <a:rPr lang="en-US" sz="2600" dirty="0" smtClean="0"/>
              <a:t>Pul</a:t>
            </a:r>
            <a:r>
              <a:rPr lang="en-US" sz="2600" dirty="0" smtClean="0"/>
              <a:t>l Request</a:t>
            </a:r>
          </a:p>
          <a:p>
            <a:pPr lvl="2"/>
            <a:r>
              <a:rPr lang="en-US" sz="2600" dirty="0" smtClean="0"/>
              <a:t>Merge to Master</a:t>
            </a:r>
            <a:endParaRPr lang="en-US" sz="2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6093372" y="2021633"/>
            <a:ext cx="5914506" cy="420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357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988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419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6951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215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358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8511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5658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Bitbucket</a:t>
            </a:r>
            <a:endParaRPr lang="en-US" sz="2800" dirty="0" smtClean="0"/>
          </a:p>
          <a:p>
            <a:pPr lvl="1"/>
            <a:r>
              <a:rPr lang="en-US" sz="2800" dirty="0" smtClean="0"/>
              <a:t>Pull requests</a:t>
            </a:r>
          </a:p>
          <a:p>
            <a:pPr lvl="1"/>
            <a:r>
              <a:rPr lang="en-US" sz="2800" dirty="0" smtClean="0"/>
              <a:t>Full Team Approval</a:t>
            </a:r>
          </a:p>
          <a:p>
            <a:pPr lvl="2"/>
            <a:r>
              <a:rPr lang="en-US" sz="2800" dirty="0" smtClean="0"/>
              <a:t>Commenting for clarity and potential errors</a:t>
            </a:r>
          </a:p>
          <a:p>
            <a:pPr lvl="2"/>
            <a:r>
              <a:rPr lang="en-US" sz="2800" dirty="0" smtClean="0"/>
              <a:t>Constant feedback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5391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QUALITY ASSURANCE </a:t>
            </a:r>
            <a:r>
              <a:rPr lang="en-US" sz="2000" i="1" dirty="0"/>
              <a:t>(cont.)</a:t>
            </a:r>
            <a:endParaRPr lang="en-US" sz="20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10" y="2362200"/>
            <a:ext cx="5033947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2362200"/>
            <a:ext cx="5345741" cy="25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05" r="1705"/>
          <a:stretch>
            <a:fillRect/>
          </a:stretch>
        </p:blipFill>
        <p:spPr>
          <a:xfrm>
            <a:off x="379412" y="2528023"/>
            <a:ext cx="6124885" cy="39319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7530746" y="2248446"/>
            <a:ext cx="3598414" cy="3912445"/>
          </a:xfrm>
        </p:spPr>
        <p:txBody>
          <a:bodyPr/>
          <a:lstStyle/>
          <a:p>
            <a:pPr algn="ctr"/>
            <a:r>
              <a:rPr lang="en-US" sz="3200" u="sng" dirty="0" smtClean="0"/>
              <a:t>MEAN Tech </a:t>
            </a:r>
            <a:r>
              <a:rPr lang="en-US" sz="3200" u="sng" dirty="0"/>
              <a:t>S</a:t>
            </a:r>
            <a:r>
              <a:rPr lang="en-US" sz="3200" u="sng" dirty="0" smtClean="0"/>
              <a:t>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11/16/2015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CS425 Team </a:t>
            </a:r>
            <a:r>
              <a:rPr lang="en-US" sz="1200" dirty="0" err="1" smtClean="0"/>
              <a:t>Hotspotter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4716367"/>
            <a:ext cx="1896897" cy="5046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7612" y="4737873"/>
            <a:ext cx="311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AngularJS – Client Side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1" y="3348758"/>
            <a:ext cx="1881769" cy="5545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37612" y="33487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MongoDB- Database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9" y="3990517"/>
            <a:ext cx="1887949" cy="533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37612" y="39905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 -Middleware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4" y="5457956"/>
            <a:ext cx="1872362" cy="6051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37612" y="5437262"/>
            <a:ext cx="293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NodeJS</a:t>
            </a:r>
            <a:r>
              <a:rPr lang="en-US" dirty="0" smtClean="0"/>
              <a:t>- Server Side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0554" y="1921892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Client/Server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E82CB02-9625-4F39-9A5B-61405831A8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512</Words>
  <Application>Microsoft Office PowerPoint</Application>
  <PresentationFormat>Custom</PresentationFormat>
  <Paragraphs>149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Wingdings</vt:lpstr>
      <vt:lpstr>Banded</vt:lpstr>
      <vt:lpstr>Team Hotspotter</vt:lpstr>
      <vt:lpstr>About our Project</vt:lpstr>
      <vt:lpstr>About our Project (Cont.)</vt:lpstr>
      <vt:lpstr>Project Plan: Management</vt:lpstr>
      <vt:lpstr>Project Plan: Management (Cont.)</vt:lpstr>
      <vt:lpstr>Project plan: Risks </vt:lpstr>
      <vt:lpstr>QUALITY ASSURANCE</vt:lpstr>
      <vt:lpstr>QUALITY ASSURANCE (cont.)</vt:lpstr>
      <vt:lpstr>Project Architecture</vt:lpstr>
      <vt:lpstr>Efforts &amp; Deliverables</vt:lpstr>
      <vt:lpstr>Efforts &amp; Deliverables(cont.)</vt:lpstr>
      <vt:lpstr>Cs425 exit strategy</vt:lpstr>
      <vt:lpstr>Post-Mortem</vt:lpstr>
      <vt:lpstr>Cs 499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2015-11-05T00:19:48Z</dcterms:created>
  <dcterms:modified xsi:type="dcterms:W3CDTF">2015-11-17T01:45:39Z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TC034605129991</vt:lpwstr>
  </property>
</Properties>
</file>