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85" r:id="rId4"/>
    <p:sldId id="280" r:id="rId5"/>
    <p:sldId id="284" r:id="rId6"/>
    <p:sldId id="266" r:id="rId7"/>
    <p:sldId id="282" r:id="rId8"/>
    <p:sldId id="281" r:id="rId9"/>
    <p:sldId id="270" r:id="rId10"/>
    <p:sldId id="283" r:id="rId11"/>
    <p:sldId id="271" r:id="rId12"/>
    <p:sldId id="2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33" autoAdjust="0"/>
  </p:normalViewPr>
  <p:slideViewPr>
    <p:cSldViewPr>
      <p:cViewPr varScale="1">
        <p:scale>
          <a:sx n="88" d="100"/>
          <a:sy n="88" d="100"/>
        </p:scale>
        <p:origin x="204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hotspotter\Management\TeamEffor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/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</c:v>
                </c:pt>
                <c:pt idx="1">
                  <c:v>42261</c:v>
                </c:pt>
                <c:pt idx="2">
                  <c:v>42268</c:v>
                </c:pt>
                <c:pt idx="3">
                  <c:v>42275</c:v>
                </c:pt>
                <c:pt idx="4">
                  <c:v>42282</c:v>
                </c:pt>
                <c:pt idx="5">
                  <c:v>42289</c:v>
                </c:pt>
                <c:pt idx="6">
                  <c:v>42296</c:v>
                </c:pt>
                <c:pt idx="7">
                  <c:v>42303</c:v>
                </c:pt>
                <c:pt idx="8">
                  <c:v>42310</c:v>
                </c:pt>
                <c:pt idx="9">
                  <c:v>42317</c:v>
                </c:pt>
                <c:pt idx="10">
                  <c:v>42324</c:v>
                </c:pt>
                <c:pt idx="11">
                  <c:v>42380</c:v>
                </c:pt>
                <c:pt idx="12">
                  <c:v>42387</c:v>
                </c:pt>
                <c:pt idx="13">
                  <c:v>42394</c:v>
                </c:pt>
                <c:pt idx="14">
                  <c:v>42401</c:v>
                </c:pt>
                <c:pt idx="15">
                  <c:v>42408</c:v>
                </c:pt>
                <c:pt idx="16">
                  <c:v>42415</c:v>
                </c:pt>
                <c:pt idx="17">
                  <c:v>42422</c:v>
                </c:pt>
                <c:pt idx="18">
                  <c:v>42429</c:v>
                </c:pt>
                <c:pt idx="19">
                  <c:v>42436</c:v>
                </c:pt>
                <c:pt idx="20">
                  <c:v>42443</c:v>
                </c:pt>
                <c:pt idx="21">
                  <c:v>42450</c:v>
                </c:pt>
                <c:pt idx="22">
                  <c:v>42457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</c:v>
                </c:pt>
                <c:pt idx="8">
                  <c:v>22</c:v>
                </c:pt>
                <c:pt idx="9">
                  <c:v>8</c:v>
                </c:pt>
                <c:pt idx="10">
                  <c:v>15</c:v>
                </c:pt>
                <c:pt idx="11">
                  <c:v>23.5</c:v>
                </c:pt>
                <c:pt idx="12">
                  <c:v>23</c:v>
                </c:pt>
                <c:pt idx="13">
                  <c:v>12</c:v>
                </c:pt>
                <c:pt idx="14">
                  <c:v>29</c:v>
                </c:pt>
                <c:pt idx="15">
                  <c:v>16</c:v>
                </c:pt>
                <c:pt idx="16">
                  <c:v>16</c:v>
                </c:pt>
                <c:pt idx="17">
                  <c:v>18</c:v>
                </c:pt>
                <c:pt idx="18">
                  <c:v>16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338952"/>
        <c:axId val="212341696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13.936666666666669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12.521166666666669</c:v>
                </c:pt>
                <c:pt idx="6">
                  <c:v>14.73285714285714</c:v>
                </c:pt>
                <c:pt idx="7">
                  <c:v>16.391249999999999</c:v>
                </c:pt>
                <c:pt idx="8">
                  <c:v>17.01444444444445</c:v>
                </c:pt>
                <c:pt idx="9">
                  <c:v>16.312999999999999</c:v>
                </c:pt>
                <c:pt idx="10">
                  <c:v>16.239090909090908</c:v>
                </c:pt>
                <c:pt idx="11">
                  <c:v>16.84416666666667</c:v>
                </c:pt>
                <c:pt idx="12">
                  <c:v>17.317692307692312</c:v>
                </c:pt>
                <c:pt idx="13">
                  <c:v>16.937857142857151</c:v>
                </c:pt>
                <c:pt idx="14">
                  <c:v>17.742000000000001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17.562777777777779</c:v>
                </c:pt>
                <c:pt idx="18">
                  <c:v>17.480526315789469</c:v>
                </c:pt>
                <c:pt idx="19">
                  <c:v>16.6065</c:v>
                </c:pt>
                <c:pt idx="20">
                  <c:v>15.815714285714289</c:v>
                </c:pt>
                <c:pt idx="21">
                  <c:v>15.096818181818181</c:v>
                </c:pt>
                <c:pt idx="22">
                  <c:v>14.440434782608699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338952"/>
        <c:axId val="212341696"/>
      </c:lineChart>
      <c:catAx>
        <c:axId val="212338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41696"/>
        <c:crosses val="autoZero"/>
        <c:auto val="0"/>
        <c:lblAlgn val="ctr"/>
        <c:lblOffset val="100"/>
        <c:noMultiLvlLbl val="0"/>
      </c:catAx>
      <c:valAx>
        <c:axId val="21234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3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0999"/>
          <c:w val="0.85342118987953597"/>
          <c:h val="0.733442049252040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</c:v>
                </c:pt>
                <c:pt idx="1">
                  <c:v>532</c:v>
                </c:pt>
                <c:pt idx="2">
                  <c:v>481</c:v>
                </c:pt>
                <c:pt idx="3">
                  <c:v>455.5</c:v>
                </c:pt>
                <c:pt idx="4">
                  <c:v>409</c:v>
                </c:pt>
                <c:pt idx="5">
                  <c:v>368</c:v>
                </c:pt>
                <c:pt idx="6">
                  <c:v>72</c:v>
                </c:pt>
                <c:pt idx="7">
                  <c:v>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</c:v>
                </c:pt>
                <c:pt idx="1">
                  <c:v>479</c:v>
                </c:pt>
                <c:pt idx="2">
                  <c:v>426</c:v>
                </c:pt>
                <c:pt idx="3">
                  <c:v>373</c:v>
                </c:pt>
                <c:pt idx="4">
                  <c:v>320</c:v>
                </c:pt>
                <c:pt idx="5">
                  <c:v>267</c:v>
                </c:pt>
                <c:pt idx="6">
                  <c:v>214</c:v>
                </c:pt>
                <c:pt idx="7">
                  <c:v>161</c:v>
                </c:pt>
                <c:pt idx="8">
                  <c:v>108</c:v>
                </c:pt>
                <c:pt idx="9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84704120"/>
        <c:axId val="284704512"/>
      </c:lineChart>
      <c:catAx>
        <c:axId val="284704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04512"/>
        <c:crosses val="autoZero"/>
        <c:auto val="1"/>
        <c:lblAlgn val="ctr"/>
        <c:lblOffset val="100"/>
        <c:tickMarkSkip val="1"/>
        <c:noMultiLvlLbl val="0"/>
      </c:catAx>
      <c:valAx>
        <c:axId val="28470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970796183296601E-2"/>
              <c:y val="0.23525487522135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704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832779989738799E-2"/>
          <c:y val="0.91456018817319895"/>
          <c:w val="0.40044528288130599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CS499 Team Hotspotter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Team Hotspotter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2011680"/>
            <a:ext cx="5925556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Good</a:t>
            </a:r>
            <a:endParaRPr lang="en-US" sz="3200" i="1" dirty="0"/>
          </a:p>
          <a:p>
            <a:pPr lvl="1"/>
            <a:r>
              <a:rPr lang="en-US" sz="3200" dirty="0"/>
              <a:t>Met all </a:t>
            </a:r>
            <a:r>
              <a:rPr lang="en-US" sz="3200" dirty="0" smtClean="0"/>
              <a:t>client </a:t>
            </a:r>
            <a:r>
              <a:rPr lang="en-US" sz="3200" dirty="0"/>
              <a:t>requirements</a:t>
            </a:r>
          </a:p>
          <a:p>
            <a:pPr lvl="1"/>
            <a:r>
              <a:rPr lang="en-US" sz="3200" dirty="0"/>
              <a:t>Learned to develop with modern web frameworks</a:t>
            </a:r>
          </a:p>
          <a:p>
            <a:pPr lvl="1"/>
            <a:r>
              <a:rPr lang="en-US" sz="3200" dirty="0" smtClean="0"/>
              <a:t>Intimate understanding </a:t>
            </a:r>
            <a:r>
              <a:rPr lang="en-US" sz="3200" dirty="0"/>
              <a:t>of git version </a:t>
            </a:r>
            <a:r>
              <a:rPr lang="en-US" sz="3200" dirty="0" smtClean="0"/>
              <a:t>control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558064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Bad</a:t>
            </a:r>
          </a:p>
          <a:p>
            <a:pPr lvl="1"/>
            <a:r>
              <a:rPr lang="en-US" sz="3200" dirty="0"/>
              <a:t>Better time estimation</a:t>
            </a:r>
          </a:p>
          <a:p>
            <a:pPr lvl="3"/>
            <a:r>
              <a:rPr lang="en-US" sz="2801" dirty="0"/>
              <a:t>Burndown spikes and dives</a:t>
            </a:r>
          </a:p>
          <a:p>
            <a:pPr lvl="1"/>
            <a:r>
              <a:rPr lang="en-US" sz="3200" dirty="0"/>
              <a:t>We wish we had longer to work on 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What is A Hotspot?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0012" y="2255429"/>
            <a:ext cx="6858000" cy="41674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Area of instability within a codebase</a:t>
            </a:r>
          </a:p>
          <a:p>
            <a:r>
              <a:rPr lang="en-US" sz="2800" dirty="0" smtClean="0"/>
              <a:t>Frequently changed files, many commits</a:t>
            </a:r>
          </a:p>
          <a:p>
            <a:r>
              <a:rPr lang="en-US" sz="2800" dirty="0" smtClean="0"/>
              <a:t>Recently modified files, cooldown over time</a:t>
            </a:r>
          </a:p>
          <a:p>
            <a:r>
              <a:rPr lang="en-US" sz="2800" dirty="0" smtClean="0"/>
              <a:t>Line additions vs. Line deletions</a:t>
            </a:r>
          </a:p>
          <a:p>
            <a:r>
              <a:rPr lang="en-US" sz="2800" dirty="0" smtClean="0"/>
              <a:t>Bug fixing commits vs. Regular commits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7" y="2068286"/>
            <a:ext cx="4722223" cy="4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About our </a:t>
            </a:r>
            <a:r>
              <a:rPr lang="en-US" sz="4400" dirty="0" smtClean="0"/>
              <a:t>project</a:t>
            </a:r>
            <a:endParaRPr lang="en-US" sz="4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98612" y="2011680"/>
            <a:ext cx="938379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/>
              <a:t>Domain and Business</a:t>
            </a:r>
          </a:p>
          <a:p>
            <a:pPr marL="52388" indent="0">
              <a:buNone/>
            </a:pPr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</a:t>
            </a:r>
            <a:r>
              <a:rPr lang="en-US" sz="2400" dirty="0" smtClean="0"/>
              <a:t>committing code into the master build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</a:t>
            </a:r>
            <a:r>
              <a:rPr lang="en-US" sz="2400" dirty="0" smtClean="0"/>
              <a:t>developers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 smtClean="0"/>
              <a:t>Allows contributors to grow and develop based on the history of their contributions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1" y="2514600"/>
            <a:ext cx="7467601" cy="370332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No client-required platform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Semi-Agile approach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3601" dirty="0" smtClean="0"/>
              <a:t>Behavior Driven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Continuous access to </a:t>
            </a:r>
            <a:r>
              <a:rPr lang="en-US" sz="4000" dirty="0" smtClean="0"/>
              <a:t>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 smtClean="0"/>
              <a:t> Client validation </a:t>
            </a:r>
            <a:r>
              <a:rPr lang="en-US" sz="4000" dirty="0"/>
              <a:t>every sprint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5611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27" y="2135426"/>
            <a:ext cx="2460841" cy="725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9713465" y="3372135"/>
            <a:ext cx="217521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98" y="4656602"/>
            <a:ext cx="2138350" cy="5689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6" y="5737055"/>
            <a:ext cx="2164784" cy="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Project Capabilities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5812" y="2438400"/>
            <a:ext cx="8379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/>
              <a:t>Clone a public git based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Run metrics </a:t>
            </a:r>
            <a:r>
              <a:rPr lang="en-US" sz="4000" dirty="0" smtClean="0"/>
              <a:t>on </a:t>
            </a:r>
            <a:r>
              <a:rPr lang="en-US" sz="4000" dirty="0"/>
              <a:t>cloned repository</a:t>
            </a:r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Create graph of </a:t>
            </a:r>
            <a:r>
              <a:rPr lang="en-US" sz="4000" dirty="0" smtClean="0"/>
              <a:t>metrics</a:t>
            </a:r>
            <a:endParaRPr lang="en-US" sz="4000" dirty="0"/>
          </a:p>
          <a:p>
            <a:pPr marL="342900" indent="-342900">
              <a:buFont typeface="Arial"/>
              <a:buChar char="•"/>
            </a:pPr>
            <a:r>
              <a:rPr lang="en-US" sz="4000" dirty="0"/>
              <a:t>Export </a:t>
            </a:r>
            <a:r>
              <a:rPr lang="en-US" sz="4000" dirty="0" smtClean="0"/>
              <a:t>data to </a:t>
            </a:r>
            <a:r>
              <a:rPr lang="en-US" sz="4000" dirty="0"/>
              <a:t>a CSV file</a:t>
            </a:r>
          </a:p>
        </p:txBody>
      </p:sp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/>
              <a:t>DEMO DEMO </a:t>
            </a:r>
            <a:r>
              <a:rPr lang="en-US" dirty="0">
                <a:solidFill>
                  <a:schemeClr val="tx1"/>
                </a:solidFill>
              </a:rPr>
              <a:t>DEMO DEMO DEMO DEMO DEMO DEMO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CS499 Team Hotspotter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 smtClean="0"/>
              <a:t>Team Velocity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84176"/>
            <a:ext cx="12188825" cy="1508760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smtClean="0"/>
              <a:t>Burndown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04/15/2016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255</Words>
  <Application>Microsoft Office PowerPoint</Application>
  <PresentationFormat>Custom</PresentationFormat>
  <Paragraphs>89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Corbel</vt:lpstr>
      <vt:lpstr>Wingdings</vt:lpstr>
      <vt:lpstr>Banded</vt:lpstr>
      <vt:lpstr>Team Hotspotter</vt:lpstr>
      <vt:lpstr>What is A Hotspot?</vt:lpstr>
      <vt:lpstr>About our project</vt:lpstr>
      <vt:lpstr>Project Requirements</vt:lpstr>
      <vt:lpstr>Project Architecture</vt:lpstr>
      <vt:lpstr>Project Capabilities</vt:lpstr>
      <vt:lpstr>DEMO DEMO DEMO DEMO DEMO DEMO DEMO DEMO</vt:lpstr>
      <vt:lpstr>Team Velocity</vt:lpstr>
      <vt:lpstr>Team Burndown</vt:lpstr>
      <vt:lpstr>Post-Mortem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2016-04-10T02:04:47Z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