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0" r:id="rId4"/>
    <p:sldId id="280" r:id="rId5"/>
    <p:sldId id="266" r:id="rId6"/>
    <p:sldId id="284" r:id="rId7"/>
    <p:sldId id="282" r:id="rId8"/>
    <p:sldId id="281" r:id="rId9"/>
    <p:sldId id="270" r:id="rId10"/>
    <p:sldId id="283" r:id="rId11"/>
    <p:sldId id="271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-640" y="-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orient="horz" pos="2260"/>
        <p:guide pos="3839"/>
        <p:guide pos="191"/>
        <p:guide pos="7486"/>
        <p:guide pos="576"/>
        <p:guide pos="7102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ev\hotspotter\Management\TeamEffort.xlsm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2.0</c:v>
                </c:pt>
                <c:pt idx="10">
                  <c:v>0.5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42254.0</c:v>
                </c:pt>
                <c:pt idx="1">
                  <c:v>42261.0</c:v>
                </c:pt>
                <c:pt idx="2">
                  <c:v>42268.0</c:v>
                </c:pt>
                <c:pt idx="3">
                  <c:v>42275.0</c:v>
                </c:pt>
                <c:pt idx="4">
                  <c:v>42282.0</c:v>
                </c:pt>
                <c:pt idx="5">
                  <c:v>42289.0</c:v>
                </c:pt>
                <c:pt idx="6">
                  <c:v>42296.0</c:v>
                </c:pt>
                <c:pt idx="7">
                  <c:v>42303.0</c:v>
                </c:pt>
                <c:pt idx="8">
                  <c:v>42310.0</c:v>
                </c:pt>
                <c:pt idx="9">
                  <c:v>42317.0</c:v>
                </c:pt>
                <c:pt idx="10">
                  <c:v>42324.0</c:v>
                </c:pt>
                <c:pt idx="11">
                  <c:v>42380.0</c:v>
                </c:pt>
                <c:pt idx="12">
                  <c:v>42387.0</c:v>
                </c:pt>
                <c:pt idx="13">
                  <c:v>42394.0</c:v>
                </c:pt>
                <c:pt idx="14">
                  <c:v>42401.0</c:v>
                </c:pt>
                <c:pt idx="15">
                  <c:v>42408.0</c:v>
                </c:pt>
                <c:pt idx="16">
                  <c:v>42415.0</c:v>
                </c:pt>
                <c:pt idx="17">
                  <c:v>42422.0</c:v>
                </c:pt>
                <c:pt idx="18">
                  <c:v>42429.0</c:v>
                </c:pt>
                <c:pt idx="19">
                  <c:v>42436.0</c:v>
                </c:pt>
                <c:pt idx="20">
                  <c:v>42443.0</c:v>
                </c:pt>
                <c:pt idx="21">
                  <c:v>42450.0</c:v>
                </c:pt>
                <c:pt idx="22">
                  <c:v>42457.0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3.0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28.0</c:v>
                </c:pt>
                <c:pt idx="8">
                  <c:v>22.0</c:v>
                </c:pt>
                <c:pt idx="9">
                  <c:v>8.0</c:v>
                </c:pt>
                <c:pt idx="10">
                  <c:v>15.0</c:v>
                </c:pt>
                <c:pt idx="11">
                  <c:v>23.5</c:v>
                </c:pt>
                <c:pt idx="12">
                  <c:v>23.0</c:v>
                </c:pt>
                <c:pt idx="13">
                  <c:v>12.0</c:v>
                </c:pt>
                <c:pt idx="14">
                  <c:v>29.0</c:v>
                </c:pt>
                <c:pt idx="15">
                  <c:v>16.0</c:v>
                </c:pt>
                <c:pt idx="16">
                  <c:v>16.0</c:v>
                </c:pt>
                <c:pt idx="17">
                  <c:v>18.0</c:v>
                </c:pt>
                <c:pt idx="18">
                  <c:v>16.0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0262888"/>
        <c:axId val="2130287000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13.93666666666667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12.52116666666667</c:v>
                </c:pt>
                <c:pt idx="6">
                  <c:v>14.73285714285714</c:v>
                </c:pt>
                <c:pt idx="7">
                  <c:v>16.39125</c:v>
                </c:pt>
                <c:pt idx="8">
                  <c:v>17.01444444444445</c:v>
                </c:pt>
                <c:pt idx="9">
                  <c:v>16.313</c:v>
                </c:pt>
                <c:pt idx="10">
                  <c:v>16.23909090909091</c:v>
                </c:pt>
                <c:pt idx="11">
                  <c:v>16.84416666666667</c:v>
                </c:pt>
                <c:pt idx="12">
                  <c:v>17.31769230769231</c:v>
                </c:pt>
                <c:pt idx="13">
                  <c:v>16.93785714285715</c:v>
                </c:pt>
                <c:pt idx="14">
                  <c:v>17.742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17.56277777777778</c:v>
                </c:pt>
                <c:pt idx="18">
                  <c:v>17.48052631578947</c:v>
                </c:pt>
                <c:pt idx="19">
                  <c:v>16.6065</c:v>
                </c:pt>
                <c:pt idx="20">
                  <c:v>15.81571428571429</c:v>
                </c:pt>
                <c:pt idx="21">
                  <c:v>15.09681818181818</c:v>
                </c:pt>
                <c:pt idx="22">
                  <c:v>14.4404347826087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262888"/>
        <c:axId val="2130287000"/>
      </c:lineChart>
      <c:catAx>
        <c:axId val="2130262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87000"/>
        <c:crosses val="autoZero"/>
        <c:auto val="0"/>
        <c:lblAlgn val="ctr"/>
        <c:lblOffset val="100"/>
        <c:noMultiLvlLbl val="0"/>
      </c:catAx>
      <c:valAx>
        <c:axId val="213028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62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1"/>
          <c:w val="0.853421189879536"/>
          <c:h val="0.733442049252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250.0</c:v>
                </c:pt>
                <c:pt idx="1">
                  <c:v>532.0</c:v>
                </c:pt>
                <c:pt idx="2">
                  <c:v>481.0</c:v>
                </c:pt>
                <c:pt idx="3">
                  <c:v>455.5</c:v>
                </c:pt>
                <c:pt idx="4">
                  <c:v>409.0</c:v>
                </c:pt>
                <c:pt idx="5">
                  <c:v>368.0</c:v>
                </c:pt>
                <c:pt idx="6">
                  <c:v>72.0</c:v>
                </c:pt>
                <c:pt idx="7">
                  <c:v>38.0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532.0</c:v>
                </c:pt>
                <c:pt idx="1">
                  <c:v>479.0</c:v>
                </c:pt>
                <c:pt idx="2">
                  <c:v>426.0</c:v>
                </c:pt>
                <c:pt idx="3">
                  <c:v>373.0</c:v>
                </c:pt>
                <c:pt idx="4">
                  <c:v>320.0</c:v>
                </c:pt>
                <c:pt idx="5">
                  <c:v>267.0</c:v>
                </c:pt>
                <c:pt idx="6">
                  <c:v>214.0</c:v>
                </c:pt>
                <c:pt idx="7">
                  <c:v>161.0</c:v>
                </c:pt>
                <c:pt idx="8">
                  <c:v>108.0</c:v>
                </c:pt>
                <c:pt idx="9">
                  <c:v>55.0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4324952"/>
        <c:axId val="2124331816"/>
      </c:lineChart>
      <c:catAx>
        <c:axId val="2124324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31816"/>
        <c:crosses val="autoZero"/>
        <c:auto val="1"/>
        <c:lblAlgn val="ctr"/>
        <c:lblOffset val="100"/>
        <c:tickMarkSkip val="1"/>
        <c:noMultiLvlLbl val="0"/>
      </c:catAx>
      <c:valAx>
        <c:axId val="212433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39707961832966"/>
              <c:y val="0.2352548752213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24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428327799897388"/>
          <c:y val="0.914560188173199"/>
          <c:w val="0.400445282881306"/>
          <c:h val="0.0669647544056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4/4/16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4/4/16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Post-Mortem/Key Take Away/ not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Good:</a:t>
            </a:r>
          </a:p>
          <a:p>
            <a:pPr lvl="1"/>
            <a:r>
              <a:rPr lang="en-US" sz="3200" dirty="0" smtClean="0"/>
              <a:t>Completed our project fully.</a:t>
            </a:r>
          </a:p>
          <a:p>
            <a:pPr lvl="1"/>
            <a:r>
              <a:rPr lang="en-US" sz="3200" dirty="0" smtClean="0"/>
              <a:t>Learned some great technologies on the way.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200" dirty="0" smtClean="0"/>
              <a:t>Bad:</a:t>
            </a:r>
          </a:p>
          <a:p>
            <a:pPr lvl="1"/>
            <a:r>
              <a:rPr lang="en-US" sz="3200" dirty="0" smtClean="0"/>
              <a:t>We wish we had longer to work on it!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5258" y="381000"/>
            <a:ext cx="9781532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Genesis: inspiration/Motivation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97045" y="2399177"/>
            <a:ext cx="743795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Dr. </a:t>
            </a:r>
            <a:r>
              <a:rPr lang="en-US" sz="3200" dirty="0" err="1" smtClean="0"/>
              <a:t>Crk</a:t>
            </a:r>
            <a:r>
              <a:rPr lang="en-US" sz="3200" dirty="0" smtClean="0"/>
              <a:t> came to our class with the goal to find  a  better way to predict and prevent buggy code in a repository.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 as a team saw great value in this which inspired us to create a great product which could be used in the industry.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Clients Needs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Our client wanted a platform in which he could reliably use to find buggy potions of code in a repository. He then wanted to use this to better predict and prevent bugs from happening in the future.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smtClean="0"/>
              <a:t>Testing/Requirements </a:t>
            </a:r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Capabilities/Technologies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 smtClean="0"/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 DEMO DEMO </a:t>
            </a:r>
            <a:r>
              <a:rPr lang="en-US" dirty="0">
                <a:solidFill>
                  <a:schemeClr val="tx1"/>
                </a:solidFill>
              </a:rPr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325</Words>
  <Application>Microsoft Macintosh PowerPoint</Application>
  <PresentationFormat>Custom</PresentationFormat>
  <Paragraphs>79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Banded</vt:lpstr>
      <vt:lpstr>Team Hotspotter</vt:lpstr>
      <vt:lpstr>Genesis: inspiration/Motivation</vt:lpstr>
      <vt:lpstr>Clients Needs</vt:lpstr>
      <vt:lpstr>Project Architecture</vt:lpstr>
      <vt:lpstr>Testing/Requirements Met</vt:lpstr>
      <vt:lpstr>Capabilities/Technologies</vt:lpstr>
      <vt:lpstr>DEMO DEMO 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2016-04-04T22:27:57Z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