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6"/>
  </p:notesMasterIdLst>
  <p:handoutMasterIdLst>
    <p:handoutMasterId r:id="rId17"/>
  </p:handoutMasterIdLst>
  <p:sldIdLst>
    <p:sldId id="259" r:id="rId3"/>
    <p:sldId id="285" r:id="rId4"/>
    <p:sldId id="280" r:id="rId5"/>
    <p:sldId id="284" r:id="rId6"/>
    <p:sldId id="282" r:id="rId7"/>
    <p:sldId id="266" r:id="rId8"/>
    <p:sldId id="281" r:id="rId9"/>
    <p:sldId id="286" r:id="rId10"/>
    <p:sldId id="287" r:id="rId11"/>
    <p:sldId id="270" r:id="rId12"/>
    <p:sldId id="283" r:id="rId13"/>
    <p:sldId id="271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N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</c:v>
                </c:pt>
                <c:pt idx="22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6</c:v>
                </c:pt>
                <c:pt idx="20">
                  <c:v>18</c:v>
                </c:pt>
                <c:pt idx="21">
                  <c:v>10</c:v>
                </c:pt>
                <c:pt idx="2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1421408"/>
        <c:axId val="941421952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12.521166666666668</c:v>
                </c:pt>
                <c:pt idx="6">
                  <c:v>14.732857142857144</c:v>
                </c:pt>
                <c:pt idx="7">
                  <c:v>16.391249999999999</c:v>
                </c:pt>
                <c:pt idx="8">
                  <c:v>17.014444444444443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16.844166666666666</c:v>
                </c:pt>
                <c:pt idx="12">
                  <c:v>17.317692307692308</c:v>
                </c:pt>
                <c:pt idx="13">
                  <c:v>16.937857142857144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17.480526315789472</c:v>
                </c:pt>
                <c:pt idx="19">
                  <c:v>16.906500000000001</c:v>
                </c:pt>
                <c:pt idx="20">
                  <c:v>16.958571428571428</c:v>
                </c:pt>
                <c:pt idx="21">
                  <c:v>16.869545454545456</c:v>
                </c:pt>
                <c:pt idx="22">
                  <c:v>16.831739130434784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1421408"/>
        <c:axId val="941421952"/>
      </c:lineChart>
      <c:catAx>
        <c:axId val="94142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421952"/>
        <c:crosses val="autoZero"/>
        <c:auto val="0"/>
        <c:lblAlgn val="ctr"/>
        <c:lblOffset val="100"/>
        <c:noMultiLvlLbl val="0"/>
      </c:catAx>
      <c:valAx>
        <c:axId val="94142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42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 w="3175"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Estimated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506</c:v>
                </c:pt>
                <c:pt idx="2">
                  <c:v>462</c:v>
                </c:pt>
                <c:pt idx="3">
                  <c:v>413</c:v>
                </c:pt>
                <c:pt idx="4">
                  <c:v>362</c:v>
                </c:pt>
                <c:pt idx="5">
                  <c:v>252</c:v>
                </c:pt>
                <c:pt idx="6">
                  <c:v>194</c:v>
                </c:pt>
                <c:pt idx="7">
                  <c:v>134</c:v>
                </c:pt>
                <c:pt idx="8">
                  <c:v>74</c:v>
                </c:pt>
                <c:pt idx="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250</c:v>
                </c:pt>
                <c:pt idx="1">
                  <c:v>472</c:v>
                </c:pt>
                <c:pt idx="2">
                  <c:v>412</c:v>
                </c:pt>
                <c:pt idx="3">
                  <c:v>352</c:v>
                </c:pt>
                <c:pt idx="4">
                  <c:v>292</c:v>
                </c:pt>
                <c:pt idx="5">
                  <c:v>232</c:v>
                </c:pt>
                <c:pt idx="6">
                  <c:v>172</c:v>
                </c:pt>
                <c:pt idx="7">
                  <c:v>112</c:v>
                </c:pt>
                <c:pt idx="8">
                  <c:v>52</c:v>
                </c:pt>
                <c:pt idx="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099200"/>
        <c:axId val="1002964224"/>
      </c:lineChart>
      <c:catAx>
        <c:axId val="83809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 w="3175"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64224"/>
        <c:crosses val="autoZero"/>
        <c:auto val="1"/>
        <c:lblAlgn val="ctr"/>
        <c:lblOffset val="100"/>
        <c:tickMarkSkip val="1"/>
        <c:noMultiLvlLbl val="0"/>
      </c:catAx>
      <c:valAx>
        <c:axId val="100296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ln w="317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Estimated Person-Hours Remaining</a:t>
                </a: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ln w="3175"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09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122881455269232E-2"/>
          <c:y val="0.9117490490509323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3175"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 w="3175"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Team Velocity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899388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smtClean="0"/>
              <a:t>Burndown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535135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2296" y="6417201"/>
            <a:ext cx="3000113" cy="365125"/>
          </a:xfrm>
        </p:spPr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92555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</a:t>
            </a:r>
            <a:r>
              <a:rPr lang="en-US" sz="3200" dirty="0" smtClean="0"/>
              <a:t>client </a:t>
            </a:r>
            <a:r>
              <a:rPr lang="en-US" sz="3200" dirty="0"/>
              <a:t>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 smtClean="0"/>
              <a:t>Intimate understanding </a:t>
            </a:r>
            <a:r>
              <a:rPr lang="en-US" sz="3200" dirty="0"/>
              <a:t>of git version </a:t>
            </a:r>
            <a:r>
              <a:rPr lang="en-US" sz="3200" dirty="0" smtClean="0"/>
              <a:t>control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 dirty="0"/>
              <a:t>Burndown spikes and dives</a:t>
            </a:r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0738" y="6410093"/>
            <a:ext cx="3000113" cy="365125"/>
          </a:xfrm>
        </p:spPr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90655" y="6436664"/>
            <a:ext cx="5043126" cy="365125"/>
          </a:xfrm>
        </p:spPr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46612" y="646323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/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What is A Hotspot?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012" y="2255429"/>
            <a:ext cx="6858000" cy="41674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Area of instability within a codebase</a:t>
            </a:r>
          </a:p>
          <a:p>
            <a:r>
              <a:rPr lang="en-US" sz="2800" dirty="0" smtClean="0"/>
              <a:t>Frequently changed files, many commits</a:t>
            </a:r>
          </a:p>
          <a:p>
            <a:r>
              <a:rPr lang="en-US" sz="2800" dirty="0" smtClean="0"/>
              <a:t>Recently modified files, cooldown over time</a:t>
            </a:r>
          </a:p>
          <a:p>
            <a:r>
              <a:rPr lang="en-US" sz="2800" dirty="0" smtClean="0"/>
              <a:t>Line additions vs. Line deletions</a:t>
            </a:r>
          </a:p>
          <a:p>
            <a:r>
              <a:rPr lang="en-US" sz="2800" dirty="0" smtClean="0"/>
              <a:t>Bug fixing commits vs. Regular commits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CS499 Team Hotspotter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" y="2068286"/>
            <a:ext cx="4722223" cy="4011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6611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Dylan Williams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Project Domain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79612" y="2053359"/>
            <a:ext cx="9383798" cy="4206240"/>
          </a:xfrm>
        </p:spPr>
        <p:txBody>
          <a:bodyPr>
            <a:normAutofit/>
          </a:bodyPr>
          <a:lstStyle/>
          <a:p>
            <a:pPr marL="52388" indent="0">
              <a:buNone/>
            </a:pPr>
            <a:r>
              <a:rPr lang="en-US" sz="2800" dirty="0" smtClean="0"/>
              <a:t>Developers</a:t>
            </a:r>
            <a:endParaRPr lang="en-US" sz="2800" dirty="0"/>
          </a:p>
          <a:p>
            <a:pPr lvl="1"/>
            <a:r>
              <a:rPr lang="en-US" sz="2800" dirty="0"/>
              <a:t>Tracking bug-fixing commits</a:t>
            </a:r>
          </a:p>
          <a:p>
            <a:pPr lvl="1"/>
            <a:r>
              <a:rPr lang="en-US" sz="2800" dirty="0"/>
              <a:t>Testing code before </a:t>
            </a:r>
            <a:r>
              <a:rPr lang="en-US" sz="2800" dirty="0" smtClean="0"/>
              <a:t>committing code into the master build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Project Managers</a:t>
            </a:r>
          </a:p>
          <a:p>
            <a:pPr lvl="1"/>
            <a:r>
              <a:rPr lang="en-US" sz="2800" dirty="0"/>
              <a:t>Assigning troublesome tasks to more experienced </a:t>
            </a:r>
            <a:r>
              <a:rPr lang="en-US" sz="2800" dirty="0" smtClean="0"/>
              <a:t>developers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Open Source Contributors</a:t>
            </a:r>
          </a:p>
          <a:p>
            <a:pPr lvl="1"/>
            <a:r>
              <a:rPr lang="en-US" sz="2800" dirty="0" smtClean="0"/>
              <a:t>Allows contributors to grow and develop based on the history of their contributions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/>
              <a:t>3</a:t>
            </a:fld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6612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Dylan Williams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1848541"/>
            <a:ext cx="10668000" cy="463684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No client-required platform 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Semi-Agile approach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601" dirty="0" smtClean="0"/>
              <a:t>Behavior Driven Development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Continuous access to </a:t>
            </a:r>
            <a:r>
              <a:rPr lang="en-US" sz="4000" dirty="0" smtClean="0"/>
              <a:t>product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 Client validation </a:t>
            </a:r>
            <a:r>
              <a:rPr lang="en-US" sz="4000" dirty="0"/>
              <a:t>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11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Dylan</a:t>
            </a:r>
            <a:r>
              <a:rPr lang="en-US" sz="1050" dirty="0" smtClean="0"/>
              <a:t> </a:t>
            </a:r>
            <a:r>
              <a:rPr lang="en-US" sz="1600" dirty="0" smtClean="0"/>
              <a:t>Williams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Capabilities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</a:t>
            </a:r>
            <a:r>
              <a:rPr lang="en-US" sz="1600" dirty="0" err="1"/>
              <a:t>Hotspotter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0612" y="2234973"/>
            <a:ext cx="8582328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Run metrics </a:t>
            </a:r>
            <a:r>
              <a:rPr lang="en-US" sz="4000" dirty="0" smtClean="0"/>
              <a:t>on </a:t>
            </a:r>
            <a:r>
              <a:rPr lang="en-US" sz="4000" dirty="0"/>
              <a:t>cloned </a:t>
            </a:r>
            <a:r>
              <a:rPr lang="en-US" sz="4000" dirty="0" smtClean="0"/>
              <a:t>repository</a:t>
            </a:r>
            <a:endParaRPr lang="en-US" sz="40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Create graph of </a:t>
            </a:r>
            <a:r>
              <a:rPr lang="en-US" sz="4000" dirty="0" smtClean="0"/>
              <a:t>metrics</a:t>
            </a:r>
            <a:endParaRPr lang="en-US" sz="40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4000" dirty="0"/>
              <a:t>Export </a:t>
            </a:r>
            <a:r>
              <a:rPr lang="en-US" sz="4000" dirty="0" smtClean="0"/>
              <a:t>data to </a:t>
            </a:r>
            <a:r>
              <a:rPr lang="en-US" sz="4000" dirty="0"/>
              <a:t>a CSV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6612" y="644942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Spencer Smith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812" y="1258584"/>
            <a:ext cx="8382000" cy="57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5611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4991" y="6404209"/>
            <a:ext cx="3000113" cy="365125"/>
          </a:xfrm>
        </p:spPr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01" y="1297125"/>
            <a:ext cx="7628741" cy="536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27" y="2135426"/>
            <a:ext cx="2460841" cy="725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9713465" y="3372135"/>
            <a:ext cx="217521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98" y="4656602"/>
            <a:ext cx="2138350" cy="568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6" y="5737055"/>
            <a:ext cx="2164784" cy="6996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9603" y="643078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Spencer Smith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04/15/2016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pPr/>
              <a:t>7</a:t>
            </a:fld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Spencer Smith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162934"/>
            <a:ext cx="3028950" cy="9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6611" y="647845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9</a:t>
            </a:fld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7184" y="6569741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Nathan Reinhardt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3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Custom</PresentationFormat>
  <Paragraphs>116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Banded</vt:lpstr>
      <vt:lpstr>Team Hotspotter</vt:lpstr>
      <vt:lpstr>What is A Hotspot?</vt:lpstr>
      <vt:lpstr>Project Domain</vt:lpstr>
      <vt:lpstr>Project Requirements</vt:lpstr>
      <vt:lpstr>Project Capabilities</vt:lpstr>
      <vt:lpstr>Project Architecture</vt:lpstr>
      <vt:lpstr>DEMO DEMO DEMO DEMO DEMO DEMO DEMO DEMO</vt:lpstr>
      <vt:lpstr>Project Management</vt:lpstr>
      <vt:lpstr>Project Management (Cont.)</vt:lpstr>
      <vt:lpstr>Team Velocity</vt:lpstr>
      <vt:lpstr>Team Burndown</vt:lpstr>
      <vt:lpstr>Post-Mortem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2016-04-15T02:16:54Z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