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6729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3457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0186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66914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3643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0371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67100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33828" algn="l" defTabSz="3133457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2" d="100"/>
          <a:sy n="32" d="100"/>
        </p:scale>
        <p:origin x="-1456" y="-104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30477" y="-27096"/>
            <a:ext cx="33011294" cy="21999792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144" y="7694509"/>
            <a:ext cx="20976188" cy="5268166"/>
          </a:xfrm>
        </p:spPr>
        <p:txBody>
          <a:bodyPr anchor="b">
            <a:noAutofit/>
          </a:bodyPr>
          <a:lstStyle>
            <a:lvl1pPr algn="r">
              <a:defRPr sz="1728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0144" y="12962670"/>
            <a:ext cx="20976188" cy="3510077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50720"/>
            <a:ext cx="22851770" cy="108915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4305280"/>
            <a:ext cx="22851770" cy="5027078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7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1950720"/>
            <a:ext cx="21859855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63867" y="11623040"/>
            <a:ext cx="19511294" cy="1219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51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305280"/>
            <a:ext cx="22851774" cy="5027078"/>
          </a:xfrm>
        </p:spPr>
        <p:txBody>
          <a:bodyPr anchor="ctr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37762" y="2529210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9236979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085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6182362"/>
            <a:ext cx="22851774" cy="8305472"/>
          </a:xfrm>
        </p:spPr>
        <p:txBody>
          <a:bodyPr anchor="b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9586" y="1950720"/>
            <a:ext cx="21859855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12842240"/>
            <a:ext cx="22851778" cy="164559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6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737762" y="2529210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91718" y="9236979"/>
            <a:ext cx="1646348" cy="1871283"/>
          </a:xfrm>
          <a:prstGeom prst="rect">
            <a:avLst/>
          </a:prstGeom>
        </p:spPr>
        <p:txBody>
          <a:bodyPr vert="horz" lIns="292608" tIns="146304" rIns="292608" bIns="146304" rtlCol="0" anchor="ctr">
            <a:noAutofit/>
          </a:bodyPr>
          <a:lstStyle/>
          <a:p>
            <a:pPr lvl="0"/>
            <a:r>
              <a:rPr lang="en-US" sz="25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3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7055" y="1950720"/>
            <a:ext cx="22829274" cy="9672320"/>
          </a:xfrm>
        </p:spPr>
        <p:txBody>
          <a:bodyPr anchor="ctr">
            <a:normAutofit/>
          </a:bodyPr>
          <a:lstStyle>
            <a:lvl1pPr algn="l">
              <a:defRPr sz="1408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4549" y="12842240"/>
            <a:ext cx="22851778" cy="164559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7680">
                <a:solidFill>
                  <a:schemeClr val="accent1"/>
                </a:solidFill>
              </a:defRPr>
            </a:lvl1pPr>
            <a:lvl2pPr marL="1463040" indent="0">
              <a:buFontTx/>
              <a:buNone/>
              <a:defRPr/>
            </a:lvl2pPr>
            <a:lvl3pPr marL="2926080" indent="0">
              <a:buFontTx/>
              <a:buNone/>
              <a:defRPr/>
            </a:lvl3pPr>
            <a:lvl4pPr marL="4389120" indent="0">
              <a:buFontTx/>
              <a:buNone/>
              <a:defRPr/>
            </a:lvl4pPr>
            <a:lvl5pPr marL="585216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4844525"/>
          </a:xfrm>
        </p:spPr>
        <p:txBody>
          <a:bodyPr anchor="t">
            <a:normAutofit/>
          </a:bodyPr>
          <a:lstStyle>
            <a:lvl1pPr marL="0" indent="0" algn="l">
              <a:buNone/>
              <a:defRPr sz="5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18323" y="1950722"/>
            <a:ext cx="3523723" cy="16804643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56" y="1950722"/>
            <a:ext cx="18702094" cy="16804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7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Project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Client: Name(s), Organization Info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Plan : Provide a description of the team’s project plan.</a:t>
            </a:r>
          </a:p>
          <a:p>
            <a:pPr lvl="2"/>
            <a:r>
              <a:rPr lang="en-US" dirty="0" smtClean="0"/>
              <a:t>This should include such things as sprint frequency,</a:t>
            </a:r>
          </a:p>
          <a:p>
            <a:pPr lvl="2"/>
            <a:r>
              <a:rPr lang="en-US" dirty="0" smtClean="0"/>
              <a:t>Major tasks to be accomplished, and</a:t>
            </a:r>
          </a:p>
          <a:p>
            <a:pPr lvl="2"/>
            <a:r>
              <a:rPr lang="en-US" dirty="0" smtClean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Product : Describe what has been produced.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Core components,</a:t>
            </a:r>
          </a:p>
          <a:p>
            <a:pPr lvl="2"/>
            <a:r>
              <a:rPr lang="en-US" dirty="0" smtClean="0"/>
              <a:t>Test plan and results (usability and other; not unit), and</a:t>
            </a:r>
          </a:p>
          <a:p>
            <a:pPr lvl="2"/>
            <a:r>
              <a:rPr lang="en-US" dirty="0" smtClean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role abbreviations: SM – Scrum Master; OP – Owner Proxy; QC – Quality Controller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15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5" y="8642779"/>
            <a:ext cx="22851774" cy="5845059"/>
          </a:xfrm>
        </p:spPr>
        <p:txBody>
          <a:bodyPr anchor="b"/>
          <a:lstStyle>
            <a:lvl1pPr algn="l">
              <a:defRPr sz="1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5" y="14487834"/>
            <a:ext cx="22851774" cy="2753280"/>
          </a:xfrm>
        </p:spPr>
        <p:txBody>
          <a:bodyPr anchor="t"/>
          <a:lstStyle>
            <a:lvl1pPr marL="0" indent="0" algn="l">
              <a:buNone/>
              <a:defRPr sz="6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14630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50720"/>
            <a:ext cx="22851770" cy="422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2" y="6913885"/>
            <a:ext cx="11117192" cy="12418470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29134" y="6913889"/>
            <a:ext cx="11117196" cy="12418474"/>
          </a:xfrm>
        </p:spPr>
        <p:txBody>
          <a:bodyPr>
            <a:normAutofit/>
          </a:bodyPr>
          <a:lstStyle>
            <a:lvl1pPr>
              <a:defRPr sz="5760"/>
            </a:lvl1pPr>
            <a:lvl2pPr>
              <a:defRPr sz="5120"/>
            </a:lvl2pPr>
            <a:lvl3pPr>
              <a:defRPr sz="4480"/>
            </a:lvl3pPr>
            <a:lvl4pPr>
              <a:defRPr sz="3840"/>
            </a:lvl4pPr>
            <a:lvl5pPr>
              <a:defRPr sz="3840"/>
            </a:lvl5pPr>
            <a:lvl6pPr>
              <a:defRPr sz="3840"/>
            </a:lvl6pPr>
            <a:lvl7pPr>
              <a:defRPr sz="3840"/>
            </a:lvl7pPr>
            <a:lvl8pPr>
              <a:defRPr sz="3840"/>
            </a:lvl8pPr>
            <a:lvl9pPr>
              <a:defRPr sz="38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8" y="1950720"/>
            <a:ext cx="22851767" cy="42265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6915146"/>
            <a:ext cx="1112641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57" y="8759189"/>
            <a:ext cx="11126419" cy="105731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19904" y="6915146"/>
            <a:ext cx="11126419" cy="1844038"/>
          </a:xfrm>
        </p:spPr>
        <p:txBody>
          <a:bodyPr anchor="b">
            <a:noAutofit/>
          </a:bodyPr>
          <a:lstStyle>
            <a:lvl1pPr marL="0" indent="0">
              <a:buNone/>
              <a:defRPr sz="7680" b="0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19904" y="8759189"/>
            <a:ext cx="11126419" cy="105731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6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1950720"/>
            <a:ext cx="22851770" cy="422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4795533"/>
            <a:ext cx="10044655" cy="4091091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592" y="1647762"/>
            <a:ext cx="12189733" cy="1768459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8886622"/>
            <a:ext cx="10044655" cy="8270237"/>
          </a:xfrm>
        </p:spPr>
        <p:txBody>
          <a:bodyPr>
            <a:normAutofit/>
          </a:bodyPr>
          <a:lstStyle>
            <a:lvl1pPr marL="0" indent="0">
              <a:buNone/>
              <a:defRPr sz="448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57" y="15361920"/>
            <a:ext cx="22851770" cy="1813562"/>
          </a:xfrm>
        </p:spPr>
        <p:txBody>
          <a:bodyPr anchor="b">
            <a:normAutofit/>
          </a:bodyPr>
          <a:lstStyle>
            <a:lvl1pPr algn="l">
              <a:defRPr sz="768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94557" y="1950720"/>
            <a:ext cx="22851770" cy="12306298"/>
          </a:xfrm>
        </p:spPr>
        <p:txBody>
          <a:bodyPr anchor="t">
            <a:normAutofit/>
          </a:bodyPr>
          <a:lstStyle>
            <a:lvl1pPr marL="0" indent="0" algn="ctr">
              <a:buNone/>
              <a:defRPr sz="5120"/>
            </a:lvl1pPr>
            <a:lvl2pPr marL="1463040" indent="0">
              <a:buNone/>
              <a:defRPr sz="5120"/>
            </a:lvl2pPr>
            <a:lvl3pPr marL="2926080" indent="0">
              <a:buNone/>
              <a:defRPr sz="5120"/>
            </a:lvl3pPr>
            <a:lvl4pPr marL="4389120" indent="0">
              <a:buNone/>
              <a:defRPr sz="5120"/>
            </a:lvl4pPr>
            <a:lvl5pPr marL="5852160" indent="0">
              <a:buNone/>
              <a:defRPr sz="5120"/>
            </a:lvl5pPr>
            <a:lvl6pPr marL="7315200" indent="0">
              <a:buNone/>
              <a:defRPr sz="5120"/>
            </a:lvl6pPr>
            <a:lvl7pPr marL="8778240" indent="0">
              <a:buNone/>
              <a:defRPr sz="5120"/>
            </a:lvl7pPr>
            <a:lvl8pPr marL="10241280" indent="0">
              <a:buNone/>
              <a:defRPr sz="5120"/>
            </a:lvl8pPr>
            <a:lvl9pPr marL="11704320" indent="0">
              <a:buNone/>
              <a:defRPr sz="5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57" y="17175482"/>
            <a:ext cx="22851770" cy="2156877"/>
          </a:xfrm>
        </p:spPr>
        <p:txBody>
          <a:bodyPr>
            <a:normAutofit/>
          </a:bodyPr>
          <a:lstStyle>
            <a:lvl1pPr marL="0" indent="0">
              <a:buNone/>
              <a:defRPr sz="3840"/>
            </a:lvl1pPr>
            <a:lvl2pPr marL="1463040" indent="0">
              <a:buNone/>
              <a:defRPr sz="3840"/>
            </a:lvl2pPr>
            <a:lvl3pPr marL="2926080" indent="0">
              <a:buNone/>
              <a:defRPr sz="3200"/>
            </a:lvl3pPr>
            <a:lvl4pPr marL="4389120" indent="0">
              <a:buNone/>
              <a:defRPr sz="2880"/>
            </a:lvl4pPr>
            <a:lvl5pPr marL="5852160" indent="0">
              <a:buNone/>
              <a:defRPr sz="2880"/>
            </a:lvl5pPr>
            <a:lvl6pPr marL="7315200" indent="0">
              <a:buNone/>
              <a:defRPr sz="2880"/>
            </a:lvl6pPr>
            <a:lvl7pPr marL="8778240" indent="0">
              <a:buNone/>
              <a:defRPr sz="2880"/>
            </a:lvl7pPr>
            <a:lvl8pPr marL="10241280" indent="0">
              <a:buNone/>
              <a:defRPr sz="2880"/>
            </a:lvl8pPr>
            <a:lvl9pPr marL="11704320" indent="0">
              <a:buNone/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0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0479" y="-27096"/>
            <a:ext cx="33011298" cy="21999792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58" y="1950720"/>
            <a:ext cx="22851767" cy="4226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57" y="6913889"/>
            <a:ext cx="22851770" cy="1241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458929" y="19332363"/>
            <a:ext cx="2462875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4558" y="19332363"/>
            <a:ext cx="16642703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00834" y="19332363"/>
            <a:ext cx="184549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l" defTabSz="1463040" rtl="0" eaLnBrk="1" latinLnBrk="0" hangingPunct="1">
        <a:spcBef>
          <a:spcPct val="0"/>
        </a:spcBef>
        <a:buNone/>
        <a:defRPr sz="115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097280" indent="-109728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377440" indent="-91440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51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6576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44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1206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58368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04672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ts val="3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8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1" b="5471"/>
          <a:stretch>
            <a:fillRect/>
          </a:stretch>
        </p:blipFill>
        <p:spPr>
          <a:xfrm>
            <a:off x="6" y="609600"/>
            <a:ext cx="6934201" cy="3657600"/>
          </a:xfr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9715500" y="803565"/>
            <a:ext cx="24003000" cy="3657600"/>
          </a:xfrm>
        </p:spPr>
        <p:txBody>
          <a:bodyPr>
            <a:normAutofit/>
          </a:bodyPr>
          <a:lstStyle/>
          <a:p>
            <a:r>
              <a:rPr lang="en-US" sz="19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Hotspotter</a:t>
            </a:r>
            <a:endParaRPr lang="en-US" sz="19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762007" y="6324603"/>
            <a:ext cx="11810999" cy="7772400"/>
          </a:xfrm>
        </p:spPr>
        <p:txBody>
          <a:bodyPr>
            <a:normAutofit fontScale="92500"/>
          </a:bodyPr>
          <a:lstStyle/>
          <a:p>
            <a:r>
              <a:rPr lang="en-US" sz="4100" b="0" dirty="0"/>
              <a:t>Hotspotter is a web application used for early prediction of bugs in software. </a:t>
            </a:r>
            <a:endParaRPr lang="en-US" sz="4100" b="0" dirty="0"/>
          </a:p>
          <a:p>
            <a:r>
              <a:rPr lang="en-US" sz="4100" b="0" dirty="0"/>
              <a:t>This is accomplished</a:t>
            </a:r>
            <a:r>
              <a:rPr lang="en-US" sz="4100" b="0" dirty="0"/>
              <a:t> by detecting areas of instability called 'hotspots'. Hotspots are determined by analyzing the type and frequency of changes made to the project's </a:t>
            </a:r>
            <a:r>
              <a:rPr lang="en-US" sz="4100" b="0" dirty="0"/>
              <a:t>repository.</a:t>
            </a:r>
          </a:p>
          <a:p>
            <a:r>
              <a:rPr lang="en-US" sz="4100" b="0" dirty="0"/>
              <a:t>Objectives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Give predictions of problematic areas of code.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Repository quality improvements.</a:t>
            </a:r>
          </a:p>
          <a:p>
            <a:pPr marL="571212" indent="-571212">
              <a:lnSpc>
                <a:spcPct val="80000"/>
              </a:lnSpc>
              <a:buFont typeface="Arial"/>
              <a:buChar char="•"/>
            </a:pPr>
            <a:r>
              <a:rPr lang="en-US" sz="4100" b="0" dirty="0"/>
              <a:t>Repository metadata scanner for future analyzing.</a:t>
            </a:r>
          </a:p>
          <a:p>
            <a:pPr marL="571212" indent="-571212">
              <a:buFont typeface="Arial"/>
              <a:buChar char="•"/>
            </a:pPr>
            <a:endParaRPr lang="en-US" sz="4100" b="0" dirty="0"/>
          </a:p>
          <a:p>
            <a:endParaRPr lang="en-US" sz="510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1" y="4994563"/>
            <a:ext cx="19659600" cy="1447802"/>
          </a:xfrm>
        </p:spPr>
        <p:txBody>
          <a:bodyPr/>
          <a:lstStyle/>
          <a:p>
            <a:r>
              <a:rPr lang="en-US" b="1" dirty="0" smtClean="0"/>
              <a:t>Nate Reinhardt</a:t>
            </a:r>
            <a:r>
              <a:rPr lang="en-US" dirty="0" smtClean="0"/>
              <a:t>-</a:t>
            </a:r>
            <a:r>
              <a:rPr lang="en-US" i="1" dirty="0" smtClean="0"/>
              <a:t>SM</a:t>
            </a:r>
            <a:r>
              <a:rPr lang="en-US" dirty="0" smtClean="0"/>
              <a:t> </a:t>
            </a:r>
            <a:r>
              <a:rPr lang="en-US" b="1" dirty="0" smtClean="0"/>
              <a:t>Spencer Smith</a:t>
            </a:r>
            <a:r>
              <a:rPr lang="en-US" dirty="0" smtClean="0"/>
              <a:t>-</a:t>
            </a:r>
            <a:r>
              <a:rPr lang="en-US" i="1" dirty="0" smtClean="0"/>
              <a:t>OP</a:t>
            </a:r>
            <a:r>
              <a:rPr lang="en-US" dirty="0" smtClean="0"/>
              <a:t> </a:t>
            </a:r>
            <a:r>
              <a:rPr lang="en-US" b="1" dirty="0" smtClean="0"/>
              <a:t>Dylan Williams</a:t>
            </a:r>
            <a:r>
              <a:rPr lang="en-US" dirty="0" smtClean="0"/>
              <a:t>-</a:t>
            </a:r>
            <a:r>
              <a:rPr lang="en-US" i="1" dirty="0" smtClean="0"/>
              <a:t>QC</a:t>
            </a:r>
            <a:endParaRPr lang="en-US" i="1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8419622" y="4986841"/>
            <a:ext cx="13563601" cy="1447802"/>
          </a:xfrm>
        </p:spPr>
        <p:txBody>
          <a:bodyPr/>
          <a:lstStyle/>
          <a:p>
            <a:r>
              <a:rPr lang="en-US" dirty="0" smtClean="0"/>
              <a:t>Dr. Igor </a:t>
            </a:r>
            <a:r>
              <a:rPr lang="en-US" dirty="0" err="1" smtClean="0"/>
              <a:t>Crk</a:t>
            </a:r>
            <a:r>
              <a:rPr lang="en-US" dirty="0" smtClean="0"/>
              <a:t>: </a:t>
            </a:r>
            <a:r>
              <a:rPr lang="en-US" dirty="0"/>
              <a:t>Department of Computer Science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676407" y="14766408"/>
            <a:ext cx="10210799" cy="7162800"/>
          </a:xfrm>
        </p:spPr>
        <p:txBody>
          <a:bodyPr>
            <a:normAutofit fontScale="70000" lnSpcReduction="20000"/>
          </a:bodyPr>
          <a:lstStyle/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6900" dirty="0"/>
              <a:t>Using the Semi-Agile Software Engineering (SAGE) process, a Scrum-like process with ten two-week </a:t>
            </a:r>
            <a:r>
              <a:rPr lang="en-US" sz="6900" dirty="0" smtClean="0"/>
              <a:t>sprints.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6900" dirty="0" smtClean="0"/>
              <a:t>Development Operations: Automated build and deploying mechanisms.</a:t>
            </a:r>
          </a:p>
          <a:p>
            <a:pPr marL="856823" indent="-856823">
              <a:buFont typeface="Arial" panose="020B0604020202020204" pitchFamily="34" charset="0"/>
              <a:buChar char="•"/>
            </a:pPr>
            <a:r>
              <a:rPr lang="en-US" sz="6900" dirty="0" smtClean="0"/>
              <a:t>Total Estimated Hours Until Completion: 23</a:t>
            </a:r>
          </a:p>
          <a:p>
            <a:endParaRPr lang="en-US" dirty="0" smtClean="0"/>
          </a:p>
          <a:p>
            <a:pPr marL="856823" indent="-85682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12573000" y="6629398"/>
            <a:ext cx="17373600" cy="6934202"/>
          </a:xfrm>
        </p:spPr>
        <p:txBody>
          <a:bodyPr>
            <a:normAutofit/>
          </a:bodyPr>
          <a:lstStyle/>
          <a:p>
            <a:r>
              <a:rPr lang="en-US" sz="4800" dirty="0" err="1"/>
              <a:t>Hotspotter</a:t>
            </a:r>
            <a:r>
              <a:rPr lang="en-US" sz="4800" dirty="0"/>
              <a:t> is a full web application built with the MEAN stack. Which uses a client/server architecture with </a:t>
            </a:r>
            <a:r>
              <a:rPr lang="en-US" sz="4800" dirty="0" err="1"/>
              <a:t>MongoDB</a:t>
            </a:r>
            <a:r>
              <a:rPr lang="en-US" sz="4800" dirty="0"/>
              <a:t> as its </a:t>
            </a:r>
            <a:r>
              <a:rPr lang="en-US" sz="4800" dirty="0" err="1"/>
              <a:t>datastore</a:t>
            </a:r>
            <a:r>
              <a:rPr lang="en-US" sz="4800" dirty="0"/>
              <a:t>. </a:t>
            </a:r>
          </a:p>
          <a:p>
            <a:endParaRPr lang="en-US" sz="5500" dirty="0"/>
          </a:p>
          <a:p>
            <a:endParaRPr lang="en-US" sz="5500" dirty="0"/>
          </a:p>
        </p:txBody>
      </p:sp>
      <p:sp>
        <p:nvSpPr>
          <p:cNvPr id="3" name="TextBox 2"/>
          <p:cNvSpPr txBox="1"/>
          <p:nvPr/>
        </p:nvSpPr>
        <p:spPr>
          <a:xfrm rot="721562">
            <a:off x="1555576" y="1702376"/>
            <a:ext cx="5867399" cy="1046396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Temporary Logo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554200" y="15925800"/>
            <a:ext cx="10515600" cy="830952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pPr algn="ctr"/>
            <a:r>
              <a:rPr lang="en-US" sz="4800" dirty="0" smtClean="0"/>
              <a:t>The MEAN Tech Stack</a:t>
            </a:r>
            <a:endParaRPr lang="en-US" sz="4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0" y="16611600"/>
            <a:ext cx="3721680" cy="10967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0" y="17754600"/>
            <a:ext cx="3741764" cy="10571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0" y="18821401"/>
            <a:ext cx="3233956" cy="860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19659600"/>
            <a:ext cx="3637094" cy="11754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0421600" y="16992600"/>
            <a:ext cx="7748010" cy="830952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sz="4800" dirty="0"/>
              <a:t>MongoDB- Database</a:t>
            </a:r>
            <a:endParaRPr lang="en-US" sz="4800" dirty="0"/>
          </a:p>
        </p:txBody>
      </p:sp>
      <p:sp>
        <p:nvSpPr>
          <p:cNvPr id="25" name="TextBox 24"/>
          <p:cNvSpPr txBox="1"/>
          <p:nvPr/>
        </p:nvSpPr>
        <p:spPr>
          <a:xfrm>
            <a:off x="20421600" y="17907000"/>
            <a:ext cx="8517715" cy="830952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sz="4800" dirty="0"/>
              <a:t>Express -Middleware</a:t>
            </a:r>
            <a:endParaRPr lang="en-US" sz="4800" dirty="0"/>
          </a:p>
        </p:txBody>
      </p:sp>
      <p:sp>
        <p:nvSpPr>
          <p:cNvPr id="27" name="TextBox 26"/>
          <p:cNvSpPr txBox="1"/>
          <p:nvPr/>
        </p:nvSpPr>
        <p:spPr>
          <a:xfrm>
            <a:off x="20421601" y="19659600"/>
            <a:ext cx="11076372" cy="830952"/>
          </a:xfrm>
          <a:prstGeom prst="rect">
            <a:avLst/>
          </a:prstGeom>
          <a:noFill/>
        </p:spPr>
        <p:txBody>
          <a:bodyPr wrap="square" lIns="91394" tIns="45698" rIns="91394" bIns="45698" rtlCol="0">
            <a:spAutoFit/>
          </a:bodyPr>
          <a:lstStyle/>
          <a:p>
            <a:r>
              <a:rPr lang="en-US" sz="4800" dirty="0" err="1"/>
              <a:t>NodeJS</a:t>
            </a:r>
            <a:r>
              <a:rPr lang="en-US" sz="4800" dirty="0"/>
              <a:t>- Server Side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20421600" y="18745200"/>
            <a:ext cx="9220193" cy="830952"/>
          </a:xfrm>
          <a:prstGeom prst="rect">
            <a:avLst/>
          </a:prstGeom>
        </p:spPr>
        <p:txBody>
          <a:bodyPr wrap="square" lIns="91394" tIns="45698" rIns="91394" bIns="45698">
            <a:spAutoFit/>
          </a:bodyPr>
          <a:lstStyle/>
          <a:p>
            <a:r>
              <a:rPr lang="en-US" sz="4800" dirty="0"/>
              <a:t>AngularJS – Client Side</a:t>
            </a:r>
          </a:p>
        </p:txBody>
      </p:sp>
      <p:pic>
        <p:nvPicPr>
          <p:cNvPr id="26" name="Content Placeholder 5" descr="C:\Users\Dylan\Downloads\new_architecture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0" y="8991600"/>
            <a:ext cx="12344408" cy="701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168</TotalTime>
  <Words>121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Hotspotter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Reinhardt Nate</cp:lastModifiedBy>
  <cp:revision>28</cp:revision>
  <dcterms:created xsi:type="dcterms:W3CDTF">2006-08-16T00:00:00Z</dcterms:created>
  <dcterms:modified xsi:type="dcterms:W3CDTF">2016-03-24T18:21:36Z</dcterms:modified>
</cp:coreProperties>
</file>