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85" r:id="rId4"/>
    <p:sldId id="280" r:id="rId5"/>
    <p:sldId id="266" r:id="rId6"/>
    <p:sldId id="284" r:id="rId7"/>
    <p:sldId id="282" r:id="rId8"/>
    <p:sldId id="281" r:id="rId9"/>
    <p:sldId id="270" r:id="rId10"/>
    <p:sldId id="283" r:id="rId11"/>
    <p:sldId id="271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729408"/>
        <c:axId val="-21725056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13.936666666666669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12.521166666666669</c:v>
                </c:pt>
                <c:pt idx="6">
                  <c:v>14.73285714285714</c:v>
                </c:pt>
                <c:pt idx="7">
                  <c:v>16.391249999999999</c:v>
                </c:pt>
                <c:pt idx="8">
                  <c:v>17.01444444444445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16.84416666666667</c:v>
                </c:pt>
                <c:pt idx="12">
                  <c:v>17.317692307692312</c:v>
                </c:pt>
                <c:pt idx="13">
                  <c:v>16.937857142857151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17.480526315789469</c:v>
                </c:pt>
                <c:pt idx="19">
                  <c:v>16.6065</c:v>
                </c:pt>
                <c:pt idx="20">
                  <c:v>15.815714285714289</c:v>
                </c:pt>
                <c:pt idx="21">
                  <c:v>15.096818181818181</c:v>
                </c:pt>
                <c:pt idx="22">
                  <c:v>14.440434782608699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729408"/>
        <c:axId val="-21725056"/>
      </c:lineChart>
      <c:catAx>
        <c:axId val="-21729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725056"/>
        <c:crosses val="autoZero"/>
        <c:auto val="0"/>
        <c:lblAlgn val="ctr"/>
        <c:lblOffset val="100"/>
        <c:noMultiLvlLbl val="0"/>
      </c:catAx>
      <c:valAx>
        <c:axId val="-2172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72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532</c:v>
                </c:pt>
                <c:pt idx="2">
                  <c:v>481</c:v>
                </c:pt>
                <c:pt idx="3">
                  <c:v>455.5</c:v>
                </c:pt>
                <c:pt idx="4">
                  <c:v>409</c:v>
                </c:pt>
                <c:pt idx="5">
                  <c:v>368</c:v>
                </c:pt>
                <c:pt idx="6">
                  <c:v>72</c:v>
                </c:pt>
                <c:pt idx="7">
                  <c:v>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</c:v>
                </c:pt>
                <c:pt idx="1">
                  <c:v>479</c:v>
                </c:pt>
                <c:pt idx="2">
                  <c:v>426</c:v>
                </c:pt>
                <c:pt idx="3">
                  <c:v>373</c:v>
                </c:pt>
                <c:pt idx="4">
                  <c:v>320</c:v>
                </c:pt>
                <c:pt idx="5">
                  <c:v>267</c:v>
                </c:pt>
                <c:pt idx="6">
                  <c:v>214</c:v>
                </c:pt>
                <c:pt idx="7">
                  <c:v>161</c:v>
                </c:pt>
                <c:pt idx="8">
                  <c:v>108</c:v>
                </c:pt>
                <c:pt idx="9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923617152"/>
        <c:axId val="-1923620960"/>
      </c:lineChart>
      <c:catAx>
        <c:axId val="-192361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23620960"/>
        <c:crosses val="autoZero"/>
        <c:auto val="1"/>
        <c:lblAlgn val="ctr"/>
        <c:lblOffset val="100"/>
        <c:tickMarkSkip val="1"/>
        <c:noMultiLvlLbl val="0"/>
      </c:catAx>
      <c:valAx>
        <c:axId val="-192362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23617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832779989738799E-2"/>
          <c:y val="0.9145601881731989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04/04/2016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04/04/2016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Team Hotspotter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655460" cy="4206240"/>
          </a:xfrm>
        </p:spPr>
        <p:txBody>
          <a:bodyPr>
            <a:normAutofit/>
          </a:bodyPr>
          <a:lstStyle/>
          <a:p>
            <a:r>
              <a:rPr lang="en-US" sz="3600" i="1" dirty="0"/>
              <a:t>Good</a:t>
            </a:r>
            <a:endParaRPr lang="en-US" sz="3200" i="1" dirty="0"/>
          </a:p>
          <a:p>
            <a:pPr lvl="1"/>
            <a:r>
              <a:rPr lang="en-US" sz="3200" dirty="0"/>
              <a:t>Met all of client’s requirements</a:t>
            </a:r>
          </a:p>
          <a:p>
            <a:pPr lvl="1"/>
            <a:r>
              <a:rPr lang="en-US" sz="3200" dirty="0"/>
              <a:t>Learned to develop with modern web frameworks</a:t>
            </a:r>
          </a:p>
          <a:p>
            <a:pPr lvl="1"/>
            <a:r>
              <a:rPr lang="en-US" sz="3200" dirty="0"/>
              <a:t>Acquired an intimate understanding of git version control</a:t>
            </a:r>
          </a:p>
          <a:p>
            <a:pPr marL="22853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r>
              <a:rPr lang="en-US" sz="3600" i="1" dirty="0"/>
              <a:t>Bad</a:t>
            </a:r>
          </a:p>
          <a:p>
            <a:pPr lvl="1"/>
            <a:r>
              <a:rPr lang="en-US" sz="3200" dirty="0"/>
              <a:t>Better time estimation</a:t>
            </a:r>
          </a:p>
          <a:p>
            <a:pPr lvl="3"/>
            <a:r>
              <a:rPr lang="en-US" sz="2801"/>
              <a:t>Burndown spikes and dives</a:t>
            </a:r>
            <a:endParaRPr lang="en-US" sz="2801" dirty="0"/>
          </a:p>
          <a:p>
            <a:pPr lvl="1"/>
            <a:r>
              <a:rPr lang="en-US" sz="3200" dirty="0"/>
              <a:t>We wish we had longer to work on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2012" y="2057400"/>
            <a:ext cx="8153400" cy="416742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Our </a:t>
            </a:r>
            <a:r>
              <a:rPr lang="en-US" sz="3200" dirty="0"/>
              <a:t>client requested a platform that could be used to detect unstable and potentially buggy areas of code within a repository. With export capabilities, the data could also be analyzed to detect trends and to better predict troublesome code.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About </a:t>
            </a:r>
            <a:r>
              <a:rPr lang="en-US" sz="4400"/>
              <a:t>our </a:t>
            </a:r>
            <a:r>
              <a:rPr lang="en-US" sz="4400" smtClean="0"/>
              <a:t>project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98612" y="2011680"/>
            <a:ext cx="938379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/>
              <a:t>Domain and 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</a:t>
            </a:r>
            <a:r>
              <a:rPr lang="en-US" sz="2400" dirty="0" smtClean="0"/>
              <a:t>committing code into the master build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</a:t>
            </a:r>
            <a:r>
              <a:rPr lang="en-US" sz="2400" dirty="0" smtClean="0"/>
              <a:t>developers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 smtClean="0"/>
              <a:t>Allows contributors to grow and develop based on the history of their </a:t>
            </a:r>
            <a:r>
              <a:rPr lang="en-US" sz="2400" dirty="0" smtClean="0"/>
              <a:t>contributions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and Requirements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953" y="2011680"/>
            <a:ext cx="9782185" cy="420624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No environment specific requirement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Continuous access to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Behavior driven development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Validation every sprint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and Technologies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812" y="5029200"/>
            <a:ext cx="100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9612" y="1962985"/>
            <a:ext cx="8379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dirty="0"/>
              <a:t>Clone a public git based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Run metrics on a cloned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Create graph of metrics.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Export metrics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/>
              <a:t>DEMO DEMO </a:t>
            </a:r>
            <a:r>
              <a:rPr lang="en-US" dirty="0">
                <a:solidFill>
                  <a:schemeClr val="tx1"/>
                </a:solidFill>
              </a:rPr>
              <a:t>DEMO DEMO DEMO DEMO DEMO DEMO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Burndown/ Velocity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Burndown/ Velocity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274</Words>
  <Application>Microsoft Office PowerPoint</Application>
  <PresentationFormat>Custom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Corbel</vt:lpstr>
      <vt:lpstr>Wingdings</vt:lpstr>
      <vt:lpstr>Banded</vt:lpstr>
      <vt:lpstr>Team Hotspotter</vt:lpstr>
      <vt:lpstr>Overview</vt:lpstr>
      <vt:lpstr>About our project</vt:lpstr>
      <vt:lpstr>Project Architecture</vt:lpstr>
      <vt:lpstr>Testing and Requirements Met</vt:lpstr>
      <vt:lpstr>Capabilities and Technologies</vt:lpstr>
      <vt:lpstr>DEMO DEMO DEMO DEMO DEMO DEMO DEMO DEMO</vt:lpstr>
      <vt:lpstr>Team Burndown/ Velocity Chart</vt:lpstr>
      <vt:lpstr>Team Burndown/ Velocity Chart</vt:lpstr>
      <vt:lpstr>Post-Mortem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2016-04-05T03:25:09Z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