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8"/>
  </p:notesMasterIdLst>
  <p:handoutMasterIdLst>
    <p:handoutMasterId r:id="rId19"/>
  </p:handoutMasterIdLst>
  <p:sldIdLst>
    <p:sldId id="259" r:id="rId3"/>
    <p:sldId id="260" r:id="rId4"/>
    <p:sldId id="264" r:id="rId5"/>
    <p:sldId id="267" r:id="rId6"/>
    <p:sldId id="273" r:id="rId7"/>
    <p:sldId id="265" r:id="rId8"/>
    <p:sldId id="268" r:id="rId9"/>
    <p:sldId id="277" r:id="rId10"/>
    <p:sldId id="266" r:id="rId11"/>
    <p:sldId id="269" r:id="rId12"/>
    <p:sldId id="279" r:id="rId13"/>
    <p:sldId id="270" r:id="rId14"/>
    <p:sldId id="271" r:id="rId15"/>
    <p:sldId id="272" r:id="rId16"/>
    <p:sldId id="27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33" autoAdjust="0"/>
  </p:normalViewPr>
  <p:slideViewPr>
    <p:cSldViewPr>
      <p:cViewPr varScale="1">
        <p:scale>
          <a:sx n="88" d="100"/>
          <a:sy n="88" d="100"/>
        </p:scale>
        <p:origin x="204" y="96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Feature driven MVC</a:t>
            </a:r>
          </a:p>
          <a:p>
            <a:r>
              <a:rPr lang="en-US" sz="2800" dirty="0" smtClean="0"/>
              <a:t>Distributed controller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53" t="22034" r="81895" b="32203"/>
          <a:stretch/>
        </p:blipFill>
        <p:spPr>
          <a:xfrm>
            <a:off x="7328376" y="1985176"/>
            <a:ext cx="2940783" cy="4411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148" t="21875" r="67570" b="64583"/>
          <a:stretch/>
        </p:blipFill>
        <p:spPr>
          <a:xfrm>
            <a:off x="1359545" y="5030350"/>
            <a:ext cx="5253852" cy="1366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3093" t="21860" r="66240" b="61063"/>
          <a:stretch/>
        </p:blipFill>
        <p:spPr>
          <a:xfrm>
            <a:off x="1374522" y="3200401"/>
            <a:ext cx="5495500" cy="17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992" t="8472" r="26433" b="56525"/>
          <a:stretch/>
        </p:blipFill>
        <p:spPr>
          <a:xfrm>
            <a:off x="644533" y="2676748"/>
            <a:ext cx="10106159" cy="3096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127" t="8196" r="27191" b="55694"/>
          <a:stretch/>
        </p:blipFill>
        <p:spPr>
          <a:xfrm>
            <a:off x="644533" y="2676748"/>
            <a:ext cx="10111511" cy="3125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1745" t="7935" r="21741" b="3785"/>
          <a:stretch/>
        </p:blipFill>
        <p:spPr>
          <a:xfrm>
            <a:off x="3067363" y="1722735"/>
            <a:ext cx="5791200" cy="5086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21662" t="7894" r="21621" b="3946"/>
          <a:stretch/>
        </p:blipFill>
        <p:spPr>
          <a:xfrm>
            <a:off x="3060884" y="1703359"/>
            <a:ext cx="5791200" cy="5105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20944" t="7895" r="22341" b="4326"/>
          <a:stretch/>
        </p:blipFill>
        <p:spPr>
          <a:xfrm>
            <a:off x="3068943" y="1697747"/>
            <a:ext cx="5791199" cy="50833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21371" t="7895" r="22387" b="4209"/>
          <a:stretch/>
        </p:blipFill>
        <p:spPr>
          <a:xfrm>
            <a:off x="3063591" y="1710945"/>
            <a:ext cx="5742660" cy="5090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Artifact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202606" y="2011680"/>
            <a:ext cx="9781532" cy="42062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8834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Met:</a:t>
            </a:r>
          </a:p>
          <a:p>
            <a:pPr lvl="1"/>
            <a:r>
              <a:rPr lang="en-US" sz="2800" dirty="0" smtClean="0"/>
              <a:t>Working prototype with base/minimal functionality of visualization</a:t>
            </a:r>
          </a:p>
          <a:p>
            <a:pPr lvl="1"/>
            <a:r>
              <a:rPr lang="en-US" sz="2800" dirty="0" smtClean="0"/>
              <a:t>Familiarization of tech stack of all members of the team</a:t>
            </a:r>
          </a:p>
          <a:p>
            <a:pPr marL="228532" lvl="1" indent="0">
              <a:buNone/>
            </a:pPr>
            <a:endParaRPr lang="en-US" sz="2800" dirty="0"/>
          </a:p>
          <a:p>
            <a:r>
              <a:rPr lang="en-US" sz="2800" dirty="0" smtClean="0"/>
              <a:t>Was Not Met:</a:t>
            </a:r>
          </a:p>
          <a:p>
            <a:pPr lvl="1"/>
            <a:r>
              <a:rPr lang="en-US" sz="2800" dirty="0" smtClean="0"/>
              <a:t>Testing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Processes set-in and adopted by every team member.</a:t>
            </a:r>
          </a:p>
          <a:p>
            <a:pPr lvl="1"/>
            <a:r>
              <a:rPr lang="en-US" dirty="0" smtClean="0"/>
              <a:t>Great base project to work off of for next semester.</a:t>
            </a:r>
          </a:p>
          <a:p>
            <a:pPr lvl="1"/>
            <a:r>
              <a:rPr lang="en-US" dirty="0" smtClean="0"/>
              <a:t>Team learned a completely new tech stack.</a:t>
            </a:r>
          </a:p>
          <a:p>
            <a:pPr lvl="1"/>
            <a:endParaRPr lang="en-US" dirty="0"/>
          </a:p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Time planning was slow at first. </a:t>
            </a:r>
          </a:p>
          <a:p>
            <a:pPr lvl="1"/>
            <a:r>
              <a:rPr lang="en-US" dirty="0" smtClean="0"/>
              <a:t>Didn’t get to writing tests for the prototype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Cs 499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u="sng" dirty="0" smtClean="0"/>
              <a:t>Next Semester</a:t>
            </a:r>
          </a:p>
          <a:p>
            <a:r>
              <a:rPr lang="en-US" dirty="0" smtClean="0"/>
              <a:t>Our goal going forward is to use all the processes we set this semester and become a high performing agile team.</a:t>
            </a:r>
          </a:p>
          <a:p>
            <a:r>
              <a:rPr lang="en-US" dirty="0" smtClean="0"/>
              <a:t> We want to take the existing prototype and start to add scoring algorithms and UI changes</a:t>
            </a:r>
          </a:p>
          <a:p>
            <a:r>
              <a:rPr lang="en-US" dirty="0" smtClean="0"/>
              <a:t>Implement a dynamic testing suite for existing code.</a:t>
            </a:r>
          </a:p>
          <a:p>
            <a:r>
              <a:rPr lang="en-US" dirty="0" smtClean="0"/>
              <a:t>Develop with Angular and Node “best practices</a:t>
            </a:r>
            <a:r>
              <a:rPr lang="en-US" smtClean="0"/>
              <a:t>” in mind.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Scan Git based repositories to find potential buggy code based off project contributors and file change frequency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000" u="sng" dirty="0"/>
              <a:t>Core </a:t>
            </a:r>
            <a:r>
              <a:rPr lang="en-US" sz="4000" u="sng" dirty="0" smtClean="0"/>
              <a:t>functionality</a:t>
            </a:r>
          </a:p>
          <a:p>
            <a:pPr marL="0" lvl="0" indent="0" algn="ctr">
              <a:buNone/>
            </a:pPr>
            <a:endParaRPr lang="en-US" sz="2600" u="sng" dirty="0" smtClean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Scans repositories finding bug hotspots using dynamic metric</a:t>
            </a:r>
          </a:p>
          <a:p>
            <a:pPr lvl="4"/>
            <a:r>
              <a:rPr lang="en-US" sz="2600" dirty="0"/>
              <a:t>Run from remote server</a:t>
            </a:r>
          </a:p>
          <a:p>
            <a:pPr lvl="4"/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Provide centralized database to store scan results and repository</a:t>
            </a:r>
          </a:p>
          <a:p>
            <a:pPr lvl="4"/>
            <a:r>
              <a:rPr lang="en-US" sz="2600" dirty="0"/>
              <a:t>Automatic repository syncing </a:t>
            </a:r>
          </a:p>
          <a:p>
            <a:pPr lvl="4"/>
            <a:r>
              <a:rPr lang="en-US" sz="2600" dirty="0"/>
              <a:t>Scan result history</a:t>
            </a:r>
          </a:p>
          <a:p>
            <a:pPr marL="749808" lvl="4" indent="0">
              <a:buFont typeface="Calibri" panose="020F0502020204030204" pitchFamily="34" charset="0"/>
              <a:buNone/>
            </a:pPr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Create visualization of repository with heat map</a:t>
            </a:r>
          </a:p>
          <a:p>
            <a:pPr lvl="3"/>
            <a:r>
              <a:rPr lang="en-US" sz="2600" dirty="0"/>
              <a:t> Filter repository heat map based on author, file, etc.</a:t>
            </a:r>
          </a:p>
          <a:p>
            <a:pPr marL="0" lvl="0" indent="0" algn="ctr">
              <a:buNone/>
            </a:pPr>
            <a:endParaRPr lang="en-US" sz="40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86" y="5215382"/>
            <a:ext cx="3028950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5023757"/>
            <a:ext cx="1076325" cy="123008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9904412" y="5410200"/>
            <a:ext cx="642303" cy="62652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Risks 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2004775"/>
            <a:ext cx="6568206" cy="420624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u="sng" dirty="0" smtClean="0"/>
              <a:t>Tech Stack Knowledge</a:t>
            </a:r>
          </a:p>
          <a:p>
            <a:pPr marL="0" lvl="0" indent="0">
              <a:buNone/>
            </a:pPr>
            <a:r>
              <a:rPr lang="en-US" sz="2300" dirty="0" smtClean="0"/>
              <a:t>Mitigated by:</a:t>
            </a:r>
          </a:p>
          <a:p>
            <a:pPr marL="0" lvl="0" indent="0" algn="ctr">
              <a:buNone/>
            </a:pPr>
            <a:r>
              <a:rPr lang="en-US" sz="2300" dirty="0" smtClean="0"/>
              <a:t>Sharing resources and guide in the project README. Every time we found something new individually we made an effort to update the readme for other team members to use.</a:t>
            </a:r>
          </a:p>
          <a:p>
            <a:pPr marL="0" lvl="0" indent="0" algn="ctr">
              <a:buNone/>
            </a:pPr>
            <a:r>
              <a:rPr lang="en-US" sz="2300" u="sng" dirty="0" smtClean="0"/>
              <a:t>Agile Methodologies</a:t>
            </a:r>
            <a:endParaRPr lang="en-US" sz="2300" u="sng" dirty="0"/>
          </a:p>
          <a:p>
            <a:pPr marL="0" lvl="0" indent="0">
              <a:buNone/>
            </a:pPr>
            <a:r>
              <a:rPr lang="en-US" sz="2300" dirty="0"/>
              <a:t>Mitigated by: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Jira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Jenkins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Defined Git plan</a:t>
            </a:r>
            <a:endParaRPr lang="en-US" sz="2300" dirty="0"/>
          </a:p>
          <a:p>
            <a:pPr marL="0" lvl="0" indent="0" algn="ctr">
              <a:buNone/>
            </a:pPr>
            <a:endParaRPr lang="en-US" sz="2000" dirty="0" smtClean="0"/>
          </a:p>
          <a:p>
            <a:pPr lvl="0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878" y="2041561"/>
            <a:ext cx="4876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QUALITY ASSURANCE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4706" y="2021633"/>
            <a:ext cx="5914506" cy="42062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Git</a:t>
            </a:r>
          </a:p>
          <a:p>
            <a:pPr lvl="1"/>
            <a:r>
              <a:rPr lang="en-US" sz="2800" dirty="0" smtClean="0"/>
              <a:t>Well-defined </a:t>
            </a:r>
            <a:r>
              <a:rPr lang="en-US" sz="2800" dirty="0" err="1" smtClean="0"/>
              <a:t>git</a:t>
            </a:r>
            <a:r>
              <a:rPr lang="en-US" sz="2800" dirty="0" smtClean="0"/>
              <a:t> workflow to maintain consistency </a:t>
            </a:r>
          </a:p>
          <a:p>
            <a:pPr lvl="2"/>
            <a:r>
              <a:rPr lang="en-US" sz="2600" dirty="0" smtClean="0"/>
              <a:t>Pull Locally</a:t>
            </a:r>
          </a:p>
          <a:p>
            <a:pPr lvl="2"/>
            <a:r>
              <a:rPr lang="en-US" sz="2600" dirty="0" smtClean="0"/>
              <a:t>Branch</a:t>
            </a:r>
          </a:p>
          <a:p>
            <a:pPr lvl="2"/>
            <a:r>
              <a:rPr lang="en-US" sz="2600" dirty="0" smtClean="0"/>
              <a:t>Commit Often</a:t>
            </a:r>
          </a:p>
          <a:p>
            <a:pPr lvl="2"/>
            <a:r>
              <a:rPr lang="en-US" sz="2600" dirty="0" smtClean="0"/>
              <a:t>Push</a:t>
            </a:r>
          </a:p>
          <a:p>
            <a:pPr lvl="2"/>
            <a:r>
              <a:rPr lang="en-US" sz="2600" dirty="0" smtClean="0"/>
              <a:t>Pull Request</a:t>
            </a:r>
          </a:p>
          <a:p>
            <a:pPr lvl="2"/>
            <a:r>
              <a:rPr lang="en-US" sz="2600" dirty="0" smtClean="0"/>
              <a:t>Merge to Master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6093372" y="2021633"/>
            <a:ext cx="5914506" cy="420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357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988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419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6951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215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358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511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5658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Bitbucket</a:t>
            </a:r>
            <a:endParaRPr lang="en-US" sz="2800" dirty="0" smtClean="0"/>
          </a:p>
          <a:p>
            <a:pPr lvl="1"/>
            <a:r>
              <a:rPr lang="en-US" sz="2800" dirty="0" smtClean="0"/>
              <a:t>Pull requests</a:t>
            </a:r>
          </a:p>
          <a:p>
            <a:pPr lvl="1"/>
            <a:r>
              <a:rPr lang="en-US" sz="2800" dirty="0" smtClean="0"/>
              <a:t>Full Team Approval</a:t>
            </a:r>
          </a:p>
          <a:p>
            <a:pPr lvl="2"/>
            <a:r>
              <a:rPr lang="en-US" sz="2800" dirty="0" smtClean="0"/>
              <a:t>Commenting for clarity and potential errors</a:t>
            </a:r>
          </a:p>
          <a:p>
            <a:pPr lvl="2"/>
            <a:r>
              <a:rPr lang="en-US" sz="2800" dirty="0" smtClean="0"/>
              <a:t>Constant feedback</a:t>
            </a:r>
          </a:p>
        </p:txBody>
      </p:sp>
    </p:spTree>
    <p:extLst>
      <p:ext uri="{BB962C8B-B14F-4D97-AF65-F5344CB8AC3E}">
        <p14:creationId xmlns:p14="http://schemas.microsoft.com/office/powerpoint/2010/main" val="19539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QUALITY ASSURANCE </a:t>
            </a:r>
            <a:r>
              <a:rPr lang="en-US" sz="2000" i="1" dirty="0"/>
              <a:t>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10" y="2362200"/>
            <a:ext cx="5033947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362200"/>
            <a:ext cx="5345741" cy="25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530746" y="2248446"/>
            <a:ext cx="3598414" cy="3912445"/>
          </a:xfrm>
        </p:spPr>
        <p:txBody>
          <a:bodyPr/>
          <a:lstStyle/>
          <a:p>
            <a:pPr algn="ctr"/>
            <a:r>
              <a:rPr lang="en-US" sz="3200" u="sng" dirty="0" smtClean="0"/>
              <a:t>MEAN Tech </a:t>
            </a:r>
            <a:r>
              <a:rPr lang="en-US" sz="3200" u="sng" dirty="0"/>
              <a:t>S</a:t>
            </a:r>
            <a:r>
              <a:rPr lang="en-US" sz="3200" u="sng" dirty="0" smtClean="0"/>
              <a:t>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4716367"/>
            <a:ext cx="1896897" cy="5046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7612" y="4737873"/>
            <a:ext cx="311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AngularJS – Client Side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1" y="3348758"/>
            <a:ext cx="1881769" cy="5545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37612" y="33487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MongoDB- Database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3990517"/>
            <a:ext cx="1887949" cy="533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7612" y="39905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 -Middleware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4" y="5457956"/>
            <a:ext cx="1872362" cy="605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7612" y="5437262"/>
            <a:ext cx="29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- Server 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0554" y="1921892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Client/Server Configuration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54" y="2313257"/>
            <a:ext cx="5675737" cy="41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474</Words>
  <Application>Microsoft Office PowerPoint</Application>
  <PresentationFormat>Custom</PresentationFormat>
  <Paragraphs>146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Wingdings</vt:lpstr>
      <vt:lpstr>Banded</vt:lpstr>
      <vt:lpstr>Team Hotspotter</vt:lpstr>
      <vt:lpstr>About our Project</vt:lpstr>
      <vt:lpstr>About our Project (Cont.)</vt:lpstr>
      <vt:lpstr>Project Plan: Management</vt:lpstr>
      <vt:lpstr>Project Plan: Management (Cont.)</vt:lpstr>
      <vt:lpstr>Project plan: Risks </vt:lpstr>
      <vt:lpstr>QUALITY ASSURANCE</vt:lpstr>
      <vt:lpstr>QUALITY ASSURANCE (cont.)</vt:lpstr>
      <vt:lpstr>Project Architecture</vt:lpstr>
      <vt:lpstr>Efforts</vt:lpstr>
      <vt:lpstr>Artifact</vt:lpstr>
      <vt:lpstr>Cs425 exit strategy</vt:lpstr>
      <vt:lpstr>Post-Mortem</vt:lpstr>
      <vt:lpstr>Cs 499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2015-11-20T07:24:02Z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