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8" r:id="rId2"/>
  </p:sldMasterIdLst>
  <p:notesMasterIdLst>
    <p:notesMasterId r:id="rId14"/>
  </p:notesMasterIdLst>
  <p:handoutMasterIdLst>
    <p:handoutMasterId r:id="rId15"/>
  </p:handoutMasterIdLst>
  <p:sldIdLst>
    <p:sldId id="259" r:id="rId3"/>
    <p:sldId id="285" r:id="rId4"/>
    <p:sldId id="280" r:id="rId5"/>
    <p:sldId id="266" r:id="rId6"/>
    <p:sldId id="284" r:id="rId7"/>
    <p:sldId id="282" r:id="rId8"/>
    <p:sldId id="281" r:id="rId9"/>
    <p:sldId id="270" r:id="rId10"/>
    <p:sldId id="283" r:id="rId11"/>
    <p:sldId id="271" r:id="rId12"/>
    <p:sldId id="278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  <p15:guide id="11" orient="horz" pos="2260" userDrawn="1">
          <p15:clr>
            <a:srgbClr val="A4A3A4"/>
          </p15:clr>
        </p15:guide>
        <p15:guide id="12" pos="3939" userDrawn="1">
          <p15:clr>
            <a:srgbClr val="A4A3A4"/>
          </p15:clr>
        </p15:guide>
        <p15:guide id="13" pos="40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33" autoAdjust="0"/>
  </p:normalViewPr>
  <p:slideViewPr>
    <p:cSldViewPr>
      <p:cViewPr varScale="1">
        <p:scale>
          <a:sx n="110" d="100"/>
          <a:sy n="110" d="100"/>
        </p:scale>
        <p:origin x="576" y="102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  <p:guide orient="horz" pos="2260"/>
        <p:guide pos="3939"/>
        <p:guide pos="40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hotspotter\Management\TeamEffort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Weekly Team Development Effort </a:t>
            </a:r>
          </a:p>
          <a:p>
            <a:pPr>
              <a:defRPr/>
            </a:pPr>
            <a:r>
              <a:rPr lang="en-US"/>
              <a:t>(Product &amp;</a:t>
            </a:r>
            <a:r>
              <a:rPr lang="en-US" baseline="0"/>
              <a:t> Course-specific)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2"/>
          <c:order val="1"/>
          <c:tx>
            <c:strRef>
              <c:f>Product!$A$13</c:f>
              <c:strCache>
                <c:ptCount val="1"/>
                <c:pt idx="0">
                  <c:v>Weekly Course-specific Effort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Product!$C$17:$Y$17</c:f>
              <c:numCache>
                <c:formatCode>0.00</c:formatCode>
                <c:ptCount val="23"/>
                <c:pt idx="0">
                  <c:v>2.91</c:v>
                </c:pt>
                <c:pt idx="1">
                  <c:v>13.75</c:v>
                </c:pt>
                <c:pt idx="2">
                  <c:v>12.4</c:v>
                </c:pt>
                <c:pt idx="3">
                  <c:v>6.25</c:v>
                </c:pt>
                <c:pt idx="4">
                  <c:v>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0.5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998-45E2-B113-3A76F2ADAB4D}"/>
            </c:ext>
          </c:extLst>
        </c:ser>
        <c:ser>
          <c:idx val="0"/>
          <c:order val="2"/>
          <c:tx>
            <c:strRef>
              <c:f>Product!$A$7</c:f>
              <c:strCache>
                <c:ptCount val="1"/>
                <c:pt idx="0">
                  <c:v>Weekly Product Effort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Product!$C$5:$Y$5</c:f>
              <c:numCache>
                <c:formatCode>[$-409]dd\-mmm;@</c:formatCode>
                <c:ptCount val="23"/>
                <c:pt idx="0">
                  <c:v>42254</c:v>
                </c:pt>
                <c:pt idx="1">
                  <c:v>42261</c:v>
                </c:pt>
                <c:pt idx="2">
                  <c:v>42268</c:v>
                </c:pt>
                <c:pt idx="3">
                  <c:v>42275</c:v>
                </c:pt>
                <c:pt idx="4">
                  <c:v>42282</c:v>
                </c:pt>
                <c:pt idx="5">
                  <c:v>42289</c:v>
                </c:pt>
                <c:pt idx="6">
                  <c:v>42296</c:v>
                </c:pt>
                <c:pt idx="7">
                  <c:v>42303</c:v>
                </c:pt>
                <c:pt idx="8">
                  <c:v>42310</c:v>
                </c:pt>
                <c:pt idx="9">
                  <c:v>42317</c:v>
                </c:pt>
                <c:pt idx="10">
                  <c:v>42324</c:v>
                </c:pt>
                <c:pt idx="11">
                  <c:v>42380</c:v>
                </c:pt>
                <c:pt idx="12">
                  <c:v>42387</c:v>
                </c:pt>
                <c:pt idx="13">
                  <c:v>42394</c:v>
                </c:pt>
                <c:pt idx="14">
                  <c:v>42401</c:v>
                </c:pt>
                <c:pt idx="15">
                  <c:v>42408</c:v>
                </c:pt>
                <c:pt idx="16">
                  <c:v>42415</c:v>
                </c:pt>
                <c:pt idx="17">
                  <c:v>42422</c:v>
                </c:pt>
                <c:pt idx="18">
                  <c:v>42429</c:v>
                </c:pt>
                <c:pt idx="19">
                  <c:v>42436</c:v>
                </c:pt>
                <c:pt idx="20">
                  <c:v>42443</c:v>
                </c:pt>
                <c:pt idx="21">
                  <c:v>42450</c:v>
                </c:pt>
                <c:pt idx="22">
                  <c:v>42457</c:v>
                </c:pt>
              </c:numCache>
            </c:numRef>
          </c:cat>
          <c:val>
            <c:numRef>
              <c:f>(Product!$C$11:$M$11,Product!$N$11:$Y$11)</c:f>
              <c:numCache>
                <c:formatCode>0.00</c:formatCode>
                <c:ptCount val="23"/>
                <c:pt idx="0">
                  <c:v>3</c:v>
                </c:pt>
                <c:pt idx="1">
                  <c:v>3.25</c:v>
                </c:pt>
                <c:pt idx="2">
                  <c:v>6.5</c:v>
                </c:pt>
                <c:pt idx="3">
                  <c:v>4.5</c:v>
                </c:pt>
                <c:pt idx="4">
                  <c:v>7.5</c:v>
                </c:pt>
                <c:pt idx="5">
                  <c:v>12.067</c:v>
                </c:pt>
                <c:pt idx="6">
                  <c:v>28.003</c:v>
                </c:pt>
                <c:pt idx="7">
                  <c:v>28</c:v>
                </c:pt>
                <c:pt idx="8">
                  <c:v>22</c:v>
                </c:pt>
                <c:pt idx="9">
                  <c:v>8</c:v>
                </c:pt>
                <c:pt idx="10">
                  <c:v>15</c:v>
                </c:pt>
                <c:pt idx="11">
                  <c:v>23.5</c:v>
                </c:pt>
                <c:pt idx="12">
                  <c:v>23</c:v>
                </c:pt>
                <c:pt idx="13">
                  <c:v>12</c:v>
                </c:pt>
                <c:pt idx="14">
                  <c:v>29</c:v>
                </c:pt>
                <c:pt idx="15">
                  <c:v>16</c:v>
                </c:pt>
                <c:pt idx="16">
                  <c:v>16</c:v>
                </c:pt>
                <c:pt idx="17">
                  <c:v>18</c:v>
                </c:pt>
                <c:pt idx="18">
                  <c:v>16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998-45E2-B113-3A76F2ADAB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97328736"/>
        <c:axId val="1597329824"/>
      </c:barChart>
      <c:lineChart>
        <c:grouping val="standard"/>
        <c:varyColors val="0"/>
        <c:ser>
          <c:idx val="1"/>
          <c:order val="0"/>
          <c:tx>
            <c:strRef>
              <c:f>Product!$A$25</c:f>
              <c:strCache>
                <c:ptCount val="1"/>
                <c:pt idx="0">
                  <c:v>Weekly Velocity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Product!$C$29:$Y$29</c:f>
              <c:numCache>
                <c:formatCode>0.00</c:formatCode>
                <c:ptCount val="23"/>
                <c:pt idx="0">
                  <c:v>5.91</c:v>
                </c:pt>
                <c:pt idx="1">
                  <c:v>11.455</c:v>
                </c:pt>
                <c:pt idx="2">
                  <c:v>13.936666666666669</c:v>
                </c:pt>
                <c:pt idx="3">
                  <c:v>13.14</c:v>
                </c:pt>
                <c:pt idx="4">
                  <c:v>12.612</c:v>
                </c:pt>
                <c:pt idx="5">
                  <c:v>12.521166666666669</c:v>
                </c:pt>
                <c:pt idx="6">
                  <c:v>14.73285714285714</c:v>
                </c:pt>
                <c:pt idx="7">
                  <c:v>16.391249999999999</c:v>
                </c:pt>
                <c:pt idx="8">
                  <c:v>17.01444444444445</c:v>
                </c:pt>
                <c:pt idx="9">
                  <c:v>16.312999999999999</c:v>
                </c:pt>
                <c:pt idx="10">
                  <c:v>16.239090909090908</c:v>
                </c:pt>
                <c:pt idx="11">
                  <c:v>16.84416666666667</c:v>
                </c:pt>
                <c:pt idx="12">
                  <c:v>17.317692307692312</c:v>
                </c:pt>
                <c:pt idx="13">
                  <c:v>16.937857142857151</c:v>
                </c:pt>
                <c:pt idx="14">
                  <c:v>17.742000000000001</c:v>
                </c:pt>
                <c:pt idx="15">
                  <c:v>17.633125</c:v>
                </c:pt>
                <c:pt idx="16">
                  <c:v>17.53705882352941</c:v>
                </c:pt>
                <c:pt idx="17">
                  <c:v>17.562777777777779</c:v>
                </c:pt>
                <c:pt idx="18">
                  <c:v>17.480526315789469</c:v>
                </c:pt>
                <c:pt idx="19">
                  <c:v>16.6065</c:v>
                </c:pt>
                <c:pt idx="20">
                  <c:v>15.815714285714289</c:v>
                </c:pt>
                <c:pt idx="21">
                  <c:v>15.096818181818181</c:v>
                </c:pt>
                <c:pt idx="22">
                  <c:v>14.440434782608699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998-45E2-B113-3A76F2ADAB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7328736"/>
        <c:axId val="1597329824"/>
      </c:lineChart>
      <c:catAx>
        <c:axId val="1597328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Week Start 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409]dd\-mmm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7329824"/>
        <c:crosses val="autoZero"/>
        <c:auto val="0"/>
        <c:lblAlgn val="ctr"/>
        <c:lblOffset val="100"/>
        <c:noMultiLvlLbl val="0"/>
      </c:catAx>
      <c:valAx>
        <c:axId val="159732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Person</a:t>
                </a:r>
                <a:r>
                  <a:rPr lang="en-US" sz="2000" baseline="0"/>
                  <a:t>-Hours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7328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Project Burndown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306238578013"/>
          <c:y val="0.13511839708560999"/>
          <c:w val="0.85342118987953597"/>
          <c:h val="0.733442049252040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250</c:v>
                </c:pt>
                <c:pt idx="1">
                  <c:v>532</c:v>
                </c:pt>
                <c:pt idx="2">
                  <c:v>481</c:v>
                </c:pt>
                <c:pt idx="3">
                  <c:v>455.5</c:v>
                </c:pt>
                <c:pt idx="4">
                  <c:v>409</c:v>
                </c:pt>
                <c:pt idx="5">
                  <c:v>368</c:v>
                </c:pt>
                <c:pt idx="6">
                  <c:v>72</c:v>
                </c:pt>
                <c:pt idx="7">
                  <c:v>38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36-49FB-A3F7-6BDC1515C8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Ideal Burndown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532</c:v>
                </c:pt>
                <c:pt idx="1">
                  <c:v>479</c:v>
                </c:pt>
                <c:pt idx="2">
                  <c:v>426</c:v>
                </c:pt>
                <c:pt idx="3">
                  <c:v>373</c:v>
                </c:pt>
                <c:pt idx="4">
                  <c:v>320</c:v>
                </c:pt>
                <c:pt idx="5">
                  <c:v>267</c:v>
                </c:pt>
                <c:pt idx="6">
                  <c:v>214</c:v>
                </c:pt>
                <c:pt idx="7">
                  <c:v>161</c:v>
                </c:pt>
                <c:pt idx="8">
                  <c:v>108</c:v>
                </c:pt>
                <c:pt idx="9">
                  <c:v>55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36-49FB-A3F7-6BDC1515C86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602261456"/>
        <c:axId val="1602264720"/>
      </c:lineChart>
      <c:catAx>
        <c:axId val="1602261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Sprint</a:t>
                </a:r>
              </a:p>
            </c:rich>
          </c:tx>
          <c:layout>
            <c:manualLayout>
              <c:xMode val="edge"/>
              <c:yMode val="edge"/>
              <c:x val="0.481902887139108"/>
              <c:y val="0.903948256467941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264720"/>
        <c:crosses val="autoZero"/>
        <c:auto val="1"/>
        <c:lblAlgn val="ctr"/>
        <c:lblOffset val="100"/>
        <c:tickMarkSkip val="1"/>
        <c:noMultiLvlLbl val="0"/>
      </c:catAx>
      <c:valAx>
        <c:axId val="1602264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0" i="0" baseline="0">
                    <a:effectLst/>
                  </a:rPr>
                  <a:t>Estimated Person-Hours Remaining</a:t>
                </a:r>
                <a:endParaRPr lang="en-US" sz="2000">
                  <a:effectLst/>
                </a:endParaRPr>
              </a:p>
            </c:rich>
          </c:tx>
          <c:layout>
            <c:manualLayout>
              <c:xMode val="edge"/>
              <c:yMode val="edge"/>
              <c:x val="1.3970796183296601E-2"/>
              <c:y val="0.235254875221353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2614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2832779989738799E-2"/>
          <c:y val="0.91456018817319895"/>
          <c:w val="0.40044528288130599"/>
          <c:h val="6.69647544056992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04/04/2016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04/04/2016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364" y="2166365"/>
            <a:ext cx="11244191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5998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381" y="3913632"/>
            <a:ext cx="11503204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99">
                <a:solidFill>
                  <a:srgbClr val="FFFFFF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9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5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0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6963" y="0"/>
            <a:ext cx="274248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8239" y="274638"/>
            <a:ext cx="2401754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1" y="274638"/>
            <a:ext cx="797121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7982" y="6422855"/>
            <a:ext cx="2742482" cy="365125"/>
          </a:xfrm>
        </p:spPr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5152" y="6422855"/>
            <a:ext cx="4278555" cy="365125"/>
          </a:xfrm>
        </p:spPr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0946" y="6422855"/>
            <a:ext cx="879530" cy="365125"/>
          </a:xfrm>
        </p:spPr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64" y="2167128"/>
            <a:ext cx="11244191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5998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382" y="3913212"/>
            <a:ext cx="11500156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999">
                <a:solidFill>
                  <a:srgbClr val="FFFFFF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9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030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768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694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94" y="2656566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9607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9607" y="2656564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0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9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2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693" y="2120054"/>
            <a:ext cx="6124885" cy="41148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6994" y="2147487"/>
            <a:ext cx="3199567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7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79826" y="2211494"/>
            <a:ext cx="6124885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199">
                <a:solidFill>
                  <a:schemeClr val="tx1">
                    <a:lumMod val="50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8659" y="2150621"/>
            <a:ext cx="3199567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4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5778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606" y="284176"/>
            <a:ext cx="9781532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606" y="2011680"/>
            <a:ext cx="9781532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1953" y="6422855"/>
            <a:ext cx="300011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5014" y="6422855"/>
            <a:ext cx="50431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6151" y="6422855"/>
            <a:ext cx="94601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4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3999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7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63988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868419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95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215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3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511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56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Team Hotspotter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857" y="4419600"/>
            <a:ext cx="11503204" cy="1953768"/>
          </a:xfrm>
        </p:spPr>
        <p:txBody>
          <a:bodyPr numCol="2">
            <a:normAutofit fontScale="85000" lnSpcReduction="20000"/>
          </a:bodyPr>
          <a:lstStyle/>
          <a:p>
            <a:r>
              <a:rPr lang="en-US" sz="3600" b="1" u="sng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Developers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l"/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Dylan Williams		Quality Assurance</a:t>
            </a:r>
          </a:p>
          <a:p>
            <a:pPr algn="l"/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Spencer Smith		Customer Proxy</a:t>
            </a:r>
          </a:p>
          <a:p>
            <a:pPr algn="l"/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Nathan Reinhardt	Scrum Master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3600" b="1" u="sng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Client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Dr. Igor </a:t>
            </a:r>
            <a:r>
              <a:rPr lang="en-US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Crk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/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Southern Illinois University Edwardsville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Department of Computer Science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Edwardsville, IL 62026-1656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6817" y="2623311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3811" y="3347392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Post-Mortem/Key Take Away/ not Accomplished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3212" y="2011680"/>
            <a:ext cx="5655460" cy="4206240"/>
          </a:xfrm>
        </p:spPr>
        <p:txBody>
          <a:bodyPr>
            <a:normAutofit/>
          </a:bodyPr>
          <a:lstStyle/>
          <a:p>
            <a:r>
              <a:rPr lang="en-US" sz="3600" i="1" dirty="0"/>
              <a:t>Good</a:t>
            </a:r>
            <a:endParaRPr lang="en-US" sz="3200" i="1" dirty="0"/>
          </a:p>
          <a:p>
            <a:pPr lvl="1"/>
            <a:r>
              <a:rPr lang="en-US" sz="3200" dirty="0"/>
              <a:t>Met all of client’s requirements</a:t>
            </a:r>
          </a:p>
          <a:p>
            <a:pPr lvl="1"/>
            <a:r>
              <a:rPr lang="en-US" sz="3200" dirty="0"/>
              <a:t>Learned to develop with modern web frameworks</a:t>
            </a:r>
          </a:p>
          <a:p>
            <a:pPr lvl="1"/>
            <a:r>
              <a:rPr lang="en-US" sz="3200" dirty="0"/>
              <a:t>Acquired an intimate understanding of git version control</a:t>
            </a:r>
          </a:p>
          <a:p>
            <a:pPr marL="228532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228768" y="2011680"/>
            <a:ext cx="5580644" cy="4206240"/>
          </a:xfrm>
        </p:spPr>
        <p:txBody>
          <a:bodyPr>
            <a:normAutofit/>
          </a:bodyPr>
          <a:lstStyle/>
          <a:p>
            <a:r>
              <a:rPr lang="en-US" sz="3600" i="1" dirty="0"/>
              <a:t>Bad</a:t>
            </a:r>
          </a:p>
          <a:p>
            <a:pPr lvl="1"/>
            <a:r>
              <a:rPr lang="en-US" sz="3200" dirty="0"/>
              <a:t>Better time estimation</a:t>
            </a:r>
          </a:p>
          <a:p>
            <a:pPr lvl="3"/>
            <a:r>
              <a:rPr lang="en-US" sz="2801"/>
              <a:t>Burndown spikes and dives</a:t>
            </a:r>
            <a:endParaRPr lang="en-US" sz="2801" dirty="0"/>
          </a:p>
          <a:p>
            <a:pPr lvl="1"/>
            <a:r>
              <a:rPr lang="en-US" sz="3200" dirty="0"/>
              <a:t>We wish we had longer to work on it!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8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3813" y="2705725"/>
            <a:ext cx="9601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18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Overview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2012" y="2057400"/>
            <a:ext cx="8153400" cy="416742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Our </a:t>
            </a:r>
            <a:r>
              <a:rPr lang="en-US" sz="3200" dirty="0"/>
              <a:t>client requested a platform that could be used to detect unstable and potentially buggy areas of code within a repository. With export capabilities, the data could also be analyzed to detect trends and to better predict troublesome code.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9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About our </a:t>
            </a:r>
            <a:r>
              <a:rPr lang="en-US" sz="4400" dirty="0" smtClean="0"/>
              <a:t>project Motivation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598612" y="2011680"/>
            <a:ext cx="9383798" cy="4206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u="sng" dirty="0"/>
              <a:t>Domain and Business</a:t>
            </a:r>
          </a:p>
          <a:p>
            <a:pPr marL="52388" indent="0"/>
            <a:r>
              <a:rPr lang="en-US" sz="2400" dirty="0"/>
              <a:t>Developers</a:t>
            </a:r>
          </a:p>
          <a:p>
            <a:pPr lvl="1"/>
            <a:r>
              <a:rPr lang="en-US" sz="2400" dirty="0"/>
              <a:t>Tracking bug-fixing commits</a:t>
            </a:r>
          </a:p>
          <a:p>
            <a:pPr lvl="1"/>
            <a:r>
              <a:rPr lang="en-US" sz="2400" dirty="0"/>
              <a:t>Testing code before </a:t>
            </a:r>
            <a:r>
              <a:rPr lang="en-US" sz="2400" dirty="0" smtClean="0"/>
              <a:t>committing code into the master build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Project Managers</a:t>
            </a:r>
          </a:p>
          <a:p>
            <a:pPr lvl="1"/>
            <a:r>
              <a:rPr lang="en-US" sz="2400" dirty="0"/>
              <a:t>Assigning troublesome tasks to more experienced </a:t>
            </a:r>
            <a:r>
              <a:rPr lang="en-US" sz="2400" dirty="0" smtClean="0"/>
              <a:t>developers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Open Source Contributors</a:t>
            </a:r>
          </a:p>
          <a:p>
            <a:pPr lvl="1"/>
            <a:r>
              <a:rPr lang="en-US" sz="2400" dirty="0" smtClean="0"/>
              <a:t>Allows contributors to grow and develop based on the history of their contributions</a:t>
            </a:r>
            <a:endParaRPr lang="en-US" sz="2400" dirty="0"/>
          </a:p>
          <a:p>
            <a:pPr marL="0" indent="0">
              <a:buNone/>
            </a:pPr>
            <a:endParaRPr lang="en-US" sz="4000" u="sng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/>
              <a:t>04/15/2016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/>
              <a:t>CS499 Team Hotspotter</a:t>
            </a:r>
            <a:endParaRPr lang="en-US" sz="1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600" smtClean="0"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62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35611"/>
            <a:ext cx="9781532" cy="1508760"/>
          </a:xfrm>
        </p:spPr>
        <p:txBody>
          <a:bodyPr/>
          <a:lstStyle/>
          <a:p>
            <a:pPr algn="ctr"/>
            <a:r>
              <a:rPr lang="en-US" dirty="0"/>
              <a:t>Project Architecture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4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32" y="1238990"/>
            <a:ext cx="7628741" cy="536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 and Requirements 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953" y="2011680"/>
            <a:ext cx="9782185" cy="420624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4000" dirty="0"/>
              <a:t> No environment specific requirement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/>
              <a:t> Continuous access to product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/>
              <a:t> Behavior driven development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/>
              <a:t> Validation every sprint 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3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 and Technologies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20" y="5373564"/>
            <a:ext cx="2460841" cy="725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" r="10035" b="1890"/>
          <a:stretch/>
        </p:blipFill>
        <p:spPr>
          <a:xfrm>
            <a:off x="3901329" y="5427959"/>
            <a:ext cx="2175215" cy="68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5486399"/>
            <a:ext cx="2138350" cy="5689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385" y="5427959"/>
            <a:ext cx="2164784" cy="6996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2812" y="5029200"/>
            <a:ext cx="10084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Technologies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79612" y="1962985"/>
            <a:ext cx="83793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4000" dirty="0"/>
              <a:t>Clone a public git based repository</a:t>
            </a:r>
          </a:p>
          <a:p>
            <a:pPr marL="342900" indent="-342900">
              <a:buFont typeface="Arial"/>
              <a:buChar char="•"/>
            </a:pPr>
            <a:r>
              <a:rPr lang="en-US" sz="4000" dirty="0"/>
              <a:t>Run metrics on a cloned repository</a:t>
            </a:r>
          </a:p>
          <a:p>
            <a:pPr marL="342900" indent="-342900">
              <a:buFont typeface="Arial"/>
              <a:buChar char="•"/>
            </a:pPr>
            <a:r>
              <a:rPr lang="en-US" sz="4000" dirty="0"/>
              <a:t>Create graph of metrics.</a:t>
            </a:r>
          </a:p>
          <a:p>
            <a:pPr marL="342900" indent="-342900">
              <a:buFont typeface="Arial"/>
              <a:buChar char="•"/>
            </a:pPr>
            <a:r>
              <a:rPr lang="en-US" sz="4000" dirty="0"/>
              <a:t>Export metrics to a CSV file</a:t>
            </a:r>
          </a:p>
        </p:txBody>
      </p:sp>
    </p:spTree>
    <p:extLst>
      <p:ext uri="{BB962C8B-B14F-4D97-AF65-F5344CB8AC3E}">
        <p14:creationId xmlns:p14="http://schemas.microsoft.com/office/powerpoint/2010/main" val="212831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518443">
            <a:off x="-25458" y="2571527"/>
            <a:ext cx="12341374" cy="1508760"/>
          </a:xfrm>
        </p:spPr>
        <p:txBody>
          <a:bodyPr/>
          <a:lstStyle/>
          <a:p>
            <a:r>
              <a:rPr lang="en-US" dirty="0"/>
              <a:t>DEMO DEMO </a:t>
            </a:r>
            <a:r>
              <a:rPr lang="en-US" dirty="0">
                <a:solidFill>
                  <a:schemeClr val="tx1"/>
                </a:solidFill>
              </a:rPr>
              <a:t>DEMO DEMO DEMO DEMO DEMO DEMO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6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Burndown/ Velocity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11693"/>
              </p:ext>
            </p:extLst>
          </p:nvPr>
        </p:nvGraphicFramePr>
        <p:xfrm>
          <a:off x="893950" y="1752600"/>
          <a:ext cx="10398844" cy="4680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408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Burndown/ Velocity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173150"/>
              </p:ext>
            </p:extLst>
          </p:nvPr>
        </p:nvGraphicFramePr>
        <p:xfrm>
          <a:off x="0" y="1828800"/>
          <a:ext cx="12114212" cy="4517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596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E82CB02-9625-4F39-9A5B-61405831A8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280</Words>
  <Application>Microsoft Office PowerPoint</Application>
  <PresentationFormat>Custom</PresentationFormat>
  <Paragraphs>85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Corbel</vt:lpstr>
      <vt:lpstr>Wingdings</vt:lpstr>
      <vt:lpstr>Banded</vt:lpstr>
      <vt:lpstr>Team Hotspotter</vt:lpstr>
      <vt:lpstr>Overview</vt:lpstr>
      <vt:lpstr>About our project Motivation</vt:lpstr>
      <vt:lpstr>Project Architecture</vt:lpstr>
      <vt:lpstr>Testing and Requirements Met</vt:lpstr>
      <vt:lpstr>Capabilities and Technologies</vt:lpstr>
      <vt:lpstr>DEMO DEMO DEMO DEMO DEMO DEMO DEMO DEMO</vt:lpstr>
      <vt:lpstr>Team Burndown/ Velocity Chart</vt:lpstr>
      <vt:lpstr>Team Burndown/ Velocity Chart</vt:lpstr>
      <vt:lpstr>Post-Mortem/Key Take Away/ not Accomplished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2015-11-05T00:19:48Z</dcterms:created>
  <dcterms:modified xsi:type="dcterms:W3CDTF">2016-04-05T03:05:48Z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TC034605129991</vt:lpwstr>
  </property>
</Properties>
</file>