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8" d="100"/>
          <a:sy n="28" d="100"/>
        </p:scale>
        <p:origin x="774" y="114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3591562"/>
            <a:ext cx="24688800" cy="7640320"/>
          </a:xfrm>
        </p:spPr>
        <p:txBody>
          <a:bodyPr anchor="b"/>
          <a:lstStyle>
            <a:lvl1pPr algn="ctr">
              <a:defRPr sz="16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6480"/>
            </a:lvl1pPr>
            <a:lvl2pPr marL="1234440" indent="0" algn="ctr">
              <a:buNone/>
              <a:defRPr sz="5400"/>
            </a:lvl2pPr>
            <a:lvl3pPr marL="2468880" indent="0" algn="ctr">
              <a:buNone/>
              <a:defRPr sz="4860"/>
            </a:lvl3pPr>
            <a:lvl4pPr marL="3703320" indent="0" algn="ctr">
              <a:buNone/>
              <a:defRPr sz="4320"/>
            </a:lvl4pPr>
            <a:lvl5pPr marL="4937760" indent="0" algn="ctr">
              <a:buNone/>
              <a:defRPr sz="4320"/>
            </a:lvl5pPr>
            <a:lvl6pPr marL="6172200" indent="0" algn="ctr">
              <a:buNone/>
              <a:defRPr sz="4320"/>
            </a:lvl6pPr>
            <a:lvl7pPr marL="7406640" indent="0" algn="ctr">
              <a:buNone/>
              <a:defRPr sz="4320"/>
            </a:lvl7pPr>
            <a:lvl8pPr marL="8641080" indent="0" algn="ctr">
              <a:buNone/>
              <a:defRPr sz="4320"/>
            </a:lvl8pPr>
            <a:lvl9pPr marL="9875520" indent="0" algn="ctr">
              <a:buNone/>
              <a:defRPr sz="4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9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4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0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0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67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62000" y="838200"/>
            <a:ext cx="6934200" cy="3657600"/>
          </a:xfrm>
        </p:spPr>
        <p:txBody>
          <a:bodyPr>
            <a:normAutofit/>
          </a:bodyPr>
          <a:lstStyle>
            <a:lvl1pPr marL="0" indent="0" algn="ctr">
              <a:buNone/>
              <a:defRPr sz="8800" baseline="0"/>
            </a:lvl1pPr>
          </a:lstStyle>
          <a:p>
            <a:r>
              <a:rPr lang="en-US" dirty="0"/>
              <a:t>Project Logo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001000" y="838200"/>
            <a:ext cx="24003000" cy="3657600"/>
          </a:xfrm>
        </p:spPr>
        <p:txBody>
          <a:bodyPr/>
          <a:lstStyle>
            <a:lvl1pPr>
              <a:defRPr b="1" cap="small" baseline="0"/>
            </a:lvl1pPr>
          </a:lstStyle>
          <a:p>
            <a:r>
              <a:rPr lang="en-US" dirty="0"/>
              <a:t>Click to Edit Project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6781800"/>
            <a:ext cx="10210800" cy="69342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7200" b="1" baseline="0"/>
            </a:lvl1pPr>
            <a:lvl2pPr marL="65088" indent="0">
              <a:spcBef>
                <a:spcPts val="1800"/>
              </a:spcBef>
              <a:buNone/>
              <a:defRPr sz="6000" baseline="0"/>
            </a:lvl2pPr>
            <a:lvl3pPr marL="3135021" indent="0">
              <a:buNone/>
              <a:defRPr/>
            </a:lvl3pPr>
            <a:lvl4pPr marL="4702531" indent="0">
              <a:buNone/>
              <a:defRPr/>
            </a:lvl4pPr>
            <a:lvl5pPr marL="6270041" indent="0">
              <a:buNone/>
              <a:defRPr/>
            </a:lvl5pPr>
          </a:lstStyle>
          <a:p>
            <a:pPr lvl="0"/>
            <a:r>
              <a:rPr lang="en-US" dirty="0"/>
              <a:t>Description: Provide a paragraph-formatted description of the project’s main purpose and bullets of primary goals.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4953000"/>
            <a:ext cx="19659600" cy="1447800"/>
          </a:xfrm>
        </p:spPr>
        <p:txBody>
          <a:bodyPr>
            <a:normAutofit/>
          </a:bodyPr>
          <a:lstStyle>
            <a:lvl1pPr marL="0" indent="0">
              <a:buNone/>
              <a:defRPr sz="4800" b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Team: Member Names (Roles)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0726400" y="4953000"/>
            <a:ext cx="11277600" cy="1447800"/>
          </a:xfrm>
        </p:spPr>
        <p:txBody>
          <a:bodyPr>
            <a:noAutofit/>
          </a:bodyPr>
          <a:lstStyle>
            <a:lvl1pPr marL="0" indent="0">
              <a:buNone/>
              <a:defRPr sz="48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Client: Name(s), Organization Info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2000" y="14020800"/>
            <a:ext cx="10210800" cy="7162800"/>
          </a:xfrm>
        </p:spPr>
        <p:txBody>
          <a:bodyPr/>
          <a:lstStyle>
            <a:lvl1pPr marL="0" indent="0">
              <a:buFont typeface="Arial" pitchFamily="34" charset="0"/>
              <a:buNone/>
              <a:defRPr sz="7200" b="1" baseline="0"/>
            </a:lvl1pPr>
            <a:lvl2pPr marL="587375" indent="-522288">
              <a:spcBef>
                <a:spcPts val="1800"/>
              </a:spcBef>
              <a:buFont typeface="Arial" pitchFamily="34" charset="0"/>
              <a:buChar char="•"/>
              <a:defRPr sz="6000" baseline="0"/>
            </a:lvl2pPr>
            <a:lvl3pPr marL="685800" indent="0">
              <a:buFont typeface="Arial" pitchFamily="34" charset="0"/>
              <a:buNone/>
              <a:defRPr sz="4000" baseline="0"/>
            </a:lvl3pPr>
            <a:lvl4pPr marL="4702531" indent="0">
              <a:buNone/>
              <a:defRPr/>
            </a:lvl4pPr>
            <a:lvl5pPr marL="6270041" indent="0">
              <a:buNone/>
              <a:defRPr/>
            </a:lvl5pPr>
          </a:lstStyle>
          <a:p>
            <a:pPr lvl="0"/>
            <a:r>
              <a:rPr lang="en-US" dirty="0"/>
              <a:t>Plan : Provide a description of the team’s project plan.</a:t>
            </a:r>
          </a:p>
          <a:p>
            <a:pPr lvl="2"/>
            <a:r>
              <a:rPr lang="en-US" dirty="0"/>
              <a:t>This should include such things as sprint frequency,</a:t>
            </a:r>
          </a:p>
          <a:p>
            <a:pPr lvl="2"/>
            <a:r>
              <a:rPr lang="en-US" dirty="0"/>
              <a:t>Major tasks to be accomplished, and</a:t>
            </a:r>
          </a:p>
          <a:p>
            <a:pPr lvl="2"/>
            <a:r>
              <a:rPr lang="en-US" dirty="0"/>
              <a:t>Estimates to complete the major tasks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0" y="6781800"/>
            <a:ext cx="20574000" cy="13487400"/>
          </a:xfrm>
        </p:spPr>
        <p:txBody>
          <a:bodyPr/>
          <a:lstStyle>
            <a:lvl1pPr marL="0" indent="0">
              <a:buNone/>
              <a:defRPr sz="8800" b="1" baseline="0"/>
            </a:lvl1pPr>
            <a:lvl2pPr marL="587375" indent="-522288">
              <a:spcBef>
                <a:spcPts val="1800"/>
              </a:spcBef>
              <a:buFont typeface="Arial" pitchFamily="34" charset="0"/>
              <a:buChar char="•"/>
              <a:defRPr sz="6000" baseline="0"/>
            </a:lvl2pPr>
            <a:lvl3pPr marL="1371600" indent="-685800">
              <a:buFont typeface="Arial" pitchFamily="34" charset="0"/>
              <a:buChar char="•"/>
              <a:defRPr sz="5400" baseline="0"/>
            </a:lvl3pPr>
            <a:lvl4pPr marL="4702531" indent="0">
              <a:buNone/>
              <a:defRPr/>
            </a:lvl4pPr>
            <a:lvl5pPr marL="6270041" indent="0">
              <a:buNone/>
              <a:defRPr/>
            </a:lvl5pPr>
          </a:lstStyle>
          <a:p>
            <a:pPr lvl="0"/>
            <a:r>
              <a:rPr lang="en-US" dirty="0"/>
              <a:t>Product : Describe what has been produced.</a:t>
            </a:r>
          </a:p>
          <a:p>
            <a:pPr lvl="2"/>
            <a:r>
              <a:rPr lang="en-US" dirty="0"/>
              <a:t>Technologies used</a:t>
            </a:r>
          </a:p>
          <a:p>
            <a:pPr lvl="2"/>
            <a:r>
              <a:rPr lang="en-US" dirty="0"/>
              <a:t>Core components,</a:t>
            </a:r>
          </a:p>
          <a:p>
            <a:pPr lvl="2"/>
            <a:r>
              <a:rPr lang="en-US" dirty="0"/>
              <a:t>Test plan and results (usability and other; not unit), and</a:t>
            </a:r>
          </a:p>
          <a:p>
            <a:pPr lvl="2"/>
            <a:r>
              <a:rPr lang="en-US" dirty="0"/>
              <a:t>Illustrations, if appropriate, to support the prose.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419114" y="20574000"/>
            <a:ext cx="2072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Team role abbreviations: SM – Scrum Master; OP – Owner Proxy; QC – Quality Controller</a:t>
            </a:r>
          </a:p>
        </p:txBody>
      </p:sp>
    </p:spTree>
    <p:extLst>
      <p:ext uri="{BB962C8B-B14F-4D97-AF65-F5344CB8AC3E}">
        <p14:creationId xmlns:p14="http://schemas.microsoft.com/office/powerpoint/2010/main" val="86349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5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5" y="5471163"/>
            <a:ext cx="28392120" cy="9128758"/>
          </a:xfrm>
        </p:spPr>
        <p:txBody>
          <a:bodyPr anchor="b"/>
          <a:lstStyle>
            <a:lvl1pPr>
              <a:defRPr sz="16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5" y="14686283"/>
            <a:ext cx="28392120" cy="4800598"/>
          </a:xfrm>
        </p:spPr>
        <p:txBody>
          <a:bodyPr/>
          <a:lstStyle>
            <a:lvl1pPr marL="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1pPr>
            <a:lvl2pPr marL="123444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2pPr>
            <a:lvl3pPr marL="2468880" indent="0">
              <a:buNone/>
              <a:defRPr sz="4860">
                <a:solidFill>
                  <a:schemeClr val="tx1">
                    <a:tint val="75000"/>
                  </a:schemeClr>
                </a:solidFill>
              </a:defRPr>
            </a:lvl3pPr>
            <a:lvl4pPr marL="370332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4pPr>
            <a:lvl5pPr marL="49377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5pPr>
            <a:lvl6pPr marL="617220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6pPr>
            <a:lvl7pPr marL="740664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7pPr>
            <a:lvl8pPr marL="864108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8pPr>
            <a:lvl9pPr marL="987552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0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3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1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29" y="5379722"/>
            <a:ext cx="13926025" cy="2636518"/>
          </a:xfrm>
        </p:spPr>
        <p:txBody>
          <a:bodyPr anchor="b"/>
          <a:lstStyle>
            <a:lvl1pPr marL="0" indent="0">
              <a:buNone/>
              <a:defRPr sz="648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860" b="1"/>
            </a:lvl3pPr>
            <a:lvl4pPr marL="3703320" indent="0">
              <a:buNone/>
              <a:defRPr sz="4320" b="1"/>
            </a:lvl4pPr>
            <a:lvl5pPr marL="4937760" indent="0">
              <a:buNone/>
              <a:defRPr sz="4320" b="1"/>
            </a:lvl5pPr>
            <a:lvl6pPr marL="6172200" indent="0">
              <a:buNone/>
              <a:defRPr sz="4320" b="1"/>
            </a:lvl6pPr>
            <a:lvl7pPr marL="7406640" indent="0">
              <a:buNone/>
              <a:defRPr sz="4320" b="1"/>
            </a:lvl7pPr>
            <a:lvl8pPr marL="8641080" indent="0">
              <a:buNone/>
              <a:defRPr sz="4320" b="1"/>
            </a:lvl8pPr>
            <a:lvl9pPr marL="9875520" indent="0">
              <a:buNone/>
              <a:defRPr sz="4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29" y="8016240"/>
            <a:ext cx="13926025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0" y="5379722"/>
            <a:ext cx="13994608" cy="2636518"/>
          </a:xfrm>
        </p:spPr>
        <p:txBody>
          <a:bodyPr anchor="b"/>
          <a:lstStyle>
            <a:lvl1pPr marL="0" indent="0">
              <a:buNone/>
              <a:defRPr sz="648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860" b="1"/>
            </a:lvl3pPr>
            <a:lvl4pPr marL="3703320" indent="0">
              <a:buNone/>
              <a:defRPr sz="4320" b="1"/>
            </a:lvl4pPr>
            <a:lvl5pPr marL="4937760" indent="0">
              <a:buNone/>
              <a:defRPr sz="4320" b="1"/>
            </a:lvl5pPr>
            <a:lvl6pPr marL="6172200" indent="0">
              <a:buNone/>
              <a:defRPr sz="4320" b="1"/>
            </a:lvl6pPr>
            <a:lvl7pPr marL="7406640" indent="0">
              <a:buNone/>
              <a:defRPr sz="4320" b="1"/>
            </a:lvl7pPr>
            <a:lvl8pPr marL="8641080" indent="0">
              <a:buNone/>
              <a:defRPr sz="4320" b="1"/>
            </a:lvl8pPr>
            <a:lvl9pPr marL="9875520" indent="0">
              <a:buNone/>
              <a:defRPr sz="4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0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9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7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1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0" cy="5120640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2"/>
            <a:ext cx="16664940" cy="15595600"/>
          </a:xfrm>
        </p:spPr>
        <p:txBody>
          <a:bodyPr/>
          <a:lstStyle>
            <a:lvl1pPr>
              <a:defRPr sz="8640"/>
            </a:lvl1pPr>
            <a:lvl2pPr>
              <a:defRPr sz="7560"/>
            </a:lvl2pPr>
            <a:lvl3pPr>
              <a:defRPr sz="648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6583680"/>
            <a:ext cx="10617040" cy="12197082"/>
          </a:xfrm>
        </p:spPr>
        <p:txBody>
          <a:bodyPr/>
          <a:lstStyle>
            <a:lvl1pPr marL="0" indent="0">
              <a:buNone/>
              <a:defRPr sz="4320"/>
            </a:lvl1pPr>
            <a:lvl2pPr marL="1234440" indent="0">
              <a:buNone/>
              <a:defRPr sz="3780"/>
            </a:lvl2pPr>
            <a:lvl3pPr marL="2468880" indent="0">
              <a:buNone/>
              <a:defRPr sz="3240"/>
            </a:lvl3pPr>
            <a:lvl4pPr marL="3703320" indent="0">
              <a:buNone/>
              <a:defRPr sz="2700"/>
            </a:lvl4pPr>
            <a:lvl5pPr marL="4937760" indent="0">
              <a:buNone/>
              <a:defRPr sz="2700"/>
            </a:lvl5pPr>
            <a:lvl6pPr marL="6172200" indent="0">
              <a:buNone/>
              <a:defRPr sz="2700"/>
            </a:lvl6pPr>
            <a:lvl7pPr marL="7406640" indent="0">
              <a:buNone/>
              <a:defRPr sz="2700"/>
            </a:lvl7pPr>
            <a:lvl8pPr marL="8641080" indent="0">
              <a:buNone/>
              <a:defRPr sz="2700"/>
            </a:lvl8pPr>
            <a:lvl9pPr marL="9875520" indent="0">
              <a:buNone/>
              <a:defRPr sz="2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9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0" cy="5120640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994608" y="3159762"/>
            <a:ext cx="16664940" cy="15595600"/>
          </a:xfrm>
        </p:spPr>
        <p:txBody>
          <a:bodyPr/>
          <a:lstStyle>
            <a:lvl1pPr marL="0" indent="0">
              <a:buNone/>
              <a:defRPr sz="8640"/>
            </a:lvl1pPr>
            <a:lvl2pPr marL="1234440" indent="0">
              <a:buNone/>
              <a:defRPr sz="7560"/>
            </a:lvl2pPr>
            <a:lvl3pPr marL="2468880" indent="0">
              <a:buNone/>
              <a:defRPr sz="6480"/>
            </a:lvl3pPr>
            <a:lvl4pPr marL="3703320" indent="0">
              <a:buNone/>
              <a:defRPr sz="5400"/>
            </a:lvl4pPr>
            <a:lvl5pPr marL="4937760" indent="0">
              <a:buNone/>
              <a:defRPr sz="5400"/>
            </a:lvl5pPr>
            <a:lvl6pPr marL="6172200" indent="0">
              <a:buNone/>
              <a:defRPr sz="5400"/>
            </a:lvl6pPr>
            <a:lvl7pPr marL="7406640" indent="0">
              <a:buNone/>
              <a:defRPr sz="5400"/>
            </a:lvl7pPr>
            <a:lvl8pPr marL="8641080" indent="0">
              <a:buNone/>
              <a:defRPr sz="5400"/>
            </a:lvl8pPr>
            <a:lvl9pPr marL="9875520" indent="0">
              <a:buNone/>
              <a:defRPr sz="5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6583680"/>
            <a:ext cx="10617040" cy="12197082"/>
          </a:xfrm>
        </p:spPr>
        <p:txBody>
          <a:bodyPr/>
          <a:lstStyle>
            <a:lvl1pPr marL="0" indent="0">
              <a:buNone/>
              <a:defRPr sz="4320"/>
            </a:lvl1pPr>
            <a:lvl2pPr marL="1234440" indent="0">
              <a:buNone/>
              <a:defRPr sz="3780"/>
            </a:lvl2pPr>
            <a:lvl3pPr marL="2468880" indent="0">
              <a:buNone/>
              <a:defRPr sz="3240"/>
            </a:lvl3pPr>
            <a:lvl4pPr marL="3703320" indent="0">
              <a:buNone/>
              <a:defRPr sz="2700"/>
            </a:lvl4pPr>
            <a:lvl5pPr marL="4937760" indent="0">
              <a:buNone/>
              <a:defRPr sz="2700"/>
            </a:lvl5pPr>
            <a:lvl6pPr marL="6172200" indent="0">
              <a:buNone/>
              <a:defRPr sz="2700"/>
            </a:lvl6pPr>
            <a:lvl7pPr marL="7406640" indent="0">
              <a:buNone/>
              <a:defRPr sz="2700"/>
            </a:lvl7pPr>
            <a:lvl8pPr marL="8641080" indent="0">
              <a:buNone/>
              <a:defRPr sz="2700"/>
            </a:lvl8pPr>
            <a:lvl9pPr marL="9875520" indent="0">
              <a:buNone/>
              <a:defRPr sz="2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2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1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2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2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2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9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</p:sldLayoutIdLst>
  <p:txStyles>
    <p:titleStyle>
      <a:lvl1pPr algn="l" defTabSz="2468880" rtl="0" eaLnBrk="1" latinLnBrk="0" hangingPunct="1">
        <a:lnSpc>
          <a:spcPct val="90000"/>
        </a:lnSpc>
        <a:spcBef>
          <a:spcPct val="0"/>
        </a:spcBef>
        <a:buNone/>
        <a:defRPr sz="11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7220" indent="-617220" algn="l" defTabSz="246888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85166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555498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78942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802386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925830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1049274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2pPr>
      <a:lvl3pPr marL="24688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3pPr>
      <a:lvl4pPr marL="37033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17220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74066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86410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98755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9715500" y="803565"/>
            <a:ext cx="24003000" cy="3657600"/>
          </a:xfrm>
        </p:spPr>
        <p:txBody>
          <a:bodyPr>
            <a:normAutofit/>
          </a:bodyPr>
          <a:lstStyle/>
          <a:p>
            <a:r>
              <a:rPr lang="en-US" sz="19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Hotspotter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62007" y="6324603"/>
            <a:ext cx="14630393" cy="7823974"/>
          </a:xfrm>
        </p:spPr>
        <p:txBody>
          <a:bodyPr>
            <a:noAutofit/>
          </a:bodyPr>
          <a:lstStyle/>
          <a:p>
            <a:r>
              <a:rPr lang="en-US" sz="4500" b="0" dirty="0"/>
              <a:t>Hotspotter is a web application used for early prediction of bugs in software. </a:t>
            </a:r>
          </a:p>
          <a:p>
            <a:r>
              <a:rPr lang="en-US" sz="4500" b="0" dirty="0"/>
              <a:t>This is accomplished by detecting areas of instability called 'hotspots'. Hotspots are determined by analyzing the type and frequency of changes made to a project's codebase.</a:t>
            </a:r>
          </a:p>
          <a:p>
            <a:r>
              <a:rPr lang="en-US" sz="4500" dirty="0"/>
              <a:t>Objectives</a:t>
            </a:r>
          </a:p>
          <a:p>
            <a:pPr marL="685800" indent="-6858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4500" b="0" dirty="0"/>
              <a:t>Calculate probability of problematic areas in code</a:t>
            </a:r>
          </a:p>
          <a:p>
            <a:pPr marL="685800" indent="-6858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4500" b="0" dirty="0"/>
              <a:t>Assist teams with quality control and assurance</a:t>
            </a:r>
          </a:p>
          <a:p>
            <a:pPr marL="685800" indent="-6858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4500" b="0" dirty="0"/>
              <a:t>Export repository metadata for future research and analysis</a:t>
            </a:r>
          </a:p>
          <a:p>
            <a:endParaRPr lang="en-US" sz="450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62001" y="4994563"/>
            <a:ext cx="19659600" cy="1447802"/>
          </a:xfrm>
        </p:spPr>
        <p:txBody>
          <a:bodyPr/>
          <a:lstStyle/>
          <a:p>
            <a:r>
              <a:rPr lang="en-US" sz="4400" b="1" dirty="0"/>
              <a:t>Nate Reinhardt</a:t>
            </a:r>
            <a:r>
              <a:rPr lang="en-US" sz="4400" dirty="0"/>
              <a:t> </a:t>
            </a:r>
            <a:r>
              <a:rPr lang="en-US" sz="3600" dirty="0"/>
              <a:t>(SM)</a:t>
            </a:r>
            <a:r>
              <a:rPr lang="en-US" dirty="0"/>
              <a:t> </a:t>
            </a:r>
            <a:r>
              <a:rPr lang="en-US" sz="4400" b="1" dirty="0"/>
              <a:t>Spencer Smith</a:t>
            </a:r>
            <a:r>
              <a:rPr lang="en-US" sz="4400" dirty="0"/>
              <a:t> </a:t>
            </a:r>
            <a:r>
              <a:rPr lang="en-US" sz="3600" dirty="0"/>
              <a:t>(OP) </a:t>
            </a:r>
            <a:r>
              <a:rPr lang="en-US" sz="4400" b="1" dirty="0"/>
              <a:t>Dylan Williams</a:t>
            </a:r>
            <a:r>
              <a:rPr lang="en-US" sz="4400" dirty="0"/>
              <a:t> </a:t>
            </a:r>
            <a:r>
              <a:rPr lang="en-US" sz="3600" dirty="0"/>
              <a:t>(QC)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6459199" y="4986841"/>
            <a:ext cx="13563601" cy="804364"/>
          </a:xfrm>
        </p:spPr>
        <p:txBody>
          <a:bodyPr/>
          <a:lstStyle/>
          <a:p>
            <a:pPr algn="r"/>
            <a:r>
              <a:rPr lang="en-US" sz="4400" b="1" dirty="0"/>
              <a:t>Dr. Igor Crk</a:t>
            </a:r>
            <a:r>
              <a:rPr lang="en-US" sz="4400" dirty="0"/>
              <a:t>, Department of Computer Science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762000" y="14148577"/>
            <a:ext cx="14630400" cy="6219033"/>
          </a:xfrm>
        </p:spPr>
        <p:txBody>
          <a:bodyPr>
            <a:normAutofit/>
          </a:bodyPr>
          <a:lstStyle/>
          <a:p>
            <a:r>
              <a:rPr lang="en-US" sz="4400" dirty="0"/>
              <a:t>Plan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500" b="0" dirty="0"/>
              <a:t>Using the Semi-Agile Software Engineering (SAGE) process, a Scrum-like process with ten two-week sprints.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500" b="0" dirty="0"/>
              <a:t>Development Operations: Automated build and deployment mechanisms.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500" b="0" dirty="0"/>
              <a:t>Total Estimated Hours Until Completion: 23</a:t>
            </a:r>
          </a:p>
          <a:p>
            <a:endParaRPr lang="en-US" sz="4500" dirty="0"/>
          </a:p>
          <a:p>
            <a:pPr marL="856823" indent="-856823">
              <a:buFont typeface="Arial" panose="020B0604020202020204" pitchFamily="34" charset="0"/>
              <a:buChar char="•"/>
            </a:pPr>
            <a:endParaRPr lang="en-US" sz="450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16459199" y="6324603"/>
            <a:ext cx="15524024" cy="6934202"/>
          </a:xfrm>
        </p:spPr>
        <p:txBody>
          <a:bodyPr>
            <a:normAutofit/>
          </a:bodyPr>
          <a:lstStyle/>
          <a:p>
            <a:r>
              <a:rPr lang="en-US" sz="4500" b="0" dirty="0" err="1"/>
              <a:t>Hotspotter</a:t>
            </a:r>
            <a:r>
              <a:rPr lang="en-US" sz="4500" b="0" dirty="0"/>
              <a:t> is built with the MEAN stack and utilizes a client/server architecture with an emphasis on modularity.</a:t>
            </a:r>
          </a:p>
          <a:p>
            <a:endParaRPr lang="en-US" sz="4500" b="0" dirty="0"/>
          </a:p>
        </p:txBody>
      </p:sp>
      <p:sp>
        <p:nvSpPr>
          <p:cNvPr id="3" name="TextBox 2"/>
          <p:cNvSpPr txBox="1"/>
          <p:nvPr/>
        </p:nvSpPr>
        <p:spPr>
          <a:xfrm rot="721562">
            <a:off x="1555576" y="1702376"/>
            <a:ext cx="5867399" cy="1046396"/>
          </a:xfrm>
          <a:prstGeom prst="rect">
            <a:avLst/>
          </a:prstGeom>
          <a:noFill/>
        </p:spPr>
        <p:txBody>
          <a:bodyPr wrap="square" lIns="91394" tIns="45698" rIns="91394" bIns="45698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Temporary Logo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0970" y="19270884"/>
            <a:ext cx="3721680" cy="10967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" r="10035" b="1890"/>
          <a:stretch/>
        </p:blipFill>
        <p:spPr>
          <a:xfrm>
            <a:off x="20407947" y="19418811"/>
            <a:ext cx="3289709" cy="10371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2953" y="19507200"/>
            <a:ext cx="3233956" cy="8604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207" y="19319817"/>
            <a:ext cx="3637094" cy="1175437"/>
          </a:xfrm>
          <a:prstGeom prst="rect">
            <a:avLst/>
          </a:prstGeom>
        </p:spPr>
      </p:pic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" b="699"/>
          <a:stretch>
            <a:fillRect/>
          </a:stretch>
        </p:blipFill>
        <p:spPr>
          <a:xfrm>
            <a:off x="762000" y="379311"/>
            <a:ext cx="7772400" cy="369252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0" y="7874269"/>
            <a:ext cx="14520102" cy="1076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09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Words>94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Hotspotter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MayerG</dc:creator>
  <cp:lastModifiedBy>Dylan Williams</cp:lastModifiedBy>
  <cp:revision>34</cp:revision>
  <dcterms:created xsi:type="dcterms:W3CDTF">2006-08-16T00:00:00Z</dcterms:created>
  <dcterms:modified xsi:type="dcterms:W3CDTF">2016-03-31T04:09:11Z</dcterms:modified>
</cp:coreProperties>
</file>