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4"/>
  </p:notesMasterIdLst>
  <p:handoutMasterIdLst>
    <p:handoutMasterId r:id="rId15"/>
  </p:handoutMasterIdLst>
  <p:sldIdLst>
    <p:sldId id="259" r:id="rId3"/>
    <p:sldId id="260" r:id="rId4"/>
    <p:sldId id="280" r:id="rId5"/>
    <p:sldId id="266" r:id="rId6"/>
    <p:sldId id="284" r:id="rId7"/>
    <p:sldId id="282" r:id="rId8"/>
    <p:sldId id="281" r:id="rId9"/>
    <p:sldId id="270" r:id="rId10"/>
    <p:sldId id="283" r:id="rId11"/>
    <p:sldId id="271" r:id="rId12"/>
    <p:sldId id="27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33" autoAdjust="0"/>
  </p:normalViewPr>
  <p:slideViewPr>
    <p:cSldViewPr>
      <p:cViewPr varScale="1">
        <p:scale>
          <a:sx n="107" d="100"/>
          <a:sy n="107" d="100"/>
        </p:scale>
        <p:origin x="-640" y="-96"/>
      </p:cViewPr>
      <p:guideLst>
        <p:guide orient="horz" pos="2160"/>
        <p:guide orient="horz" pos="304"/>
        <p:guide orient="horz" pos="4144"/>
        <p:guide orient="horz" pos="3952"/>
        <p:guide orient="horz" pos="1136"/>
        <p:guide orient="horz" pos="2260"/>
        <p:guide pos="3839"/>
        <p:guide pos="191"/>
        <p:guide pos="7486"/>
        <p:guide pos="576"/>
        <p:guide pos="7102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ev\hotspotter\Management\TeamEffort.xlsm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Weekly Team Development Effort 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(Product &amp;</a:t>
            </a:r>
            <a:r>
              <a:rPr lang="en-US" baseline="0"/>
              <a:t> Course-specific)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2"/>
          <c:order val="1"/>
          <c:tx>
            <c:strRef>
              <c:f>Product!$A$13</c:f>
              <c:strCache>
                <c:ptCount val="1"/>
                <c:pt idx="0">
                  <c:v>Weekly Course-specific Effort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Product!$C$17:$Y$17</c:f>
              <c:numCache>
                <c:formatCode>0.00</c:formatCode>
                <c:ptCount val="23"/>
                <c:pt idx="0">
                  <c:v>2.91</c:v>
                </c:pt>
                <c:pt idx="1">
                  <c:v>13.75</c:v>
                </c:pt>
                <c:pt idx="2">
                  <c:v>12.4</c:v>
                </c:pt>
                <c:pt idx="3">
                  <c:v>6.25</c:v>
                </c:pt>
                <c:pt idx="4">
                  <c:v>3.0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2.0</c:v>
                </c:pt>
                <c:pt idx="10">
                  <c:v>0.5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98-45E2-B113-3A76F2ADAB4D}"/>
            </c:ext>
          </c:extLst>
        </c:ser>
        <c:ser>
          <c:idx val="0"/>
          <c:order val="2"/>
          <c:tx>
            <c:strRef>
              <c:f>Product!$A$7</c:f>
              <c:strCache>
                <c:ptCount val="1"/>
                <c:pt idx="0">
                  <c:v>Weekly Product Effort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Product!$C$5:$Y$5</c:f>
              <c:numCache>
                <c:formatCode>[$-409]dd\-mmm;@</c:formatCode>
                <c:ptCount val="23"/>
                <c:pt idx="0">
                  <c:v>42254.0</c:v>
                </c:pt>
                <c:pt idx="1">
                  <c:v>42261.0</c:v>
                </c:pt>
                <c:pt idx="2">
                  <c:v>42268.0</c:v>
                </c:pt>
                <c:pt idx="3">
                  <c:v>42275.0</c:v>
                </c:pt>
                <c:pt idx="4">
                  <c:v>42282.0</c:v>
                </c:pt>
                <c:pt idx="5">
                  <c:v>42289.0</c:v>
                </c:pt>
                <c:pt idx="6">
                  <c:v>42296.0</c:v>
                </c:pt>
                <c:pt idx="7">
                  <c:v>42303.0</c:v>
                </c:pt>
                <c:pt idx="8">
                  <c:v>42310.0</c:v>
                </c:pt>
                <c:pt idx="9">
                  <c:v>42317.0</c:v>
                </c:pt>
                <c:pt idx="10">
                  <c:v>42324.0</c:v>
                </c:pt>
                <c:pt idx="11">
                  <c:v>42380.0</c:v>
                </c:pt>
                <c:pt idx="12">
                  <c:v>42387.0</c:v>
                </c:pt>
                <c:pt idx="13">
                  <c:v>42394.0</c:v>
                </c:pt>
                <c:pt idx="14">
                  <c:v>42401.0</c:v>
                </c:pt>
                <c:pt idx="15">
                  <c:v>42408.0</c:v>
                </c:pt>
                <c:pt idx="16">
                  <c:v>42415.0</c:v>
                </c:pt>
                <c:pt idx="17">
                  <c:v>42422.0</c:v>
                </c:pt>
                <c:pt idx="18">
                  <c:v>42429.0</c:v>
                </c:pt>
                <c:pt idx="19">
                  <c:v>42436.0</c:v>
                </c:pt>
                <c:pt idx="20">
                  <c:v>42443.0</c:v>
                </c:pt>
                <c:pt idx="21">
                  <c:v>42450.0</c:v>
                </c:pt>
                <c:pt idx="22">
                  <c:v>42457.0</c:v>
                </c:pt>
              </c:numCache>
            </c:numRef>
          </c:cat>
          <c:val>
            <c:numRef>
              <c:f>(Product!$C$11:$M$11,Product!$N$11:$Y$11)</c:f>
              <c:numCache>
                <c:formatCode>0.00</c:formatCode>
                <c:ptCount val="23"/>
                <c:pt idx="0">
                  <c:v>3.0</c:v>
                </c:pt>
                <c:pt idx="1">
                  <c:v>3.25</c:v>
                </c:pt>
                <c:pt idx="2">
                  <c:v>6.5</c:v>
                </c:pt>
                <c:pt idx="3">
                  <c:v>4.5</c:v>
                </c:pt>
                <c:pt idx="4">
                  <c:v>7.5</c:v>
                </c:pt>
                <c:pt idx="5">
                  <c:v>12.067</c:v>
                </c:pt>
                <c:pt idx="6">
                  <c:v>28.003</c:v>
                </c:pt>
                <c:pt idx="7">
                  <c:v>28.0</c:v>
                </c:pt>
                <c:pt idx="8">
                  <c:v>22.0</c:v>
                </c:pt>
                <c:pt idx="9">
                  <c:v>8.0</c:v>
                </c:pt>
                <c:pt idx="10">
                  <c:v>15.0</c:v>
                </c:pt>
                <c:pt idx="11">
                  <c:v>23.5</c:v>
                </c:pt>
                <c:pt idx="12">
                  <c:v>23.0</c:v>
                </c:pt>
                <c:pt idx="13">
                  <c:v>12.0</c:v>
                </c:pt>
                <c:pt idx="14">
                  <c:v>29.0</c:v>
                </c:pt>
                <c:pt idx="15">
                  <c:v>16.0</c:v>
                </c:pt>
                <c:pt idx="16">
                  <c:v>16.0</c:v>
                </c:pt>
                <c:pt idx="17">
                  <c:v>18.0</c:v>
                </c:pt>
                <c:pt idx="18">
                  <c:v>16.0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0262888"/>
        <c:axId val="2130287000"/>
      </c:barChart>
      <c:lineChart>
        <c:grouping val="standard"/>
        <c:varyColors val="0"/>
        <c:ser>
          <c:idx val="1"/>
          <c:order val="0"/>
          <c:tx>
            <c:strRef>
              <c:f>Product!$A$25</c:f>
              <c:strCache>
                <c:ptCount val="1"/>
                <c:pt idx="0">
                  <c:v>Weekly Velocity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Product!$C$29:$Y$29</c:f>
              <c:numCache>
                <c:formatCode>0.00</c:formatCode>
                <c:ptCount val="23"/>
                <c:pt idx="0">
                  <c:v>5.91</c:v>
                </c:pt>
                <c:pt idx="1">
                  <c:v>11.455</c:v>
                </c:pt>
                <c:pt idx="2">
                  <c:v>13.93666666666667</c:v>
                </c:pt>
                <c:pt idx="3">
                  <c:v>13.14</c:v>
                </c:pt>
                <c:pt idx="4">
                  <c:v>12.612</c:v>
                </c:pt>
                <c:pt idx="5">
                  <c:v>12.52116666666667</c:v>
                </c:pt>
                <c:pt idx="6">
                  <c:v>14.73285714285714</c:v>
                </c:pt>
                <c:pt idx="7">
                  <c:v>16.39125</c:v>
                </c:pt>
                <c:pt idx="8">
                  <c:v>17.01444444444445</c:v>
                </c:pt>
                <c:pt idx="9">
                  <c:v>16.313</c:v>
                </c:pt>
                <c:pt idx="10">
                  <c:v>16.23909090909091</c:v>
                </c:pt>
                <c:pt idx="11">
                  <c:v>16.84416666666667</c:v>
                </c:pt>
                <c:pt idx="12">
                  <c:v>17.31769230769231</c:v>
                </c:pt>
                <c:pt idx="13">
                  <c:v>16.93785714285715</c:v>
                </c:pt>
                <c:pt idx="14">
                  <c:v>17.742</c:v>
                </c:pt>
                <c:pt idx="15">
                  <c:v>17.633125</c:v>
                </c:pt>
                <c:pt idx="16">
                  <c:v>17.53705882352941</c:v>
                </c:pt>
                <c:pt idx="17">
                  <c:v>17.56277777777778</c:v>
                </c:pt>
                <c:pt idx="18">
                  <c:v>17.48052631578947</c:v>
                </c:pt>
                <c:pt idx="19">
                  <c:v>16.6065</c:v>
                </c:pt>
                <c:pt idx="20">
                  <c:v>15.81571428571429</c:v>
                </c:pt>
                <c:pt idx="21">
                  <c:v>15.09681818181818</c:v>
                </c:pt>
                <c:pt idx="22">
                  <c:v>14.4404347826087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0262888"/>
        <c:axId val="2130287000"/>
      </c:lineChart>
      <c:catAx>
        <c:axId val="2130262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Week Start Date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[$-409]dd\-m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287000"/>
        <c:crosses val="autoZero"/>
        <c:auto val="0"/>
        <c:lblAlgn val="ctr"/>
        <c:lblOffset val="100"/>
        <c:noMultiLvlLbl val="0"/>
      </c:catAx>
      <c:valAx>
        <c:axId val="2130287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Person</a:t>
                </a:r>
                <a:r>
                  <a:rPr lang="en-US" sz="2000" baseline="0"/>
                  <a:t>-Hours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262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 Burndown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306238578013"/>
          <c:y val="0.13511839708561"/>
          <c:w val="0.853421189879536"/>
          <c:h val="0.733442049252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250.0</c:v>
                </c:pt>
                <c:pt idx="1">
                  <c:v>532.0</c:v>
                </c:pt>
                <c:pt idx="2">
                  <c:v>481.0</c:v>
                </c:pt>
                <c:pt idx="3">
                  <c:v>455.5</c:v>
                </c:pt>
                <c:pt idx="4">
                  <c:v>409.0</c:v>
                </c:pt>
                <c:pt idx="5">
                  <c:v>368.0</c:v>
                </c:pt>
                <c:pt idx="6">
                  <c:v>72.0</c:v>
                </c:pt>
                <c:pt idx="7">
                  <c:v>38.0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36-49FB-A3F7-6BDC1515C8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532.0</c:v>
                </c:pt>
                <c:pt idx="1">
                  <c:v>479.0</c:v>
                </c:pt>
                <c:pt idx="2">
                  <c:v>426.0</c:v>
                </c:pt>
                <c:pt idx="3">
                  <c:v>373.0</c:v>
                </c:pt>
                <c:pt idx="4">
                  <c:v>320.0</c:v>
                </c:pt>
                <c:pt idx="5">
                  <c:v>267.0</c:v>
                </c:pt>
                <c:pt idx="6">
                  <c:v>214.0</c:v>
                </c:pt>
                <c:pt idx="7">
                  <c:v>161.0</c:v>
                </c:pt>
                <c:pt idx="8">
                  <c:v>108.0</c:v>
                </c:pt>
                <c:pt idx="9">
                  <c:v>55.0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36-49FB-A3F7-6BDC1515C8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24324952"/>
        <c:axId val="2124331816"/>
      </c:lineChart>
      <c:catAx>
        <c:axId val="2124324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Sprint</a:t>
                </a:r>
              </a:p>
            </c:rich>
          </c:tx>
          <c:layout>
            <c:manualLayout>
              <c:xMode val="edge"/>
              <c:yMode val="edge"/>
              <c:x val="0.481902887139108"/>
              <c:y val="0.90394825646794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331816"/>
        <c:crosses val="autoZero"/>
        <c:auto val="1"/>
        <c:lblAlgn val="ctr"/>
        <c:lblOffset val="100"/>
        <c:tickMarkSkip val="1"/>
        <c:noMultiLvlLbl val="0"/>
      </c:catAx>
      <c:valAx>
        <c:axId val="2124331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baseline="0">
                    <a:effectLst/>
                  </a:rPr>
                  <a:t>Estimated Person-Hours Remaining</a:t>
                </a:r>
                <a:endParaRPr lang="en-US" sz="200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39707961832966"/>
              <c:y val="0.23525487522135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324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428327799897388"/>
          <c:y val="0.914560188173199"/>
          <c:w val="0.400445282881306"/>
          <c:h val="0.0669647544056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4/4/16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4/4/16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Team Hotspotter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Dylan Williams		Quality Assurance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Spencer Smith		Customer Proxy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Nathan Reinhardt	Scrum Master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6817" y="262331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3811" y="33473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Post-Mortem/Key Take Away/ not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Good:</a:t>
            </a:r>
          </a:p>
          <a:p>
            <a:pPr lvl="1"/>
            <a:r>
              <a:rPr lang="en-US" sz="3200" dirty="0" smtClean="0"/>
              <a:t>Completed our project fully.</a:t>
            </a:r>
          </a:p>
          <a:p>
            <a:pPr lvl="1"/>
            <a:r>
              <a:rPr lang="en-US" sz="3200" dirty="0" smtClean="0"/>
              <a:t>Learned some great technologies on the way.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r>
              <a:rPr lang="en-US" sz="3200" dirty="0" smtClean="0"/>
              <a:t>Bad:</a:t>
            </a:r>
          </a:p>
          <a:p>
            <a:pPr lvl="1"/>
            <a:r>
              <a:rPr lang="en-US" sz="3200" dirty="0" smtClean="0"/>
              <a:t>We wish we had longer to work on it!</a:t>
            </a:r>
          </a:p>
          <a:p>
            <a:pPr marL="228532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25258" y="381000"/>
            <a:ext cx="9781532" cy="150876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Genesis: inspiration/Motivation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97045" y="2399177"/>
            <a:ext cx="7437958" cy="4206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Dr. </a:t>
            </a:r>
            <a:r>
              <a:rPr lang="en-US" sz="3200" dirty="0" err="1" smtClean="0"/>
              <a:t>Crk</a:t>
            </a:r>
            <a:r>
              <a:rPr lang="en-US" sz="3200" dirty="0" smtClean="0"/>
              <a:t> came to our class with the goal to find  a  better way to predict and prevent buggy code in a repository. 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We as a team saw great value in this which inspired us to create a great product which could be used in the industry.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Clients Needs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u="sng" dirty="0" smtClean="0"/>
              <a:t>Overview</a:t>
            </a:r>
          </a:p>
          <a:p>
            <a:pPr marL="0" indent="0">
              <a:buNone/>
            </a:pPr>
            <a:r>
              <a:rPr lang="en-US" sz="2400" dirty="0" smtClean="0"/>
              <a:t>Our client wanted a platform in which he could reliably use to find buggy potions of code in a repository. He then wanted to use this to better predict and prevent bugs from happening in the future.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u="sng" dirty="0" smtClean="0"/>
              <a:t>Domain </a:t>
            </a:r>
            <a:r>
              <a:rPr lang="en-US" sz="4000" u="sng" dirty="0"/>
              <a:t>and </a:t>
            </a:r>
            <a:r>
              <a:rPr lang="en-US" sz="4000" u="sng" dirty="0" smtClean="0"/>
              <a:t>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pulling into project master</a:t>
            </a:r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developers</a:t>
            </a:r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/>
              <a:t>Looking to contribute code to most relevant portions of the codebase</a:t>
            </a:r>
          </a:p>
          <a:p>
            <a:pPr marL="0" indent="0">
              <a:buNone/>
            </a:pPr>
            <a:endParaRPr lang="en-US" sz="4000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62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5611"/>
            <a:ext cx="9781532" cy="1508760"/>
          </a:xfrm>
        </p:spPr>
        <p:txBody>
          <a:bodyPr/>
          <a:lstStyle/>
          <a:p>
            <a:pPr algn="ctr"/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32" y="1238990"/>
            <a:ext cx="7628741" cy="53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5611"/>
            <a:ext cx="9781532" cy="1508760"/>
          </a:xfrm>
        </p:spPr>
        <p:txBody>
          <a:bodyPr/>
          <a:lstStyle/>
          <a:p>
            <a:pPr algn="ctr"/>
            <a:r>
              <a:rPr lang="en-US" dirty="0" smtClean="0"/>
              <a:t>Testing/Requirements Met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Capabilities/Technologies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20" y="5373564"/>
            <a:ext cx="2460841" cy="725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0035" b="1890"/>
          <a:stretch/>
        </p:blipFill>
        <p:spPr>
          <a:xfrm>
            <a:off x="3901329" y="5427959"/>
            <a:ext cx="2175215" cy="68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5486399"/>
            <a:ext cx="2138350" cy="5689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385" y="5427959"/>
            <a:ext cx="2164784" cy="6996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2812" y="5029200"/>
            <a:ext cx="1008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9612" y="2057400"/>
            <a:ext cx="837935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Capabilities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 smtClean="0"/>
              <a:t>Clone a public </a:t>
            </a:r>
            <a:r>
              <a:rPr lang="en-US" sz="4000" dirty="0" err="1" smtClean="0"/>
              <a:t>git</a:t>
            </a:r>
            <a:r>
              <a:rPr lang="en-US" sz="4000" dirty="0" smtClean="0"/>
              <a:t> based repository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 smtClean="0"/>
              <a:t>Run metrics on a cloned repository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 smtClean="0"/>
              <a:t>Create graph of metrics.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 smtClean="0"/>
              <a:t>Export metrics to an excel file</a:t>
            </a:r>
          </a:p>
        </p:txBody>
      </p:sp>
    </p:spTree>
    <p:extLst>
      <p:ext uri="{BB962C8B-B14F-4D97-AF65-F5344CB8AC3E}">
        <p14:creationId xmlns:p14="http://schemas.microsoft.com/office/powerpoint/2010/main" val="212831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518443">
            <a:off x="-25458" y="2571527"/>
            <a:ext cx="12341374" cy="1508760"/>
          </a:xfrm>
        </p:spPr>
        <p:txBody>
          <a:bodyPr/>
          <a:lstStyle/>
          <a:p>
            <a:r>
              <a:rPr lang="en-US" dirty="0" smtClean="0"/>
              <a:t>DEMO DEMO </a:t>
            </a:r>
            <a:r>
              <a:rPr lang="en-US" dirty="0" smtClean="0">
                <a:solidFill>
                  <a:schemeClr val="tx1"/>
                </a:solidFill>
              </a:rPr>
              <a:t>DEMO DEMO DEMO </a:t>
            </a:r>
            <a:r>
              <a:rPr lang="en-US" dirty="0">
                <a:solidFill>
                  <a:schemeClr val="tx1"/>
                </a:solidFill>
              </a:rPr>
              <a:t>DEMO DEMO </a:t>
            </a:r>
            <a:r>
              <a:rPr lang="en-US" dirty="0" smtClean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Burndown/ Velocity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11693"/>
              </p:ext>
            </p:extLst>
          </p:nvPr>
        </p:nvGraphicFramePr>
        <p:xfrm>
          <a:off x="893950" y="1752600"/>
          <a:ext cx="10398844" cy="4680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Burndown/ Velocity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173150"/>
              </p:ext>
            </p:extLst>
          </p:nvPr>
        </p:nvGraphicFramePr>
        <p:xfrm>
          <a:off x="0" y="1828800"/>
          <a:ext cx="12114212" cy="4517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59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350</Words>
  <Application>Microsoft Macintosh PowerPoint</Application>
  <PresentationFormat>Custom</PresentationFormat>
  <Paragraphs>85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Banded</vt:lpstr>
      <vt:lpstr>Team Hotspotter</vt:lpstr>
      <vt:lpstr>Genesis: inspiration/Motivation</vt:lpstr>
      <vt:lpstr>Clients Needs</vt:lpstr>
      <vt:lpstr>Project Architecture</vt:lpstr>
      <vt:lpstr>Testing/Requirements Met</vt:lpstr>
      <vt:lpstr>Capabilities/Technologies</vt:lpstr>
      <vt:lpstr>DEMO DEMO DEMO DEMO DEMO DEMO DEMO DEMO</vt:lpstr>
      <vt:lpstr>Team Burndown/ Velocity Chart</vt:lpstr>
      <vt:lpstr>Team Burndown/ Velocity Chart</vt:lpstr>
      <vt:lpstr>Post-Mortem/Key Take Away/ not Accomplished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2016-04-04T22:41:07Z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