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4" r:id="rId5"/>
    <p:sldId id="267" r:id="rId6"/>
    <p:sldId id="273" r:id="rId7"/>
    <p:sldId id="265" r:id="rId8"/>
    <p:sldId id="268" r:id="rId9"/>
    <p:sldId id="277" r:id="rId10"/>
    <p:sldId id="266" r:id="rId11"/>
    <p:sldId id="269" r:id="rId12"/>
    <p:sldId id="279" r:id="rId13"/>
    <p:sldId id="270" r:id="rId14"/>
    <p:sldId id="271" r:id="rId15"/>
    <p:sldId id="272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Feature driven MVC</a:t>
            </a:r>
          </a:p>
          <a:p>
            <a:r>
              <a:rPr lang="en-US" sz="2800" dirty="0" smtClean="0"/>
              <a:t>Distributed controller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53" t="22034" r="81895" b="32203"/>
          <a:stretch/>
        </p:blipFill>
        <p:spPr>
          <a:xfrm>
            <a:off x="7328376" y="1985176"/>
            <a:ext cx="2940783" cy="4411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148" t="21875" r="67570" b="64583"/>
          <a:stretch/>
        </p:blipFill>
        <p:spPr>
          <a:xfrm>
            <a:off x="1359545" y="5030350"/>
            <a:ext cx="5253852" cy="1366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093" t="21860" r="66240" b="61063"/>
          <a:stretch/>
        </p:blipFill>
        <p:spPr>
          <a:xfrm>
            <a:off x="1374522" y="3200401"/>
            <a:ext cx="5495500" cy="17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992" t="8472" r="26433" b="56525"/>
          <a:stretch/>
        </p:blipFill>
        <p:spPr>
          <a:xfrm>
            <a:off x="644533" y="2676748"/>
            <a:ext cx="10106159" cy="3096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127" t="8196" r="27191" b="55694"/>
          <a:stretch/>
        </p:blipFill>
        <p:spPr>
          <a:xfrm>
            <a:off x="644533" y="2676748"/>
            <a:ext cx="10111511" cy="3125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1745" t="7935" r="21741" b="3785"/>
          <a:stretch/>
        </p:blipFill>
        <p:spPr>
          <a:xfrm>
            <a:off x="3067363" y="1722735"/>
            <a:ext cx="5791200" cy="508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1662" t="7894" r="21621" b="3946"/>
          <a:stretch/>
        </p:blipFill>
        <p:spPr>
          <a:xfrm>
            <a:off x="3060884" y="1703359"/>
            <a:ext cx="5791200" cy="5105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20944" t="7895" r="22341" b="4326"/>
          <a:stretch/>
        </p:blipFill>
        <p:spPr>
          <a:xfrm>
            <a:off x="3068943" y="1697747"/>
            <a:ext cx="5791199" cy="50833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1371" t="7895" r="22387" b="4209"/>
          <a:stretch/>
        </p:blipFill>
        <p:spPr>
          <a:xfrm>
            <a:off x="3063591" y="1710945"/>
            <a:ext cx="5742660" cy="5090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Artifact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02606" y="2011680"/>
            <a:ext cx="9781532" cy="4206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marL="228532" lvl="1" indent="0">
              <a:buNone/>
            </a:pPr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Testing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78" y="2041561"/>
            <a:ext cx="4876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Well-defined </a:t>
            </a:r>
            <a:r>
              <a:rPr lang="en-US" sz="2800" dirty="0" err="1" smtClean="0"/>
              <a:t>git</a:t>
            </a:r>
            <a:r>
              <a:rPr lang="en-US" sz="2800" dirty="0" smtClean="0"/>
              <a:t> workflow to maintain consistency </a:t>
            </a:r>
          </a:p>
          <a:p>
            <a:pPr lvl="2"/>
            <a:r>
              <a:rPr lang="en-US" sz="2600" dirty="0" smtClean="0"/>
              <a:t>Pull Locally</a:t>
            </a:r>
          </a:p>
          <a:p>
            <a:pPr lvl="2"/>
            <a:r>
              <a:rPr lang="en-US" sz="2600" dirty="0" smtClean="0"/>
              <a:t>Branch</a:t>
            </a:r>
          </a:p>
          <a:p>
            <a:pPr lvl="2"/>
            <a:r>
              <a:rPr lang="en-US" sz="2600" dirty="0" smtClean="0"/>
              <a:t>Commit Often</a:t>
            </a:r>
          </a:p>
          <a:p>
            <a:pPr lvl="2"/>
            <a:r>
              <a:rPr lang="en-US" sz="2600" dirty="0" smtClean="0"/>
              <a:t>Push</a:t>
            </a:r>
          </a:p>
          <a:p>
            <a:pPr lvl="2"/>
            <a:r>
              <a:rPr lang="en-US" sz="2600" dirty="0" smtClean="0"/>
              <a:t>Pull Request</a:t>
            </a:r>
          </a:p>
          <a:p>
            <a:pPr lvl="2"/>
            <a:r>
              <a:rPr lang="en-US" sz="2600" dirty="0" smtClean="0"/>
              <a:t>Merge to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6093372" y="2021633"/>
            <a:ext cx="5914506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357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988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419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6951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215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3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511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56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Commenting for clarity and potential errors</a:t>
            </a:r>
          </a:p>
          <a:p>
            <a:pPr lvl="2"/>
            <a:r>
              <a:rPr lang="en-US" sz="2800" dirty="0" smtClean="0"/>
              <a:t>Constant feedback</a:t>
            </a:r>
          </a:p>
        </p:txBody>
      </p:sp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 </a:t>
            </a:r>
            <a:r>
              <a:rPr lang="en-US" sz="2000" i="1" dirty="0"/>
              <a:t>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10" y="2362200"/>
            <a:ext cx="5033947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362200"/>
            <a:ext cx="5345741" cy="25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54" y="2313257"/>
            <a:ext cx="5675737" cy="41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472</Words>
  <Application>Microsoft Office PowerPoint</Application>
  <PresentationFormat>Custom</PresentationFormat>
  <Paragraphs>146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Team Management</vt:lpstr>
      <vt:lpstr>Project Plan: Management (Cont.)</vt:lpstr>
      <vt:lpstr>Project plan: Risks </vt:lpstr>
      <vt:lpstr>QUALITY ASSURANCE</vt:lpstr>
      <vt:lpstr>QUALITY ASSURANCE (cont.)</vt:lpstr>
      <vt:lpstr>Project Architecture</vt:lpstr>
      <vt:lpstr>Efforts</vt:lpstr>
      <vt:lpstr>Artifact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2016-04-11T02:47:58Z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