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80" r:id="rId5"/>
    <p:sldId id="266" r:id="rId6"/>
    <p:sldId id="282" r:id="rId7"/>
    <p:sldId id="281" r:id="rId8"/>
    <p:sldId id="270" r:id="rId9"/>
    <p:sldId id="283" r:id="rId10"/>
    <p:sldId id="27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42" d="100"/>
          <a:sy n="42" d="100"/>
        </p:scale>
        <p:origin x="54" y="64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4962480"/>
        <c:axId val="1324947248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12.521166666666668</c:v>
                </c:pt>
                <c:pt idx="6">
                  <c:v>14.732857142857144</c:v>
                </c:pt>
                <c:pt idx="7">
                  <c:v>16.391249999999999</c:v>
                </c:pt>
                <c:pt idx="8">
                  <c:v>17.014444444444443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16.844166666666666</c:v>
                </c:pt>
                <c:pt idx="12">
                  <c:v>17.317692307692308</c:v>
                </c:pt>
                <c:pt idx="13">
                  <c:v>16.937857142857144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17.480526315789472</c:v>
                </c:pt>
                <c:pt idx="19">
                  <c:v>16.6065</c:v>
                </c:pt>
                <c:pt idx="20">
                  <c:v>15.815714285714286</c:v>
                </c:pt>
                <c:pt idx="21">
                  <c:v>15.096818181818181</c:v>
                </c:pt>
                <c:pt idx="22">
                  <c:v>14.440434782608696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962480"/>
        <c:axId val="1324947248"/>
      </c:lineChart>
      <c:catAx>
        <c:axId val="132496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47248"/>
        <c:crosses val="autoZero"/>
        <c:auto val="0"/>
        <c:lblAlgn val="ctr"/>
        <c:lblOffset val="100"/>
        <c:noMultiLvlLbl val="0"/>
      </c:catAx>
      <c:valAx>
        <c:axId val="132494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Person</a:t>
                </a:r>
                <a:r>
                  <a:rPr lang="en-US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96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1368872"/>
        <c:axId val="2121361992"/>
      </c:lineChart>
      <c:catAx>
        <c:axId val="2121368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361992"/>
        <c:crosses val="autoZero"/>
        <c:auto val="1"/>
        <c:lblAlgn val="ctr"/>
        <c:lblOffset val="100"/>
        <c:tickMarkSkip val="1"/>
        <c:noMultiLvlLbl val="0"/>
      </c:catAx>
      <c:valAx>
        <c:axId val="2121361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Estimated Person-Hours Remaining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4.2998966959313184E-2"/>
              <c:y val="0.2554067875448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368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04/03/2016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04/03/2016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wanted a platform in which he could reliably</a:t>
            </a:r>
            <a:r>
              <a:rPr lang="en-US" sz="2400" dirty="0" smtClean="0"/>
              <a:t> use to find buggy potions of code in a repository. He then wanted to use this to better predict and prevent bugs from happening in the future.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r>
              <a:rPr lang="en-US" dirty="0" smtClean="0"/>
              <a:t>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11/10/2015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2045"/>
              </p:ext>
            </p:extLst>
          </p:nvPr>
        </p:nvGraphicFramePr>
        <p:xfrm>
          <a:off x="893950" y="2007409"/>
          <a:ext cx="10398844" cy="442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33672"/>
              </p:ext>
            </p:extLst>
          </p:nvPr>
        </p:nvGraphicFramePr>
        <p:xfrm>
          <a:off x="227012" y="2011363"/>
          <a:ext cx="11375157" cy="441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Good:</a:t>
            </a:r>
          </a:p>
          <a:p>
            <a:pPr lvl="1"/>
            <a:r>
              <a:rPr lang="en-US" sz="3200" dirty="0" smtClean="0"/>
              <a:t>Completed our project fully.</a:t>
            </a:r>
            <a:endParaRPr lang="en-US" sz="3200" dirty="0" smtClean="0"/>
          </a:p>
          <a:p>
            <a:pPr lvl="1"/>
            <a:r>
              <a:rPr lang="en-US" sz="3200" dirty="0" smtClean="0"/>
              <a:t>Learned some great technologies on the way.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 smtClean="0"/>
              <a:t>Bad:</a:t>
            </a:r>
          </a:p>
          <a:p>
            <a:pPr lvl="1"/>
            <a:r>
              <a:rPr lang="en-US" sz="3200" dirty="0" smtClean="0"/>
              <a:t>We wish we had longer to work on it!</a:t>
            </a:r>
            <a:endParaRPr lang="en-US" sz="3200" dirty="0" smtClean="0"/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258</Words>
  <Application>Microsoft Office PowerPoint</Application>
  <PresentationFormat>Custom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Corbel</vt:lpstr>
      <vt:lpstr>Wingdings</vt:lpstr>
      <vt:lpstr>Banded</vt:lpstr>
      <vt:lpstr>Team Hotspotter</vt:lpstr>
      <vt:lpstr>Genesis: inspiration/Motivation</vt:lpstr>
      <vt:lpstr>Clients Needs</vt:lpstr>
      <vt:lpstr>Project Architecture</vt:lpstr>
      <vt:lpstr>Capabilities/Technologies</vt:lpstr>
      <vt:lpstr>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2016-04-04T03:17:16Z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