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operator uses two 3×3 kernels which are convolved with the original image to calculate approximations of the derivatives – one for horizontal changes, and one for vertical.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If we define A as the source image, and Gx and Gy are two images which at each point contain the horizontal and vertical derivative approximations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* here denotes the 2-dimensional signal processing convolution operation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At each point in the image, the resulting gradient approximations can be combined to give the gradient magnitude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 can also calculate the gradient's direction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11" Type="http://schemas.openxmlformats.org/officeDocument/2006/relationships/image" Target="../media/image11.jpg"/><Relationship Id="rId10" Type="http://schemas.openxmlformats.org/officeDocument/2006/relationships/image" Target="../media/image9.jpg"/><Relationship Id="rId12" Type="http://schemas.openxmlformats.org/officeDocument/2006/relationships/image" Target="../media/image14.jpg"/><Relationship Id="rId9" Type="http://schemas.openxmlformats.org/officeDocument/2006/relationships/image" Target="../media/image7.jpg"/><Relationship Id="rId5" Type="http://schemas.openxmlformats.org/officeDocument/2006/relationships/image" Target="../media/image12.jpg"/><Relationship Id="rId6" Type="http://schemas.openxmlformats.org/officeDocument/2006/relationships/image" Target="../media/image3.jpg"/><Relationship Id="rId7" Type="http://schemas.openxmlformats.org/officeDocument/2006/relationships/image" Target="../media/image5.jpg"/><Relationship Id="rId8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Relationship Id="rId11" Type="http://schemas.openxmlformats.org/officeDocument/2006/relationships/image" Target="../media/image20.jpg"/><Relationship Id="rId10" Type="http://schemas.openxmlformats.org/officeDocument/2006/relationships/image" Target="../media/image18.jpg"/><Relationship Id="rId12" Type="http://schemas.openxmlformats.org/officeDocument/2006/relationships/image" Target="../media/image25.jpg"/><Relationship Id="rId9" Type="http://schemas.openxmlformats.org/officeDocument/2006/relationships/image" Target="../media/image19.jpg"/><Relationship Id="rId5" Type="http://schemas.openxmlformats.org/officeDocument/2006/relationships/image" Target="../media/image21.jpg"/><Relationship Id="rId6" Type="http://schemas.openxmlformats.org/officeDocument/2006/relationships/image" Target="../media/image13.jpg"/><Relationship Id="rId7" Type="http://schemas.openxmlformats.org/officeDocument/2006/relationships/image" Target="../media/image22.jpg"/><Relationship Id="rId8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11" Type="http://schemas.openxmlformats.org/officeDocument/2006/relationships/image" Target="../media/image31.jpg"/><Relationship Id="rId10" Type="http://schemas.openxmlformats.org/officeDocument/2006/relationships/image" Target="../media/image30.jpg"/><Relationship Id="rId12" Type="http://schemas.openxmlformats.org/officeDocument/2006/relationships/image" Target="../media/image32.jpg"/><Relationship Id="rId9" Type="http://schemas.openxmlformats.org/officeDocument/2006/relationships/image" Target="../media/image33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Relationship Id="rId7" Type="http://schemas.openxmlformats.org/officeDocument/2006/relationships/image" Target="../media/image29.jpg"/><Relationship Id="rId8" Type="http://schemas.openxmlformats.org/officeDocument/2006/relationships/image" Target="../media/image2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Sobel Edgeness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" sz="1400"/>
              <a:t>Heather Bradfield &amp; Dylan Hart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Irwin Sobel, 2014, </a:t>
            </a:r>
            <a:r>
              <a:rPr i="1" lang="en" sz="1400"/>
              <a:t>History and Definition of the Sobel Operator</a:t>
            </a:r>
            <a:br>
              <a:rPr i="1" lang="en" sz="1400"/>
            </a:br>
            <a:r>
              <a:rPr lang="en" sz="1400"/>
              <a:t>Geoff Dougherty, 2009, </a:t>
            </a:r>
            <a:r>
              <a:rPr i="1" lang="en" sz="1400"/>
              <a:t>Digital Image Processing for Medical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Sobel filter is used in image processing and computer vision, particularly within edge detection algorithms where it creates an image emphasising edges.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named after Irwin Sobel.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Sobel filter is calculated by turning the image into a field of vectors. These vectors represent the gradient of the image at each pixel calculated from a 3x3 neighborhood. 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This is done by combining the results of two convolutions to calculate the approximate slopes of the X and Y directions.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427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Sobel Formulation: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83" y="1764975"/>
            <a:ext cx="3087891" cy="12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275" y="1783525"/>
            <a:ext cx="3253549" cy="11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7350" y="3437723"/>
            <a:ext cx="280534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1464" y="3345375"/>
            <a:ext cx="1971182" cy="7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Threshold = mean value of the magnitudes of the edgeness for an image</a:t>
            </a:r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Any point that has an above-average gradient magnitude will be counted as an edge.</a:t>
            </a:r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Partition edges into N buckets based on their phase values</a:t>
            </a:r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Bucket width = 2</a:t>
            </a:r>
            <a:r>
              <a:rPr lang="en" sz="1900">
                <a:solidFill>
                  <a:srgbClr val="545454"/>
                </a:solidFill>
                <a:highlight>
                  <a:srgbClr val="FFFFFF"/>
                </a:highlight>
              </a:rPr>
              <a:t>π / N</a:t>
            </a:r>
          </a:p>
          <a:p>
            <a:pPr indent="-349250" lvl="0" marL="457200">
              <a:spcBef>
                <a:spcPts val="0"/>
              </a:spcBef>
              <a:buClr>
                <a:srgbClr val="545454"/>
              </a:buClr>
              <a:buSzPts val="1900"/>
              <a:buChar char="●"/>
            </a:pPr>
            <a:r>
              <a:rPr lang="en" sz="1900">
                <a:solidFill>
                  <a:srgbClr val="545454"/>
                </a:solidFill>
                <a:highlight>
                  <a:srgbClr val="FFFFFF"/>
                </a:highlight>
              </a:rPr>
              <a:t>Bucket height = Sum of the magnitudes of all the edges in the bucket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SobelEdgeness Plugin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38" y="1819225"/>
            <a:ext cx="7997325" cy="189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153550" cy="11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88349"/>
            <a:ext cx="1153550" cy="115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24221"/>
            <a:ext cx="1153550" cy="11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2400" y="1152475"/>
            <a:ext cx="1153550" cy="11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2400" y="2306025"/>
            <a:ext cx="1153550" cy="11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2400" y="3422021"/>
            <a:ext cx="1153550" cy="115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28656" y="1152474"/>
            <a:ext cx="2167381" cy="17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23213" y="1204988"/>
            <a:ext cx="2036075" cy="16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23225" y="2886375"/>
            <a:ext cx="2036063" cy="16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28647" y="2833850"/>
            <a:ext cx="2167375" cy="17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199775" cy="11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91938"/>
            <a:ext cx="1199775" cy="11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388050"/>
            <a:ext cx="1199775" cy="11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2287" y="1169675"/>
            <a:ext cx="2060851" cy="16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2400" y="1152475"/>
            <a:ext cx="1139505" cy="11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2400" y="2291950"/>
            <a:ext cx="1139500" cy="11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2400" y="3418187"/>
            <a:ext cx="1139500" cy="11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92700" y="1169650"/>
            <a:ext cx="2060875" cy="16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12275" y="2908975"/>
            <a:ext cx="2060875" cy="16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92700" y="2908975"/>
            <a:ext cx="2060875" cy="164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143300" cy="1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95775"/>
            <a:ext cx="1143300" cy="1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40550"/>
            <a:ext cx="1143300" cy="1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3100" y="1178975"/>
            <a:ext cx="2051400" cy="16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2400" y="1152475"/>
            <a:ext cx="1143300" cy="1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2400" y="2295775"/>
            <a:ext cx="1143300" cy="1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2400" y="3440550"/>
            <a:ext cx="1143300" cy="1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53262" y="1138100"/>
            <a:ext cx="2153588" cy="17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03100" y="2927750"/>
            <a:ext cx="2051400" cy="164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53249" y="2886879"/>
            <a:ext cx="2153600" cy="172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Future Implementation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Histogram class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Live updates - when the image changes, update the signature</a:t>
            </a:r>
          </a:p>
          <a:p>
            <a:pPr indent="-330200" lvl="1" marL="914400">
              <a:spcBef>
                <a:spcPts val="0"/>
              </a:spcBef>
              <a:buSzPts val="1600"/>
              <a:buChar char="○"/>
            </a:pPr>
            <a:r>
              <a:rPr lang="en" sz="1600"/>
              <a:t>Compare Images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