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8" r:id="rId6"/>
    <p:sldId id="260" r:id="rId7"/>
    <p:sldId id="261" r:id="rId8"/>
    <p:sldId id="262" r:id="rId9"/>
    <p:sldId id="263" r:id="rId10"/>
    <p:sldId id="264" r:id="rId11"/>
    <p:sldId id="267" r:id="rId12"/>
    <p:sldId id="265" r:id="rId13"/>
    <p:sldId id="266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65A4F9A-9D51-4F0C-9B8C-7D039284CB4A}" v="2" dt="2025-05-07T03:34:47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Johnson" userId="5d17ba78874ef143" providerId="LiveId" clId="{D65A4F9A-9D51-4F0C-9B8C-7D039284CB4A}"/>
    <pc:docChg chg="custSel modSld">
      <pc:chgData name="Dylan Johnson" userId="5d17ba78874ef143" providerId="LiveId" clId="{D65A4F9A-9D51-4F0C-9B8C-7D039284CB4A}" dt="2025-05-07T03:36:24.270" v="6" actId="26606"/>
      <pc:docMkLst>
        <pc:docMk/>
      </pc:docMkLst>
      <pc:sldChg chg="addSp delSp modSp mod">
        <pc:chgData name="Dylan Johnson" userId="5d17ba78874ef143" providerId="LiveId" clId="{D65A4F9A-9D51-4F0C-9B8C-7D039284CB4A}" dt="2025-05-07T03:36:24.270" v="6" actId="26606"/>
        <pc:sldMkLst>
          <pc:docMk/>
          <pc:sldMk cId="1579309436" sldId="264"/>
        </pc:sldMkLst>
        <pc:spChg chg="ord">
          <ac:chgData name="Dylan Johnson" userId="5d17ba78874ef143" providerId="LiveId" clId="{D65A4F9A-9D51-4F0C-9B8C-7D039284CB4A}" dt="2025-05-07T03:36:24.270" v="6" actId="26606"/>
          <ac:spMkLst>
            <pc:docMk/>
            <pc:sldMk cId="1579309436" sldId="264"/>
            <ac:spMk id="6" creationId="{4AA2C4DB-9CAA-8940-2715-84B19F706E82}"/>
          </ac:spMkLst>
        </pc:spChg>
        <pc:spChg chg="del">
          <ac:chgData name="Dylan Johnson" userId="5d17ba78874ef143" providerId="LiveId" clId="{D65A4F9A-9D51-4F0C-9B8C-7D039284CB4A}" dt="2025-05-07T03:36:24.270" v="6" actId="26606"/>
          <ac:spMkLst>
            <pc:docMk/>
            <pc:sldMk cId="1579309436" sldId="264"/>
            <ac:spMk id="20" creationId="{DBDA151C-5770-45E4-AAFF-59E7F403866D}"/>
          </ac:spMkLst>
        </pc:spChg>
        <pc:spChg chg="add">
          <ac:chgData name="Dylan Johnson" userId="5d17ba78874ef143" providerId="LiveId" clId="{D65A4F9A-9D51-4F0C-9B8C-7D039284CB4A}" dt="2025-05-07T03:36:24.270" v="6" actId="26606"/>
          <ac:spMkLst>
            <pc:docMk/>
            <pc:sldMk cId="1579309436" sldId="264"/>
            <ac:spMk id="27" creationId="{DBDA151C-5770-45E4-AAFF-59E7F403866D}"/>
          </ac:spMkLst>
        </pc:spChg>
        <pc:picChg chg="add mod">
          <ac:chgData name="Dylan Johnson" userId="5d17ba78874ef143" providerId="LiveId" clId="{D65A4F9A-9D51-4F0C-9B8C-7D039284CB4A}" dt="2025-05-07T03:36:24.270" v="6" actId="26606"/>
          <ac:picMkLst>
            <pc:docMk/>
            <pc:sldMk cId="1579309436" sldId="264"/>
            <ac:picMk id="4" creationId="{237D2E2F-E9B9-0E76-3633-84024B32B3B3}"/>
          </ac:picMkLst>
        </pc:picChg>
        <pc:picChg chg="del">
          <ac:chgData name="Dylan Johnson" userId="5d17ba78874ef143" providerId="LiveId" clId="{D65A4F9A-9D51-4F0C-9B8C-7D039284CB4A}" dt="2025-05-07T03:35:50.977" v="4" actId="478"/>
          <ac:picMkLst>
            <pc:docMk/>
            <pc:sldMk cId="1579309436" sldId="264"/>
            <ac:picMk id="5" creationId="{6A71B3B9-5A1D-DE14-5975-20B76C5761EE}"/>
          </ac:picMkLst>
        </pc:picChg>
        <pc:cxnChg chg="del">
          <ac:chgData name="Dylan Johnson" userId="5d17ba78874ef143" providerId="LiveId" clId="{D65A4F9A-9D51-4F0C-9B8C-7D039284CB4A}" dt="2025-05-07T03:36:24.270" v="6" actId="26606"/>
          <ac:cxnSpMkLst>
            <pc:docMk/>
            <pc:sldMk cId="1579309436" sldId="264"/>
            <ac:cxnSpMk id="22" creationId="{2EA0F4A6-3CC9-C9E2-BA02-58FA29F7DD8E}"/>
          </ac:cxnSpMkLst>
        </pc:cxnChg>
        <pc:cxnChg chg="add">
          <ac:chgData name="Dylan Johnson" userId="5d17ba78874ef143" providerId="LiveId" clId="{D65A4F9A-9D51-4F0C-9B8C-7D039284CB4A}" dt="2025-05-07T03:36:24.270" v="6" actId="26606"/>
          <ac:cxnSpMkLst>
            <pc:docMk/>
            <pc:sldMk cId="1579309436" sldId="264"/>
            <ac:cxnSpMk id="29" creationId="{2EA0F4A6-3CC9-C9E2-BA02-58FA29F7DD8E}"/>
          </ac:cxnSpMkLst>
        </pc:cxnChg>
      </pc:sldChg>
      <pc:sldChg chg="addSp delSp modSp mod">
        <pc:chgData name="Dylan Johnson" userId="5d17ba78874ef143" providerId="LiveId" clId="{D65A4F9A-9D51-4F0C-9B8C-7D039284CB4A}" dt="2025-05-07T03:35:25.159" v="3" actId="26606"/>
        <pc:sldMkLst>
          <pc:docMk/>
          <pc:sldMk cId="651907199" sldId="265"/>
        </pc:sldMkLst>
        <pc:spChg chg="mod">
          <ac:chgData name="Dylan Johnson" userId="5d17ba78874ef143" providerId="LiveId" clId="{D65A4F9A-9D51-4F0C-9B8C-7D039284CB4A}" dt="2025-05-07T03:35:25.159" v="3" actId="26606"/>
          <ac:spMkLst>
            <pc:docMk/>
            <pc:sldMk cId="651907199" sldId="265"/>
            <ac:spMk id="2" creationId="{60E448DE-26BB-6A68-BC88-EA483425B962}"/>
          </ac:spMkLst>
        </pc:spChg>
        <pc:spChg chg="add">
          <ac:chgData name="Dylan Johnson" userId="5d17ba78874ef143" providerId="LiveId" clId="{D65A4F9A-9D51-4F0C-9B8C-7D039284CB4A}" dt="2025-05-07T03:34:45.842" v="0"/>
          <ac:spMkLst>
            <pc:docMk/>
            <pc:sldMk cId="651907199" sldId="265"/>
            <ac:spMk id="3" creationId="{8E2D2BEA-3F86-347B-84C9-7D48350E3899}"/>
          </ac:spMkLst>
        </pc:spChg>
        <pc:spChg chg="mod">
          <ac:chgData name="Dylan Johnson" userId="5d17ba78874ef143" providerId="LiveId" clId="{D65A4F9A-9D51-4F0C-9B8C-7D039284CB4A}" dt="2025-05-07T03:35:25.159" v="3" actId="26606"/>
          <ac:spMkLst>
            <pc:docMk/>
            <pc:sldMk cId="651907199" sldId="265"/>
            <ac:spMk id="8" creationId="{54E853A8-EF43-C0EB-2164-1D91BBE59E87}"/>
          </ac:spMkLst>
        </pc:spChg>
        <pc:spChg chg="del">
          <ac:chgData name="Dylan Johnson" userId="5d17ba78874ef143" providerId="LiveId" clId="{D65A4F9A-9D51-4F0C-9B8C-7D039284CB4A}" dt="2025-05-07T03:35:25.159" v="3" actId="26606"/>
          <ac:spMkLst>
            <pc:docMk/>
            <pc:sldMk cId="651907199" sldId="265"/>
            <ac:spMk id="19" creationId="{744CAA32-F237-419C-A2DD-43C28D920D3C}"/>
          </ac:spMkLst>
        </pc:spChg>
        <pc:spChg chg="add">
          <ac:chgData name="Dylan Johnson" userId="5d17ba78874ef143" providerId="LiveId" clId="{D65A4F9A-9D51-4F0C-9B8C-7D039284CB4A}" dt="2025-05-07T03:35:25.159" v="3" actId="26606"/>
          <ac:spMkLst>
            <pc:docMk/>
            <pc:sldMk cId="651907199" sldId="265"/>
            <ac:spMk id="26" creationId="{744CAA32-F237-419C-A2DD-43C28D920D3C}"/>
          </ac:spMkLst>
        </pc:spChg>
        <pc:picChg chg="mod">
          <ac:chgData name="Dylan Johnson" userId="5d17ba78874ef143" providerId="LiveId" clId="{D65A4F9A-9D51-4F0C-9B8C-7D039284CB4A}" dt="2025-05-07T03:35:25.159" v="3" actId="26606"/>
          <ac:picMkLst>
            <pc:docMk/>
            <pc:sldMk cId="651907199" sldId="265"/>
            <ac:picMk id="5" creationId="{5D1688DC-A1DA-31C2-6A1B-468F0E57BBF0}"/>
          </ac:picMkLst>
        </pc:picChg>
        <pc:picChg chg="add mod">
          <ac:chgData name="Dylan Johnson" userId="5d17ba78874ef143" providerId="LiveId" clId="{D65A4F9A-9D51-4F0C-9B8C-7D039284CB4A}" dt="2025-05-07T03:35:25.159" v="3" actId="26606"/>
          <ac:picMkLst>
            <pc:docMk/>
            <pc:sldMk cId="651907199" sldId="265"/>
            <ac:picMk id="6" creationId="{E14F6FBF-F3E2-D600-6F45-FE0920CB3BB7}"/>
          </ac:picMkLst>
        </pc:picChg>
        <pc:picChg chg="del">
          <ac:chgData name="Dylan Johnson" userId="5d17ba78874ef143" providerId="LiveId" clId="{D65A4F9A-9D51-4F0C-9B8C-7D039284CB4A}" dt="2025-05-07T03:35:22.855" v="2" actId="478"/>
          <ac:picMkLst>
            <pc:docMk/>
            <pc:sldMk cId="651907199" sldId="265"/>
            <ac:picMk id="7" creationId="{5C26B4D1-509B-5A23-C531-BE89336F8D70}"/>
          </ac:picMkLst>
        </pc:picChg>
        <pc:cxnChg chg="del">
          <ac:chgData name="Dylan Johnson" userId="5d17ba78874ef143" providerId="LiveId" clId="{D65A4F9A-9D51-4F0C-9B8C-7D039284CB4A}" dt="2025-05-07T03:35:25.159" v="3" actId="26606"/>
          <ac:cxnSpMkLst>
            <pc:docMk/>
            <pc:sldMk cId="651907199" sldId="265"/>
            <ac:cxnSpMk id="21" creationId="{753FE100-D0AB-4AE2-824B-60CFA31EC6A2}"/>
          </ac:cxnSpMkLst>
        </pc:cxnChg>
        <pc:cxnChg chg="add">
          <ac:chgData name="Dylan Johnson" userId="5d17ba78874ef143" providerId="LiveId" clId="{D65A4F9A-9D51-4F0C-9B8C-7D039284CB4A}" dt="2025-05-07T03:35:25.159" v="3" actId="26606"/>
          <ac:cxnSpMkLst>
            <pc:docMk/>
            <pc:sldMk cId="651907199" sldId="265"/>
            <ac:cxnSpMk id="28" creationId="{0D7F0166-5104-70BA-EFEB-5271B630FDE0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usgs.gov/mission-areas/water-resources/science/total-water-use?qt-science_center_objects=0" TargetMode="Externa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usgs.gov/mission-areas/water-resources/science/total-water-use?qt-science_center_objects=0" TargetMode="External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12" Type="http://schemas.openxmlformats.org/officeDocument/2006/relationships/image" Target="../media/image28.sv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svg"/><Relationship Id="rId4" Type="http://schemas.openxmlformats.org/officeDocument/2006/relationships/image" Target="../media/image20.svg"/><Relationship Id="rId9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4E00E30-2996-4BEA-80A5-57551CA17F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E681FD-E22A-4537-A23C-6A2F39E5ED03}">
      <dgm:prSet/>
      <dgm:spPr/>
      <dgm:t>
        <a:bodyPr/>
        <a:lstStyle/>
        <a:p>
          <a:r>
            <a:rPr lang="en-US"/>
            <a:t>Public Supply: 30,000 MGD (Millions of Gallons per Day)</a:t>
          </a:r>
        </a:p>
      </dgm:t>
    </dgm:pt>
    <dgm:pt modelId="{6E3B15C8-C722-4253-BDF6-AFBF6D7915D3}" type="parTrans" cxnId="{FC155D32-CDA1-45B0-B691-EF7282FFD17C}">
      <dgm:prSet/>
      <dgm:spPr/>
      <dgm:t>
        <a:bodyPr/>
        <a:lstStyle/>
        <a:p>
          <a:endParaRPr lang="en-US"/>
        </a:p>
      </dgm:t>
    </dgm:pt>
    <dgm:pt modelId="{3A33262E-601C-4C61-80BD-5B15EA0522C0}" type="sibTrans" cxnId="{FC155D32-CDA1-45B0-B691-EF7282FFD17C}">
      <dgm:prSet/>
      <dgm:spPr/>
      <dgm:t>
        <a:bodyPr/>
        <a:lstStyle/>
        <a:p>
          <a:endParaRPr lang="en-US"/>
        </a:p>
      </dgm:t>
    </dgm:pt>
    <dgm:pt modelId="{D5D87D5C-BC55-49CA-B6F7-DEB1F92828CB}">
      <dgm:prSet/>
      <dgm:spPr/>
      <dgm:t>
        <a:bodyPr/>
        <a:lstStyle/>
        <a:p>
          <a:r>
            <a:rPr lang="en-US"/>
            <a:t>Thermoelectric: 100,000 MGD (Millions of Gallons per Day)</a:t>
          </a:r>
        </a:p>
      </dgm:t>
    </dgm:pt>
    <dgm:pt modelId="{D68E5A06-86C6-4782-A235-DC0A22A79621}" type="parTrans" cxnId="{C7E8B3CD-3EA3-411D-AE9D-7476492128CA}">
      <dgm:prSet/>
      <dgm:spPr/>
      <dgm:t>
        <a:bodyPr/>
        <a:lstStyle/>
        <a:p>
          <a:endParaRPr lang="en-US"/>
        </a:p>
      </dgm:t>
    </dgm:pt>
    <dgm:pt modelId="{51E42BC1-9944-43CF-A467-5C582C7C797D}" type="sibTrans" cxnId="{C7E8B3CD-3EA3-411D-AE9D-7476492128CA}">
      <dgm:prSet/>
      <dgm:spPr/>
      <dgm:t>
        <a:bodyPr/>
        <a:lstStyle/>
        <a:p>
          <a:endParaRPr lang="en-US"/>
        </a:p>
      </dgm:t>
    </dgm:pt>
    <dgm:pt modelId="{446A01B1-D45F-46C5-B06A-D3C57EA2887E}">
      <dgm:prSet/>
      <dgm:spPr/>
      <dgm:t>
        <a:bodyPr/>
        <a:lstStyle/>
        <a:p>
          <a:r>
            <a:rPr lang="en-US"/>
            <a:t>Irrigation: 80,000 MGD (Millions of Gallons per Day)</a:t>
          </a:r>
        </a:p>
      </dgm:t>
    </dgm:pt>
    <dgm:pt modelId="{6D63A217-F340-4596-A69A-0C47AA0FA127}" type="parTrans" cxnId="{F8C727C0-06FA-4EE0-8AF9-BE990EC31B48}">
      <dgm:prSet/>
      <dgm:spPr/>
      <dgm:t>
        <a:bodyPr/>
        <a:lstStyle/>
        <a:p>
          <a:endParaRPr lang="en-US"/>
        </a:p>
      </dgm:t>
    </dgm:pt>
    <dgm:pt modelId="{3F4BE5F1-6A7B-4942-BB30-429865FBDF58}" type="sibTrans" cxnId="{F8C727C0-06FA-4EE0-8AF9-BE990EC31B48}">
      <dgm:prSet/>
      <dgm:spPr/>
      <dgm:t>
        <a:bodyPr/>
        <a:lstStyle/>
        <a:p>
          <a:endParaRPr lang="en-US"/>
        </a:p>
      </dgm:t>
    </dgm:pt>
    <dgm:pt modelId="{6645A5AA-C522-44D6-A90D-DD063BAD933C}">
      <dgm:prSet/>
      <dgm:spPr/>
      <dgm:t>
        <a:bodyPr/>
        <a:lstStyle/>
        <a:p>
          <a:r>
            <a:rPr lang="en-US"/>
            <a:t>The average American uses approximately 80 – 100 gallons of water a day</a:t>
          </a:r>
        </a:p>
      </dgm:t>
    </dgm:pt>
    <dgm:pt modelId="{0EF7118A-4B99-474E-96B1-4D22D24B20A8}" type="parTrans" cxnId="{AA550CED-4A94-4709-A4AD-F9131249DE6C}">
      <dgm:prSet/>
      <dgm:spPr/>
      <dgm:t>
        <a:bodyPr/>
        <a:lstStyle/>
        <a:p>
          <a:endParaRPr lang="en-US"/>
        </a:p>
      </dgm:t>
    </dgm:pt>
    <dgm:pt modelId="{4E45FA97-4BF2-42E7-8B82-1E712A54B266}" type="sibTrans" cxnId="{AA550CED-4A94-4709-A4AD-F9131249DE6C}">
      <dgm:prSet/>
      <dgm:spPr/>
      <dgm:t>
        <a:bodyPr/>
        <a:lstStyle/>
        <a:p>
          <a:endParaRPr lang="en-US"/>
        </a:p>
      </dgm:t>
    </dgm:pt>
    <dgm:pt modelId="{5C9099D9-29A5-44B4-89B0-B353CE192ABF}">
      <dgm:prSet/>
      <dgm:spPr/>
      <dgm:t>
        <a:bodyPr/>
        <a:lstStyle/>
        <a:p>
          <a:r>
            <a:rPr lang="en-US"/>
            <a:t>The US withdrawals roughly 322 billion gallons of water a day across all sectors (</a:t>
          </a:r>
          <a:r>
            <a:rPr lang="en-US">
              <a:hlinkClick xmlns:r="http://schemas.openxmlformats.org/officeDocument/2006/relationships" r:id="rId1"/>
            </a:rPr>
            <a:t>https://www.usgs.gov/mission-areas/water-resources/science/total-water-use?qt-science_center_objects=0#qt-science_center_objects</a:t>
          </a:r>
          <a:r>
            <a:rPr lang="en-US"/>
            <a:t>)</a:t>
          </a:r>
        </a:p>
      </dgm:t>
    </dgm:pt>
    <dgm:pt modelId="{409C2A34-7FDD-4937-80C3-6B0E08EE01B3}" type="parTrans" cxnId="{CA772854-FA4B-4DBF-A8C7-822C0F74BD0E}">
      <dgm:prSet/>
      <dgm:spPr/>
      <dgm:t>
        <a:bodyPr/>
        <a:lstStyle/>
        <a:p>
          <a:endParaRPr lang="en-US"/>
        </a:p>
      </dgm:t>
    </dgm:pt>
    <dgm:pt modelId="{FED423A8-0C4D-403A-A73D-E383B78C3B50}" type="sibTrans" cxnId="{CA772854-FA4B-4DBF-A8C7-822C0F74BD0E}">
      <dgm:prSet/>
      <dgm:spPr/>
      <dgm:t>
        <a:bodyPr/>
        <a:lstStyle/>
        <a:p>
          <a:endParaRPr lang="en-US"/>
        </a:p>
      </dgm:t>
    </dgm:pt>
    <dgm:pt modelId="{45A9F8E8-F51F-45FA-8F6E-2FEDA645C2A0}" type="pres">
      <dgm:prSet presAssocID="{34E00E30-2996-4BEA-80A5-57551CA17FF2}" presName="linear" presStyleCnt="0">
        <dgm:presLayoutVars>
          <dgm:animLvl val="lvl"/>
          <dgm:resizeHandles val="exact"/>
        </dgm:presLayoutVars>
      </dgm:prSet>
      <dgm:spPr/>
    </dgm:pt>
    <dgm:pt modelId="{9A1ADCA9-3BC3-48BE-A214-D9B691A19CF7}" type="pres">
      <dgm:prSet presAssocID="{06E681FD-E22A-4537-A23C-6A2F39E5ED03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4193CA19-D85E-488E-9997-1FA32AB74A6D}" type="pres">
      <dgm:prSet presAssocID="{3A33262E-601C-4C61-80BD-5B15EA0522C0}" presName="spacer" presStyleCnt="0"/>
      <dgm:spPr/>
    </dgm:pt>
    <dgm:pt modelId="{F60B9239-E731-42D9-826B-15AE47E93F85}" type="pres">
      <dgm:prSet presAssocID="{D5D87D5C-BC55-49CA-B6F7-DEB1F92828C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6BAB1C7-1C08-4680-9165-21398B6CC553}" type="pres">
      <dgm:prSet presAssocID="{51E42BC1-9944-43CF-A467-5C582C7C797D}" presName="spacer" presStyleCnt="0"/>
      <dgm:spPr/>
    </dgm:pt>
    <dgm:pt modelId="{8D8D7131-C5CD-4E7D-B86B-16F10335A1BF}" type="pres">
      <dgm:prSet presAssocID="{446A01B1-D45F-46C5-B06A-D3C57EA2887E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9E856B9-3A75-4828-B6B1-D955E0C0E8AA}" type="pres">
      <dgm:prSet presAssocID="{3F4BE5F1-6A7B-4942-BB30-429865FBDF58}" presName="spacer" presStyleCnt="0"/>
      <dgm:spPr/>
    </dgm:pt>
    <dgm:pt modelId="{FF408DBC-CBED-4CFA-B1E7-013714A80FC6}" type="pres">
      <dgm:prSet presAssocID="{6645A5AA-C522-44D6-A90D-DD063BAD933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CCC21CEB-276A-467F-93B2-1E1C6BF40408}" type="pres">
      <dgm:prSet presAssocID="{4E45FA97-4BF2-42E7-8B82-1E712A54B266}" presName="spacer" presStyleCnt="0"/>
      <dgm:spPr/>
    </dgm:pt>
    <dgm:pt modelId="{9D75CC2B-FC37-4831-8536-3C1BC4C17D53}" type="pres">
      <dgm:prSet presAssocID="{5C9099D9-29A5-44B4-89B0-B353CE192AB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AC773622-6DCB-4A36-B7C6-832B7FB36A09}" type="presOf" srcId="{34E00E30-2996-4BEA-80A5-57551CA17FF2}" destId="{45A9F8E8-F51F-45FA-8F6E-2FEDA645C2A0}" srcOrd="0" destOrd="0" presId="urn:microsoft.com/office/officeart/2005/8/layout/vList2"/>
    <dgm:cxn modelId="{FC155D32-CDA1-45B0-B691-EF7282FFD17C}" srcId="{34E00E30-2996-4BEA-80A5-57551CA17FF2}" destId="{06E681FD-E22A-4537-A23C-6A2F39E5ED03}" srcOrd="0" destOrd="0" parTransId="{6E3B15C8-C722-4253-BDF6-AFBF6D7915D3}" sibTransId="{3A33262E-601C-4C61-80BD-5B15EA0522C0}"/>
    <dgm:cxn modelId="{A72E3A67-13AB-4D83-B23F-4DC8FBDB7A88}" type="presOf" srcId="{D5D87D5C-BC55-49CA-B6F7-DEB1F92828CB}" destId="{F60B9239-E731-42D9-826B-15AE47E93F85}" srcOrd="0" destOrd="0" presId="urn:microsoft.com/office/officeart/2005/8/layout/vList2"/>
    <dgm:cxn modelId="{EE1ADC48-CF09-4427-9E6F-BEB868D439E5}" type="presOf" srcId="{06E681FD-E22A-4537-A23C-6A2F39E5ED03}" destId="{9A1ADCA9-3BC3-48BE-A214-D9B691A19CF7}" srcOrd="0" destOrd="0" presId="urn:microsoft.com/office/officeart/2005/8/layout/vList2"/>
    <dgm:cxn modelId="{CA772854-FA4B-4DBF-A8C7-822C0F74BD0E}" srcId="{34E00E30-2996-4BEA-80A5-57551CA17FF2}" destId="{5C9099D9-29A5-44B4-89B0-B353CE192ABF}" srcOrd="4" destOrd="0" parTransId="{409C2A34-7FDD-4937-80C3-6B0E08EE01B3}" sibTransId="{FED423A8-0C4D-403A-A73D-E383B78C3B50}"/>
    <dgm:cxn modelId="{F8C727C0-06FA-4EE0-8AF9-BE990EC31B48}" srcId="{34E00E30-2996-4BEA-80A5-57551CA17FF2}" destId="{446A01B1-D45F-46C5-B06A-D3C57EA2887E}" srcOrd="2" destOrd="0" parTransId="{6D63A217-F340-4596-A69A-0C47AA0FA127}" sibTransId="{3F4BE5F1-6A7B-4942-BB30-429865FBDF58}"/>
    <dgm:cxn modelId="{C53772C8-C9A8-41FD-B44C-CCDDBFF3CC12}" type="presOf" srcId="{6645A5AA-C522-44D6-A90D-DD063BAD933C}" destId="{FF408DBC-CBED-4CFA-B1E7-013714A80FC6}" srcOrd="0" destOrd="0" presId="urn:microsoft.com/office/officeart/2005/8/layout/vList2"/>
    <dgm:cxn modelId="{C7E8B3CD-3EA3-411D-AE9D-7476492128CA}" srcId="{34E00E30-2996-4BEA-80A5-57551CA17FF2}" destId="{D5D87D5C-BC55-49CA-B6F7-DEB1F92828CB}" srcOrd="1" destOrd="0" parTransId="{D68E5A06-86C6-4782-A235-DC0A22A79621}" sibTransId="{51E42BC1-9944-43CF-A467-5C582C7C797D}"/>
    <dgm:cxn modelId="{C1A5ECE7-2A1B-4A67-8DBB-E3D4F53778A6}" type="presOf" srcId="{5C9099D9-29A5-44B4-89B0-B353CE192ABF}" destId="{9D75CC2B-FC37-4831-8536-3C1BC4C17D53}" srcOrd="0" destOrd="0" presId="urn:microsoft.com/office/officeart/2005/8/layout/vList2"/>
    <dgm:cxn modelId="{AA550CED-4A94-4709-A4AD-F9131249DE6C}" srcId="{34E00E30-2996-4BEA-80A5-57551CA17FF2}" destId="{6645A5AA-C522-44D6-A90D-DD063BAD933C}" srcOrd="3" destOrd="0" parTransId="{0EF7118A-4B99-474E-96B1-4D22D24B20A8}" sibTransId="{4E45FA97-4BF2-42E7-8B82-1E712A54B266}"/>
    <dgm:cxn modelId="{C61081F1-9D0E-4402-BA1F-9BCA035B7A70}" type="presOf" srcId="{446A01B1-D45F-46C5-B06A-D3C57EA2887E}" destId="{8D8D7131-C5CD-4E7D-B86B-16F10335A1BF}" srcOrd="0" destOrd="0" presId="urn:microsoft.com/office/officeart/2005/8/layout/vList2"/>
    <dgm:cxn modelId="{C3EA7C11-098C-460C-80C2-E9FC85F529C8}" type="presParOf" srcId="{45A9F8E8-F51F-45FA-8F6E-2FEDA645C2A0}" destId="{9A1ADCA9-3BC3-48BE-A214-D9B691A19CF7}" srcOrd="0" destOrd="0" presId="urn:microsoft.com/office/officeart/2005/8/layout/vList2"/>
    <dgm:cxn modelId="{C9E4E992-866D-4B97-BA7B-8A42BF673931}" type="presParOf" srcId="{45A9F8E8-F51F-45FA-8F6E-2FEDA645C2A0}" destId="{4193CA19-D85E-488E-9997-1FA32AB74A6D}" srcOrd="1" destOrd="0" presId="urn:microsoft.com/office/officeart/2005/8/layout/vList2"/>
    <dgm:cxn modelId="{6E304635-164D-4115-ACD6-C6225BCB1538}" type="presParOf" srcId="{45A9F8E8-F51F-45FA-8F6E-2FEDA645C2A0}" destId="{F60B9239-E731-42D9-826B-15AE47E93F85}" srcOrd="2" destOrd="0" presId="urn:microsoft.com/office/officeart/2005/8/layout/vList2"/>
    <dgm:cxn modelId="{19633FF0-12F8-4458-9A99-BCB29D5947EF}" type="presParOf" srcId="{45A9F8E8-F51F-45FA-8F6E-2FEDA645C2A0}" destId="{96BAB1C7-1C08-4680-9165-21398B6CC553}" srcOrd="3" destOrd="0" presId="urn:microsoft.com/office/officeart/2005/8/layout/vList2"/>
    <dgm:cxn modelId="{0FEA80A3-0111-483E-B6EB-12B3FA1FF12C}" type="presParOf" srcId="{45A9F8E8-F51F-45FA-8F6E-2FEDA645C2A0}" destId="{8D8D7131-C5CD-4E7D-B86B-16F10335A1BF}" srcOrd="4" destOrd="0" presId="urn:microsoft.com/office/officeart/2005/8/layout/vList2"/>
    <dgm:cxn modelId="{FA8B42C6-7241-4EB7-A52D-3F8181DF4732}" type="presParOf" srcId="{45A9F8E8-F51F-45FA-8F6E-2FEDA645C2A0}" destId="{29E856B9-3A75-4828-B6B1-D955E0C0E8AA}" srcOrd="5" destOrd="0" presId="urn:microsoft.com/office/officeart/2005/8/layout/vList2"/>
    <dgm:cxn modelId="{71E48DB9-70D6-4EA3-BB18-46CEE8285396}" type="presParOf" srcId="{45A9F8E8-F51F-45FA-8F6E-2FEDA645C2A0}" destId="{FF408DBC-CBED-4CFA-B1E7-013714A80FC6}" srcOrd="6" destOrd="0" presId="urn:microsoft.com/office/officeart/2005/8/layout/vList2"/>
    <dgm:cxn modelId="{D236E965-CAE5-427A-A08A-46B8A8729279}" type="presParOf" srcId="{45A9F8E8-F51F-45FA-8F6E-2FEDA645C2A0}" destId="{CCC21CEB-276A-467F-93B2-1E1C6BF40408}" srcOrd="7" destOrd="0" presId="urn:microsoft.com/office/officeart/2005/8/layout/vList2"/>
    <dgm:cxn modelId="{425C59D5-ECDB-42D9-981D-BB8768387737}" type="presParOf" srcId="{45A9F8E8-F51F-45FA-8F6E-2FEDA645C2A0}" destId="{9D75CC2B-FC37-4831-8536-3C1BC4C17D53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B9A3784-9FD0-4616-89E8-EF079B8C04B1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88B6607-D811-4B74-BB6B-76E9D0613429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/>
            <a:t>Upgrade water infrastructure by repairing aging pipelines, expanding water recycling systems, and investing in desalination and smart monitoring technologies.</a:t>
          </a:r>
          <a:endParaRPr lang="en-US"/>
        </a:p>
      </dgm:t>
    </dgm:pt>
    <dgm:pt modelId="{42012A92-A023-45AB-BBB9-E566A20A6A67}" type="parTrans" cxnId="{5845BA89-78C6-47A3-8335-90A996C70E44}">
      <dgm:prSet/>
      <dgm:spPr/>
      <dgm:t>
        <a:bodyPr/>
        <a:lstStyle/>
        <a:p>
          <a:endParaRPr lang="en-US"/>
        </a:p>
      </dgm:t>
    </dgm:pt>
    <dgm:pt modelId="{7714DAA1-068C-4243-A47B-BF9270FF1F49}" type="sibTrans" cxnId="{5845BA89-78C6-47A3-8335-90A996C70E44}">
      <dgm:prSet/>
      <dgm:spPr/>
      <dgm:t>
        <a:bodyPr/>
        <a:lstStyle/>
        <a:p>
          <a:endParaRPr lang="en-US"/>
        </a:p>
      </dgm:t>
    </dgm:pt>
    <dgm:pt modelId="{0060161C-85D9-4027-9358-26C2D1AF063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/>
            <a:t>Improve agricultural efficiency through drip irrigation, drought-resistant crops, and regenerative practices that conserve soil moisture and reduce runoff.</a:t>
          </a:r>
          <a:endParaRPr lang="en-US"/>
        </a:p>
      </dgm:t>
    </dgm:pt>
    <dgm:pt modelId="{1CF9DDCA-B7E2-4C92-9B5B-F824A00ED66A}" type="parTrans" cxnId="{ABE4DC01-5B9C-4538-9826-22830C89791D}">
      <dgm:prSet/>
      <dgm:spPr/>
      <dgm:t>
        <a:bodyPr/>
        <a:lstStyle/>
        <a:p>
          <a:endParaRPr lang="en-US"/>
        </a:p>
      </dgm:t>
    </dgm:pt>
    <dgm:pt modelId="{E6EE44F0-408B-4180-BC9C-F6E2DC75CD5D}" type="sibTrans" cxnId="{ABE4DC01-5B9C-4538-9826-22830C89791D}">
      <dgm:prSet/>
      <dgm:spPr/>
      <dgm:t>
        <a:bodyPr/>
        <a:lstStyle/>
        <a:p>
          <a:endParaRPr lang="en-US"/>
        </a:p>
      </dgm:t>
    </dgm:pt>
    <dgm:pt modelId="{09976670-9298-479F-8E69-7C726C9C921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/>
            <a:t>Adopt water-efficient practices at the household and industrial levels, including low-flow fixtures, leak detection, and smart landscaping like xeriscaping.</a:t>
          </a:r>
          <a:endParaRPr lang="en-US"/>
        </a:p>
      </dgm:t>
    </dgm:pt>
    <dgm:pt modelId="{B9126E4C-E9CE-459C-8115-1136B3F244E7}" type="parTrans" cxnId="{FB575CE0-E8A1-4B70-99D1-B60A043DA866}">
      <dgm:prSet/>
      <dgm:spPr/>
      <dgm:t>
        <a:bodyPr/>
        <a:lstStyle/>
        <a:p>
          <a:endParaRPr lang="en-US"/>
        </a:p>
      </dgm:t>
    </dgm:pt>
    <dgm:pt modelId="{0CD9AFF4-8B9A-4576-A4FE-DB6E2FA56006}" type="sibTrans" cxnId="{FB575CE0-E8A1-4B70-99D1-B60A043DA866}">
      <dgm:prSet/>
      <dgm:spPr/>
      <dgm:t>
        <a:bodyPr/>
        <a:lstStyle/>
        <a:p>
          <a:endParaRPr lang="en-US"/>
        </a:p>
      </dgm:t>
    </dgm:pt>
    <dgm:pt modelId="{D88BBDE0-FAE7-4D38-88D1-48780269B0B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/>
            <a:t>Implement tiered water pricing and consumption caps to discourage overuse while ensuring affordable access for essential needs.</a:t>
          </a:r>
          <a:endParaRPr lang="en-US"/>
        </a:p>
      </dgm:t>
    </dgm:pt>
    <dgm:pt modelId="{44683D16-8F72-4980-98DA-A09100AAD8BB}" type="parTrans" cxnId="{05987235-742C-4D16-868E-E50A7FD58375}">
      <dgm:prSet/>
      <dgm:spPr/>
      <dgm:t>
        <a:bodyPr/>
        <a:lstStyle/>
        <a:p>
          <a:endParaRPr lang="en-US"/>
        </a:p>
      </dgm:t>
    </dgm:pt>
    <dgm:pt modelId="{517C3B34-02DB-4712-95C6-B33D552C3B4B}" type="sibTrans" cxnId="{05987235-742C-4D16-868E-E50A7FD58375}">
      <dgm:prSet/>
      <dgm:spPr/>
      <dgm:t>
        <a:bodyPr/>
        <a:lstStyle/>
        <a:p>
          <a:endParaRPr lang="en-US"/>
        </a:p>
      </dgm:t>
    </dgm:pt>
    <dgm:pt modelId="{7D5DBEF7-E660-448C-9D95-DFC2B6A585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/>
            <a:t>Enhance water policy and governance, including better interstate coordination, sustainable groundwater permitting, and integrating climate risks into planning.</a:t>
          </a:r>
          <a:endParaRPr lang="en-US"/>
        </a:p>
      </dgm:t>
    </dgm:pt>
    <dgm:pt modelId="{E4F7BC89-8405-40CB-A92A-C4E32340B395}" type="parTrans" cxnId="{51AB5BF0-49B3-4472-A816-F4510A0EEA9B}">
      <dgm:prSet/>
      <dgm:spPr/>
      <dgm:t>
        <a:bodyPr/>
        <a:lstStyle/>
        <a:p>
          <a:endParaRPr lang="en-US"/>
        </a:p>
      </dgm:t>
    </dgm:pt>
    <dgm:pt modelId="{07B720D5-C0C4-477D-88EF-E0BE83C9B8F4}" type="sibTrans" cxnId="{51AB5BF0-49B3-4472-A816-F4510A0EEA9B}">
      <dgm:prSet/>
      <dgm:spPr/>
      <dgm:t>
        <a:bodyPr/>
        <a:lstStyle/>
        <a:p>
          <a:endParaRPr lang="en-US"/>
        </a:p>
      </dgm:t>
    </dgm:pt>
    <dgm:pt modelId="{2CDFD387-89BD-42D9-9F0E-85354120983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i="0" baseline="0"/>
            <a:t>Promote public education and incentives that raise awareness, encourage conservation, and reward sustainable water use behaviors in communities and businesses.</a:t>
          </a:r>
          <a:endParaRPr lang="en-US"/>
        </a:p>
      </dgm:t>
    </dgm:pt>
    <dgm:pt modelId="{6CE53BC5-1EEF-4D58-B7B5-6291E29331F6}" type="parTrans" cxnId="{9DC3F9DD-3D29-4AD7-93FD-2A7B783A8E90}">
      <dgm:prSet/>
      <dgm:spPr/>
      <dgm:t>
        <a:bodyPr/>
        <a:lstStyle/>
        <a:p>
          <a:endParaRPr lang="en-US"/>
        </a:p>
      </dgm:t>
    </dgm:pt>
    <dgm:pt modelId="{8501301F-F7EE-496D-8279-451701C9F9C6}" type="sibTrans" cxnId="{9DC3F9DD-3D29-4AD7-93FD-2A7B783A8E90}">
      <dgm:prSet/>
      <dgm:spPr/>
      <dgm:t>
        <a:bodyPr/>
        <a:lstStyle/>
        <a:p>
          <a:endParaRPr lang="en-US"/>
        </a:p>
      </dgm:t>
    </dgm:pt>
    <dgm:pt modelId="{CB75920E-E77A-48B3-B614-64C1C99D11E7}" type="pres">
      <dgm:prSet presAssocID="{AB9A3784-9FD0-4616-89E8-EF079B8C04B1}" presName="root" presStyleCnt="0">
        <dgm:presLayoutVars>
          <dgm:dir/>
          <dgm:resizeHandles val="exact"/>
        </dgm:presLayoutVars>
      </dgm:prSet>
      <dgm:spPr/>
    </dgm:pt>
    <dgm:pt modelId="{5BAF74C0-10E4-403B-A914-F4E63E03900E}" type="pres">
      <dgm:prSet presAssocID="{A88B6607-D811-4B74-BB6B-76E9D0613429}" presName="compNode" presStyleCnt="0"/>
      <dgm:spPr/>
    </dgm:pt>
    <dgm:pt modelId="{89FE41D5-1AEB-45C5-9101-950D93F99F80}" type="pres">
      <dgm:prSet presAssocID="{A88B6607-D811-4B74-BB6B-76E9D0613429}" presName="iconBgRect" presStyleLbl="bgShp" presStyleIdx="0" presStyleCnt="6"/>
      <dgm:spPr/>
    </dgm:pt>
    <dgm:pt modelId="{AFC313BE-B041-47B3-8366-1216C866301C}" type="pres">
      <dgm:prSet presAssocID="{A88B6607-D811-4B74-BB6B-76E9D061342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"/>
        </a:ext>
      </dgm:extLst>
    </dgm:pt>
    <dgm:pt modelId="{EE5C466F-43F2-4F8B-92E8-344FFA6051CB}" type="pres">
      <dgm:prSet presAssocID="{A88B6607-D811-4B74-BB6B-76E9D0613429}" presName="spaceRect" presStyleCnt="0"/>
      <dgm:spPr/>
    </dgm:pt>
    <dgm:pt modelId="{5B5F709E-5923-4E94-B2E1-BB36E36249ED}" type="pres">
      <dgm:prSet presAssocID="{A88B6607-D811-4B74-BB6B-76E9D0613429}" presName="textRect" presStyleLbl="revTx" presStyleIdx="0" presStyleCnt="6">
        <dgm:presLayoutVars>
          <dgm:chMax val="1"/>
          <dgm:chPref val="1"/>
        </dgm:presLayoutVars>
      </dgm:prSet>
      <dgm:spPr/>
    </dgm:pt>
    <dgm:pt modelId="{D4718B39-E8D1-4578-A996-ACA0147784A2}" type="pres">
      <dgm:prSet presAssocID="{7714DAA1-068C-4243-A47B-BF9270FF1F49}" presName="sibTrans" presStyleCnt="0"/>
      <dgm:spPr/>
    </dgm:pt>
    <dgm:pt modelId="{8DECED7D-14A4-4213-B085-2F103CF2048B}" type="pres">
      <dgm:prSet presAssocID="{0060161C-85D9-4027-9358-26C2D1AF0636}" presName="compNode" presStyleCnt="0"/>
      <dgm:spPr/>
    </dgm:pt>
    <dgm:pt modelId="{67A1A988-8550-414E-B8B5-6503B143519E}" type="pres">
      <dgm:prSet presAssocID="{0060161C-85D9-4027-9358-26C2D1AF0636}" presName="iconBgRect" presStyleLbl="bgShp" presStyleIdx="1" presStyleCnt="6"/>
      <dgm:spPr/>
    </dgm:pt>
    <dgm:pt modelId="{590D1917-6005-4E43-AB7A-3B43773A895C}" type="pres">
      <dgm:prSet presAssocID="{0060161C-85D9-4027-9358-26C2D1AF063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BCA4BB57-D255-4066-8B71-DD7A8182812F}" type="pres">
      <dgm:prSet presAssocID="{0060161C-85D9-4027-9358-26C2D1AF0636}" presName="spaceRect" presStyleCnt="0"/>
      <dgm:spPr/>
    </dgm:pt>
    <dgm:pt modelId="{C048B63E-89DE-48CD-8339-0337B660A8D9}" type="pres">
      <dgm:prSet presAssocID="{0060161C-85D9-4027-9358-26C2D1AF0636}" presName="textRect" presStyleLbl="revTx" presStyleIdx="1" presStyleCnt="6">
        <dgm:presLayoutVars>
          <dgm:chMax val="1"/>
          <dgm:chPref val="1"/>
        </dgm:presLayoutVars>
      </dgm:prSet>
      <dgm:spPr/>
    </dgm:pt>
    <dgm:pt modelId="{8D8620DB-FCDF-4B35-8A7F-D3F22BDEA325}" type="pres">
      <dgm:prSet presAssocID="{E6EE44F0-408B-4180-BC9C-F6E2DC75CD5D}" presName="sibTrans" presStyleCnt="0"/>
      <dgm:spPr/>
    </dgm:pt>
    <dgm:pt modelId="{EC6220D8-2A17-48F2-8DC9-6917D7F435AC}" type="pres">
      <dgm:prSet presAssocID="{09976670-9298-479F-8E69-7C726C9C921A}" presName="compNode" presStyleCnt="0"/>
      <dgm:spPr/>
    </dgm:pt>
    <dgm:pt modelId="{5BDE7244-3301-45DB-AF39-13E51E626C87}" type="pres">
      <dgm:prSet presAssocID="{09976670-9298-479F-8E69-7C726C9C921A}" presName="iconBgRect" presStyleLbl="bgShp" presStyleIdx="2" presStyleCnt="6"/>
      <dgm:spPr/>
    </dgm:pt>
    <dgm:pt modelId="{294538C4-17DC-413B-8053-33764D43F43F}" type="pres">
      <dgm:prSet presAssocID="{09976670-9298-479F-8E69-7C726C9C921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k"/>
        </a:ext>
      </dgm:extLst>
    </dgm:pt>
    <dgm:pt modelId="{4CB8218B-90BE-412F-8D18-A35537ABBF6C}" type="pres">
      <dgm:prSet presAssocID="{09976670-9298-479F-8E69-7C726C9C921A}" presName="spaceRect" presStyleCnt="0"/>
      <dgm:spPr/>
    </dgm:pt>
    <dgm:pt modelId="{0B03D172-C2EC-42B2-8316-9A94AA5C8D45}" type="pres">
      <dgm:prSet presAssocID="{09976670-9298-479F-8E69-7C726C9C921A}" presName="textRect" presStyleLbl="revTx" presStyleIdx="2" presStyleCnt="6">
        <dgm:presLayoutVars>
          <dgm:chMax val="1"/>
          <dgm:chPref val="1"/>
        </dgm:presLayoutVars>
      </dgm:prSet>
      <dgm:spPr/>
    </dgm:pt>
    <dgm:pt modelId="{ACD5E31B-9D3A-4505-8946-4322525DDDFA}" type="pres">
      <dgm:prSet presAssocID="{0CD9AFF4-8B9A-4576-A4FE-DB6E2FA56006}" presName="sibTrans" presStyleCnt="0"/>
      <dgm:spPr/>
    </dgm:pt>
    <dgm:pt modelId="{A96EFDD7-F081-45CC-BA21-A79AE031B26F}" type="pres">
      <dgm:prSet presAssocID="{D88BBDE0-FAE7-4D38-88D1-48780269B0B6}" presName="compNode" presStyleCnt="0"/>
      <dgm:spPr/>
    </dgm:pt>
    <dgm:pt modelId="{213BFC67-D047-40E2-B904-2AD409E93004}" type="pres">
      <dgm:prSet presAssocID="{D88BBDE0-FAE7-4D38-88D1-48780269B0B6}" presName="iconBgRect" presStyleLbl="bgShp" presStyleIdx="3" presStyleCnt="6"/>
      <dgm:spPr/>
    </dgm:pt>
    <dgm:pt modelId="{0C404195-96FF-48F3-9AF8-CEDCC9E7D626}" type="pres">
      <dgm:prSet presAssocID="{D88BBDE0-FAE7-4D38-88D1-48780269B0B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ter"/>
        </a:ext>
      </dgm:extLst>
    </dgm:pt>
    <dgm:pt modelId="{A54F5E77-31E7-462D-898C-EBA52006BFB4}" type="pres">
      <dgm:prSet presAssocID="{D88BBDE0-FAE7-4D38-88D1-48780269B0B6}" presName="spaceRect" presStyleCnt="0"/>
      <dgm:spPr/>
    </dgm:pt>
    <dgm:pt modelId="{4D698F27-C609-4CEE-9ADB-095481446D23}" type="pres">
      <dgm:prSet presAssocID="{D88BBDE0-FAE7-4D38-88D1-48780269B0B6}" presName="textRect" presStyleLbl="revTx" presStyleIdx="3" presStyleCnt="6">
        <dgm:presLayoutVars>
          <dgm:chMax val="1"/>
          <dgm:chPref val="1"/>
        </dgm:presLayoutVars>
      </dgm:prSet>
      <dgm:spPr/>
    </dgm:pt>
    <dgm:pt modelId="{8EDCB628-C368-452E-92BF-D0887DC08344}" type="pres">
      <dgm:prSet presAssocID="{517C3B34-02DB-4712-95C6-B33D552C3B4B}" presName="sibTrans" presStyleCnt="0"/>
      <dgm:spPr/>
    </dgm:pt>
    <dgm:pt modelId="{A2F15C53-2EC3-4AFE-AB34-62774517EB43}" type="pres">
      <dgm:prSet presAssocID="{7D5DBEF7-E660-448C-9D95-DFC2B6A58556}" presName="compNode" presStyleCnt="0"/>
      <dgm:spPr/>
    </dgm:pt>
    <dgm:pt modelId="{336F4F36-E610-49C0-83D3-E3DC1B320899}" type="pres">
      <dgm:prSet presAssocID="{7D5DBEF7-E660-448C-9D95-DFC2B6A58556}" presName="iconBgRect" presStyleLbl="bgShp" presStyleIdx="4" presStyleCnt="6"/>
      <dgm:spPr/>
    </dgm:pt>
    <dgm:pt modelId="{978A6B8D-A6C8-4976-99B6-BBFEF56BB428}" type="pres">
      <dgm:prSet presAssocID="{7D5DBEF7-E660-448C-9D95-DFC2B6A5855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5C0107CE-F642-4DC8-94B5-CCB98BBD061C}" type="pres">
      <dgm:prSet presAssocID="{7D5DBEF7-E660-448C-9D95-DFC2B6A58556}" presName="spaceRect" presStyleCnt="0"/>
      <dgm:spPr/>
    </dgm:pt>
    <dgm:pt modelId="{9D9003CB-ED2B-4AA7-AD5C-0FEE5D4F7C98}" type="pres">
      <dgm:prSet presAssocID="{7D5DBEF7-E660-448C-9D95-DFC2B6A58556}" presName="textRect" presStyleLbl="revTx" presStyleIdx="4" presStyleCnt="6">
        <dgm:presLayoutVars>
          <dgm:chMax val="1"/>
          <dgm:chPref val="1"/>
        </dgm:presLayoutVars>
      </dgm:prSet>
      <dgm:spPr/>
    </dgm:pt>
    <dgm:pt modelId="{A840E99C-7C96-4646-BDFA-7DB231225ACC}" type="pres">
      <dgm:prSet presAssocID="{07B720D5-C0C4-477D-88EF-E0BE83C9B8F4}" presName="sibTrans" presStyleCnt="0"/>
      <dgm:spPr/>
    </dgm:pt>
    <dgm:pt modelId="{3AEBA36D-3FFB-4343-967A-88D3C8E35773}" type="pres">
      <dgm:prSet presAssocID="{2CDFD387-89BD-42D9-9F0E-853541209833}" presName="compNode" presStyleCnt="0"/>
      <dgm:spPr/>
    </dgm:pt>
    <dgm:pt modelId="{0607340D-C629-4EC2-BC76-F99E712F335C}" type="pres">
      <dgm:prSet presAssocID="{2CDFD387-89BD-42D9-9F0E-853541209833}" presName="iconBgRect" presStyleLbl="bgShp" presStyleIdx="5" presStyleCnt="6"/>
      <dgm:spPr/>
    </dgm:pt>
    <dgm:pt modelId="{3A36912C-B4EC-4AC5-B508-958EA1B84367}" type="pres">
      <dgm:prSet presAssocID="{2CDFD387-89BD-42D9-9F0E-85354120983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7781F6F5-9EFA-4E91-9419-B7DDBE08903F}" type="pres">
      <dgm:prSet presAssocID="{2CDFD387-89BD-42D9-9F0E-853541209833}" presName="spaceRect" presStyleCnt="0"/>
      <dgm:spPr/>
    </dgm:pt>
    <dgm:pt modelId="{7BB57C22-D683-4417-A750-ED0D37187416}" type="pres">
      <dgm:prSet presAssocID="{2CDFD387-89BD-42D9-9F0E-85354120983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ABE4DC01-5B9C-4538-9826-22830C89791D}" srcId="{AB9A3784-9FD0-4616-89E8-EF079B8C04B1}" destId="{0060161C-85D9-4027-9358-26C2D1AF0636}" srcOrd="1" destOrd="0" parTransId="{1CF9DDCA-B7E2-4C92-9B5B-F824A00ED66A}" sibTransId="{E6EE44F0-408B-4180-BC9C-F6E2DC75CD5D}"/>
    <dgm:cxn modelId="{243E0E03-D6A7-4817-9F05-71D27B31485A}" type="presOf" srcId="{7D5DBEF7-E660-448C-9D95-DFC2B6A58556}" destId="{9D9003CB-ED2B-4AA7-AD5C-0FEE5D4F7C98}" srcOrd="0" destOrd="0" presId="urn:microsoft.com/office/officeart/2018/5/layout/IconCircleLabelList"/>
    <dgm:cxn modelId="{05987235-742C-4D16-868E-E50A7FD58375}" srcId="{AB9A3784-9FD0-4616-89E8-EF079B8C04B1}" destId="{D88BBDE0-FAE7-4D38-88D1-48780269B0B6}" srcOrd="3" destOrd="0" parTransId="{44683D16-8F72-4980-98DA-A09100AAD8BB}" sibTransId="{517C3B34-02DB-4712-95C6-B33D552C3B4B}"/>
    <dgm:cxn modelId="{AA2EFC6F-B541-46B7-A7A6-70EED3FD95B6}" type="presOf" srcId="{D88BBDE0-FAE7-4D38-88D1-48780269B0B6}" destId="{4D698F27-C609-4CEE-9ADB-095481446D23}" srcOrd="0" destOrd="0" presId="urn:microsoft.com/office/officeart/2018/5/layout/IconCircleLabelList"/>
    <dgm:cxn modelId="{71B87950-6216-49F3-8FB9-F2740CF47B90}" type="presOf" srcId="{0060161C-85D9-4027-9358-26C2D1AF0636}" destId="{C048B63E-89DE-48CD-8339-0337B660A8D9}" srcOrd="0" destOrd="0" presId="urn:microsoft.com/office/officeart/2018/5/layout/IconCircleLabelList"/>
    <dgm:cxn modelId="{297E257D-D5A6-4054-A871-4D75334ACE88}" type="presOf" srcId="{A88B6607-D811-4B74-BB6B-76E9D0613429}" destId="{5B5F709E-5923-4E94-B2E1-BB36E36249ED}" srcOrd="0" destOrd="0" presId="urn:microsoft.com/office/officeart/2018/5/layout/IconCircleLabelList"/>
    <dgm:cxn modelId="{5845BA89-78C6-47A3-8335-90A996C70E44}" srcId="{AB9A3784-9FD0-4616-89E8-EF079B8C04B1}" destId="{A88B6607-D811-4B74-BB6B-76E9D0613429}" srcOrd="0" destOrd="0" parTransId="{42012A92-A023-45AB-BBB9-E566A20A6A67}" sibTransId="{7714DAA1-068C-4243-A47B-BF9270FF1F49}"/>
    <dgm:cxn modelId="{118EE88E-E7E6-498E-BA95-6EE54857E819}" type="presOf" srcId="{AB9A3784-9FD0-4616-89E8-EF079B8C04B1}" destId="{CB75920E-E77A-48B3-B614-64C1C99D11E7}" srcOrd="0" destOrd="0" presId="urn:microsoft.com/office/officeart/2018/5/layout/IconCircleLabelList"/>
    <dgm:cxn modelId="{6652549A-A84A-4340-A2C0-12500D5C11DA}" type="presOf" srcId="{2CDFD387-89BD-42D9-9F0E-853541209833}" destId="{7BB57C22-D683-4417-A750-ED0D37187416}" srcOrd="0" destOrd="0" presId="urn:microsoft.com/office/officeart/2018/5/layout/IconCircleLabelList"/>
    <dgm:cxn modelId="{9DC3F9DD-3D29-4AD7-93FD-2A7B783A8E90}" srcId="{AB9A3784-9FD0-4616-89E8-EF079B8C04B1}" destId="{2CDFD387-89BD-42D9-9F0E-853541209833}" srcOrd="5" destOrd="0" parTransId="{6CE53BC5-1EEF-4D58-B7B5-6291E29331F6}" sibTransId="{8501301F-F7EE-496D-8279-451701C9F9C6}"/>
    <dgm:cxn modelId="{FB575CE0-E8A1-4B70-99D1-B60A043DA866}" srcId="{AB9A3784-9FD0-4616-89E8-EF079B8C04B1}" destId="{09976670-9298-479F-8E69-7C726C9C921A}" srcOrd="2" destOrd="0" parTransId="{B9126E4C-E9CE-459C-8115-1136B3F244E7}" sibTransId="{0CD9AFF4-8B9A-4576-A4FE-DB6E2FA56006}"/>
    <dgm:cxn modelId="{769918F0-ABDB-4454-9811-2B88EB981DA0}" type="presOf" srcId="{09976670-9298-479F-8E69-7C726C9C921A}" destId="{0B03D172-C2EC-42B2-8316-9A94AA5C8D45}" srcOrd="0" destOrd="0" presId="urn:microsoft.com/office/officeart/2018/5/layout/IconCircleLabelList"/>
    <dgm:cxn modelId="{51AB5BF0-49B3-4472-A816-F4510A0EEA9B}" srcId="{AB9A3784-9FD0-4616-89E8-EF079B8C04B1}" destId="{7D5DBEF7-E660-448C-9D95-DFC2B6A58556}" srcOrd="4" destOrd="0" parTransId="{E4F7BC89-8405-40CB-A92A-C4E32340B395}" sibTransId="{07B720D5-C0C4-477D-88EF-E0BE83C9B8F4}"/>
    <dgm:cxn modelId="{8AB27221-62BD-4861-A5B9-60B07F9D0FEF}" type="presParOf" srcId="{CB75920E-E77A-48B3-B614-64C1C99D11E7}" destId="{5BAF74C0-10E4-403B-A914-F4E63E03900E}" srcOrd="0" destOrd="0" presId="urn:microsoft.com/office/officeart/2018/5/layout/IconCircleLabelList"/>
    <dgm:cxn modelId="{1600BAA3-46C3-4CD3-8F6A-7D93D47F0B4C}" type="presParOf" srcId="{5BAF74C0-10E4-403B-A914-F4E63E03900E}" destId="{89FE41D5-1AEB-45C5-9101-950D93F99F80}" srcOrd="0" destOrd="0" presId="urn:microsoft.com/office/officeart/2018/5/layout/IconCircleLabelList"/>
    <dgm:cxn modelId="{37E5991A-7311-4072-80D5-F6A2E189B928}" type="presParOf" srcId="{5BAF74C0-10E4-403B-A914-F4E63E03900E}" destId="{AFC313BE-B041-47B3-8366-1216C866301C}" srcOrd="1" destOrd="0" presId="urn:microsoft.com/office/officeart/2018/5/layout/IconCircleLabelList"/>
    <dgm:cxn modelId="{99E3E12F-1E1A-481F-81D5-8E37F5FB5580}" type="presParOf" srcId="{5BAF74C0-10E4-403B-A914-F4E63E03900E}" destId="{EE5C466F-43F2-4F8B-92E8-344FFA6051CB}" srcOrd="2" destOrd="0" presId="urn:microsoft.com/office/officeart/2018/5/layout/IconCircleLabelList"/>
    <dgm:cxn modelId="{4F625C57-DFAA-4D7D-B562-4E8520F6CF16}" type="presParOf" srcId="{5BAF74C0-10E4-403B-A914-F4E63E03900E}" destId="{5B5F709E-5923-4E94-B2E1-BB36E36249ED}" srcOrd="3" destOrd="0" presId="urn:microsoft.com/office/officeart/2018/5/layout/IconCircleLabelList"/>
    <dgm:cxn modelId="{57F0ED04-304E-43F1-8A4B-83320A5C80AC}" type="presParOf" srcId="{CB75920E-E77A-48B3-B614-64C1C99D11E7}" destId="{D4718B39-E8D1-4578-A996-ACA0147784A2}" srcOrd="1" destOrd="0" presId="urn:microsoft.com/office/officeart/2018/5/layout/IconCircleLabelList"/>
    <dgm:cxn modelId="{CD59A84C-E77D-4060-B234-48AD78957BB2}" type="presParOf" srcId="{CB75920E-E77A-48B3-B614-64C1C99D11E7}" destId="{8DECED7D-14A4-4213-B085-2F103CF2048B}" srcOrd="2" destOrd="0" presId="urn:microsoft.com/office/officeart/2018/5/layout/IconCircleLabelList"/>
    <dgm:cxn modelId="{7F25DCD7-3FA7-4341-8966-A25AFC5442C6}" type="presParOf" srcId="{8DECED7D-14A4-4213-B085-2F103CF2048B}" destId="{67A1A988-8550-414E-B8B5-6503B143519E}" srcOrd="0" destOrd="0" presId="urn:microsoft.com/office/officeart/2018/5/layout/IconCircleLabelList"/>
    <dgm:cxn modelId="{DE7B0C81-2745-4886-9EF3-FF9EC0833A55}" type="presParOf" srcId="{8DECED7D-14A4-4213-B085-2F103CF2048B}" destId="{590D1917-6005-4E43-AB7A-3B43773A895C}" srcOrd="1" destOrd="0" presId="urn:microsoft.com/office/officeart/2018/5/layout/IconCircleLabelList"/>
    <dgm:cxn modelId="{5BC1A866-DA38-4CB8-9557-9ED1A30E4949}" type="presParOf" srcId="{8DECED7D-14A4-4213-B085-2F103CF2048B}" destId="{BCA4BB57-D255-4066-8B71-DD7A8182812F}" srcOrd="2" destOrd="0" presId="urn:microsoft.com/office/officeart/2018/5/layout/IconCircleLabelList"/>
    <dgm:cxn modelId="{93EFA6A8-BCEA-4FDD-BBB3-81DF1C684F6B}" type="presParOf" srcId="{8DECED7D-14A4-4213-B085-2F103CF2048B}" destId="{C048B63E-89DE-48CD-8339-0337B660A8D9}" srcOrd="3" destOrd="0" presId="urn:microsoft.com/office/officeart/2018/5/layout/IconCircleLabelList"/>
    <dgm:cxn modelId="{7DF228DF-846E-490B-B081-5C941C778C7F}" type="presParOf" srcId="{CB75920E-E77A-48B3-B614-64C1C99D11E7}" destId="{8D8620DB-FCDF-4B35-8A7F-D3F22BDEA325}" srcOrd="3" destOrd="0" presId="urn:microsoft.com/office/officeart/2018/5/layout/IconCircleLabelList"/>
    <dgm:cxn modelId="{5F3BA940-5072-45BC-B0A1-179B3101E46B}" type="presParOf" srcId="{CB75920E-E77A-48B3-B614-64C1C99D11E7}" destId="{EC6220D8-2A17-48F2-8DC9-6917D7F435AC}" srcOrd="4" destOrd="0" presId="urn:microsoft.com/office/officeart/2018/5/layout/IconCircleLabelList"/>
    <dgm:cxn modelId="{D5CE6E7E-878B-4DDD-9E3B-C296D65218D5}" type="presParOf" srcId="{EC6220D8-2A17-48F2-8DC9-6917D7F435AC}" destId="{5BDE7244-3301-45DB-AF39-13E51E626C87}" srcOrd="0" destOrd="0" presId="urn:microsoft.com/office/officeart/2018/5/layout/IconCircleLabelList"/>
    <dgm:cxn modelId="{20CCB088-E7D8-438A-A34D-D272A965CB83}" type="presParOf" srcId="{EC6220D8-2A17-48F2-8DC9-6917D7F435AC}" destId="{294538C4-17DC-413B-8053-33764D43F43F}" srcOrd="1" destOrd="0" presId="urn:microsoft.com/office/officeart/2018/5/layout/IconCircleLabelList"/>
    <dgm:cxn modelId="{CC47F7FE-71FB-4F35-A7E2-BF5F3C43D85D}" type="presParOf" srcId="{EC6220D8-2A17-48F2-8DC9-6917D7F435AC}" destId="{4CB8218B-90BE-412F-8D18-A35537ABBF6C}" srcOrd="2" destOrd="0" presId="urn:microsoft.com/office/officeart/2018/5/layout/IconCircleLabelList"/>
    <dgm:cxn modelId="{FA679303-8EB9-484A-AFF3-D21FDA081C1F}" type="presParOf" srcId="{EC6220D8-2A17-48F2-8DC9-6917D7F435AC}" destId="{0B03D172-C2EC-42B2-8316-9A94AA5C8D45}" srcOrd="3" destOrd="0" presId="urn:microsoft.com/office/officeart/2018/5/layout/IconCircleLabelList"/>
    <dgm:cxn modelId="{5BEC56A7-C89A-4E1B-934D-BDB3F63AD2C9}" type="presParOf" srcId="{CB75920E-E77A-48B3-B614-64C1C99D11E7}" destId="{ACD5E31B-9D3A-4505-8946-4322525DDDFA}" srcOrd="5" destOrd="0" presId="urn:microsoft.com/office/officeart/2018/5/layout/IconCircleLabelList"/>
    <dgm:cxn modelId="{3EA9F113-070C-46DE-8989-39A6C01CAF30}" type="presParOf" srcId="{CB75920E-E77A-48B3-B614-64C1C99D11E7}" destId="{A96EFDD7-F081-45CC-BA21-A79AE031B26F}" srcOrd="6" destOrd="0" presId="urn:microsoft.com/office/officeart/2018/5/layout/IconCircleLabelList"/>
    <dgm:cxn modelId="{48F242DC-0D43-44BD-BDA3-7795727C372A}" type="presParOf" srcId="{A96EFDD7-F081-45CC-BA21-A79AE031B26F}" destId="{213BFC67-D047-40E2-B904-2AD409E93004}" srcOrd="0" destOrd="0" presId="urn:microsoft.com/office/officeart/2018/5/layout/IconCircleLabelList"/>
    <dgm:cxn modelId="{D9D34BF0-A399-4167-9F78-9A6646FE87B3}" type="presParOf" srcId="{A96EFDD7-F081-45CC-BA21-A79AE031B26F}" destId="{0C404195-96FF-48F3-9AF8-CEDCC9E7D626}" srcOrd="1" destOrd="0" presId="urn:microsoft.com/office/officeart/2018/5/layout/IconCircleLabelList"/>
    <dgm:cxn modelId="{3FE8514E-3841-4466-9EE1-FAE007A48AC0}" type="presParOf" srcId="{A96EFDD7-F081-45CC-BA21-A79AE031B26F}" destId="{A54F5E77-31E7-462D-898C-EBA52006BFB4}" srcOrd="2" destOrd="0" presId="urn:microsoft.com/office/officeart/2018/5/layout/IconCircleLabelList"/>
    <dgm:cxn modelId="{AA0A15BC-79A4-4764-9638-3FA4DCE66BAF}" type="presParOf" srcId="{A96EFDD7-F081-45CC-BA21-A79AE031B26F}" destId="{4D698F27-C609-4CEE-9ADB-095481446D23}" srcOrd="3" destOrd="0" presId="urn:microsoft.com/office/officeart/2018/5/layout/IconCircleLabelList"/>
    <dgm:cxn modelId="{6CDFE574-74C0-45D1-B2AF-22132BBD62B1}" type="presParOf" srcId="{CB75920E-E77A-48B3-B614-64C1C99D11E7}" destId="{8EDCB628-C368-452E-92BF-D0887DC08344}" srcOrd="7" destOrd="0" presId="urn:microsoft.com/office/officeart/2018/5/layout/IconCircleLabelList"/>
    <dgm:cxn modelId="{96A9852B-06A2-4409-935C-067A3228C1B3}" type="presParOf" srcId="{CB75920E-E77A-48B3-B614-64C1C99D11E7}" destId="{A2F15C53-2EC3-4AFE-AB34-62774517EB43}" srcOrd="8" destOrd="0" presId="urn:microsoft.com/office/officeart/2018/5/layout/IconCircleLabelList"/>
    <dgm:cxn modelId="{1D7BE05B-F22F-4B37-9B1E-71AC31DD60E2}" type="presParOf" srcId="{A2F15C53-2EC3-4AFE-AB34-62774517EB43}" destId="{336F4F36-E610-49C0-83D3-E3DC1B320899}" srcOrd="0" destOrd="0" presId="urn:microsoft.com/office/officeart/2018/5/layout/IconCircleLabelList"/>
    <dgm:cxn modelId="{3F63D4C5-EA04-46BB-8567-C4A626C15BC9}" type="presParOf" srcId="{A2F15C53-2EC3-4AFE-AB34-62774517EB43}" destId="{978A6B8D-A6C8-4976-99B6-BBFEF56BB428}" srcOrd="1" destOrd="0" presId="urn:microsoft.com/office/officeart/2018/5/layout/IconCircleLabelList"/>
    <dgm:cxn modelId="{8A9E8DA2-04CA-4892-82A7-A33D82D1563A}" type="presParOf" srcId="{A2F15C53-2EC3-4AFE-AB34-62774517EB43}" destId="{5C0107CE-F642-4DC8-94B5-CCB98BBD061C}" srcOrd="2" destOrd="0" presId="urn:microsoft.com/office/officeart/2018/5/layout/IconCircleLabelList"/>
    <dgm:cxn modelId="{9611EC37-0E28-4307-8F75-89A81ECA5C0B}" type="presParOf" srcId="{A2F15C53-2EC3-4AFE-AB34-62774517EB43}" destId="{9D9003CB-ED2B-4AA7-AD5C-0FEE5D4F7C98}" srcOrd="3" destOrd="0" presId="urn:microsoft.com/office/officeart/2018/5/layout/IconCircleLabelList"/>
    <dgm:cxn modelId="{2F47B5DD-63A9-4C4E-9DBA-BE49878EE39E}" type="presParOf" srcId="{CB75920E-E77A-48B3-B614-64C1C99D11E7}" destId="{A840E99C-7C96-4646-BDFA-7DB231225ACC}" srcOrd="9" destOrd="0" presId="urn:microsoft.com/office/officeart/2018/5/layout/IconCircleLabelList"/>
    <dgm:cxn modelId="{B070D02E-74DB-4767-80AC-CE33B00FD170}" type="presParOf" srcId="{CB75920E-E77A-48B3-B614-64C1C99D11E7}" destId="{3AEBA36D-3FFB-4343-967A-88D3C8E35773}" srcOrd="10" destOrd="0" presId="urn:microsoft.com/office/officeart/2018/5/layout/IconCircleLabelList"/>
    <dgm:cxn modelId="{C540355B-697A-4F5A-9E37-D7CD875E5FB0}" type="presParOf" srcId="{3AEBA36D-3FFB-4343-967A-88D3C8E35773}" destId="{0607340D-C629-4EC2-BC76-F99E712F335C}" srcOrd="0" destOrd="0" presId="urn:microsoft.com/office/officeart/2018/5/layout/IconCircleLabelList"/>
    <dgm:cxn modelId="{7BF6DD81-CC14-41AA-B31E-05D3B78FB464}" type="presParOf" srcId="{3AEBA36D-3FFB-4343-967A-88D3C8E35773}" destId="{3A36912C-B4EC-4AC5-B508-958EA1B84367}" srcOrd="1" destOrd="0" presId="urn:microsoft.com/office/officeart/2018/5/layout/IconCircleLabelList"/>
    <dgm:cxn modelId="{7FED52F7-A128-47C4-9033-1A81820729FF}" type="presParOf" srcId="{3AEBA36D-3FFB-4343-967A-88D3C8E35773}" destId="{7781F6F5-9EFA-4E91-9419-B7DDBE08903F}" srcOrd="2" destOrd="0" presId="urn:microsoft.com/office/officeart/2018/5/layout/IconCircleLabelList"/>
    <dgm:cxn modelId="{E7981EE8-8A77-428D-933E-38818FD02B96}" type="presParOf" srcId="{3AEBA36D-3FFB-4343-967A-88D3C8E35773}" destId="{7BB57C22-D683-4417-A750-ED0D3718741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ADCA9-3BC3-48BE-A214-D9B691A19CF7}">
      <dsp:nvSpPr>
        <dsp:cNvPr id="0" name=""/>
        <dsp:cNvSpPr/>
      </dsp:nvSpPr>
      <dsp:spPr>
        <a:xfrm>
          <a:off x="0" y="28695"/>
          <a:ext cx="10890928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Public Supply: 30,000 MGD (Millions of Gallons per Day)</a:t>
          </a:r>
        </a:p>
      </dsp:txBody>
      <dsp:txXfrm>
        <a:off x="32345" y="61040"/>
        <a:ext cx="10826238" cy="597895"/>
      </dsp:txXfrm>
    </dsp:sp>
    <dsp:sp modelId="{F60B9239-E731-42D9-826B-15AE47E93F85}">
      <dsp:nvSpPr>
        <dsp:cNvPr id="0" name=""/>
        <dsp:cNvSpPr/>
      </dsp:nvSpPr>
      <dsp:spPr>
        <a:xfrm>
          <a:off x="0" y="740241"/>
          <a:ext cx="10890928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Thermoelectric: 100,000 MGD (Millions of Gallons per Day)</a:t>
          </a:r>
        </a:p>
      </dsp:txBody>
      <dsp:txXfrm>
        <a:off x="32345" y="772586"/>
        <a:ext cx="10826238" cy="597895"/>
      </dsp:txXfrm>
    </dsp:sp>
    <dsp:sp modelId="{8D8D7131-C5CD-4E7D-B86B-16F10335A1BF}">
      <dsp:nvSpPr>
        <dsp:cNvPr id="0" name=""/>
        <dsp:cNvSpPr/>
      </dsp:nvSpPr>
      <dsp:spPr>
        <a:xfrm>
          <a:off x="0" y="1451787"/>
          <a:ext cx="10890928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Irrigation: 80,000 MGD (Millions of Gallons per Day)</a:t>
          </a:r>
        </a:p>
      </dsp:txBody>
      <dsp:txXfrm>
        <a:off x="32345" y="1484132"/>
        <a:ext cx="10826238" cy="597895"/>
      </dsp:txXfrm>
    </dsp:sp>
    <dsp:sp modelId="{FF408DBC-CBED-4CFA-B1E7-013714A80FC6}">
      <dsp:nvSpPr>
        <dsp:cNvPr id="0" name=""/>
        <dsp:cNvSpPr/>
      </dsp:nvSpPr>
      <dsp:spPr>
        <a:xfrm>
          <a:off x="0" y="2163332"/>
          <a:ext cx="10890928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average American uses approximately 80 – 100 gallons of water a day</a:t>
          </a:r>
        </a:p>
      </dsp:txBody>
      <dsp:txXfrm>
        <a:off x="32345" y="2195677"/>
        <a:ext cx="10826238" cy="597895"/>
      </dsp:txXfrm>
    </dsp:sp>
    <dsp:sp modelId="{9D75CC2B-FC37-4831-8536-3C1BC4C17D53}">
      <dsp:nvSpPr>
        <dsp:cNvPr id="0" name=""/>
        <dsp:cNvSpPr/>
      </dsp:nvSpPr>
      <dsp:spPr>
        <a:xfrm>
          <a:off x="0" y="2874878"/>
          <a:ext cx="10890928" cy="66258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US withdrawals roughly 322 billion gallons of water a day across all sectors (</a:t>
          </a:r>
          <a:r>
            <a:rPr lang="en-US" sz="1700" kern="1200">
              <a:hlinkClick xmlns:r="http://schemas.openxmlformats.org/officeDocument/2006/relationships" r:id="rId1"/>
            </a:rPr>
            <a:t>https://www.usgs.gov/mission-areas/water-resources/science/total-water-use?qt-science_center_objects=0#qt-science_center_objects</a:t>
          </a:r>
          <a:r>
            <a:rPr lang="en-US" sz="1700" kern="1200"/>
            <a:t>)</a:t>
          </a:r>
        </a:p>
      </dsp:txBody>
      <dsp:txXfrm>
        <a:off x="32345" y="2907223"/>
        <a:ext cx="10826238" cy="5978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E41D5-1AEB-45C5-9101-950D93F99F80}">
      <dsp:nvSpPr>
        <dsp:cNvPr id="0" name=""/>
        <dsp:cNvSpPr/>
      </dsp:nvSpPr>
      <dsp:spPr>
        <a:xfrm>
          <a:off x="296951" y="522331"/>
          <a:ext cx="918931" cy="9189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C313BE-B041-47B3-8366-1216C866301C}">
      <dsp:nvSpPr>
        <dsp:cNvPr id="0" name=""/>
        <dsp:cNvSpPr/>
      </dsp:nvSpPr>
      <dsp:spPr>
        <a:xfrm>
          <a:off x="492788" y="718169"/>
          <a:ext cx="527255" cy="52725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5F709E-5923-4E94-B2E1-BB36E36249ED}">
      <dsp:nvSpPr>
        <dsp:cNvPr id="0" name=""/>
        <dsp:cNvSpPr/>
      </dsp:nvSpPr>
      <dsp:spPr>
        <a:xfrm>
          <a:off x="3194" y="1727487"/>
          <a:ext cx="1506445" cy="144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i="0" kern="1200" baseline="0"/>
            <a:t>Upgrade water infrastructure by repairing aging pipelines, expanding water recycling systems, and investing in desalination and smart monitoring technologies.</a:t>
          </a:r>
          <a:endParaRPr lang="en-US" sz="1100" kern="1200"/>
        </a:p>
      </dsp:txBody>
      <dsp:txXfrm>
        <a:off x="3194" y="1727487"/>
        <a:ext cx="1506445" cy="1440538"/>
      </dsp:txXfrm>
    </dsp:sp>
    <dsp:sp modelId="{67A1A988-8550-414E-B8B5-6503B143519E}">
      <dsp:nvSpPr>
        <dsp:cNvPr id="0" name=""/>
        <dsp:cNvSpPr/>
      </dsp:nvSpPr>
      <dsp:spPr>
        <a:xfrm>
          <a:off x="2067024" y="522331"/>
          <a:ext cx="918931" cy="91893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0D1917-6005-4E43-AB7A-3B43773A895C}">
      <dsp:nvSpPr>
        <dsp:cNvPr id="0" name=""/>
        <dsp:cNvSpPr/>
      </dsp:nvSpPr>
      <dsp:spPr>
        <a:xfrm>
          <a:off x="2262862" y="718169"/>
          <a:ext cx="527255" cy="52725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48B63E-89DE-48CD-8339-0337B660A8D9}">
      <dsp:nvSpPr>
        <dsp:cNvPr id="0" name=""/>
        <dsp:cNvSpPr/>
      </dsp:nvSpPr>
      <dsp:spPr>
        <a:xfrm>
          <a:off x="1773267" y="1727487"/>
          <a:ext cx="1506445" cy="144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i="0" kern="1200" baseline="0"/>
            <a:t>Improve agricultural efficiency through drip irrigation, drought-resistant crops, and regenerative practices that conserve soil moisture and reduce runoff.</a:t>
          </a:r>
          <a:endParaRPr lang="en-US" sz="1100" kern="1200"/>
        </a:p>
      </dsp:txBody>
      <dsp:txXfrm>
        <a:off x="1773267" y="1727487"/>
        <a:ext cx="1506445" cy="1440538"/>
      </dsp:txXfrm>
    </dsp:sp>
    <dsp:sp modelId="{5BDE7244-3301-45DB-AF39-13E51E626C87}">
      <dsp:nvSpPr>
        <dsp:cNvPr id="0" name=""/>
        <dsp:cNvSpPr/>
      </dsp:nvSpPr>
      <dsp:spPr>
        <a:xfrm>
          <a:off x="3837097" y="522331"/>
          <a:ext cx="918931" cy="91893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4538C4-17DC-413B-8053-33764D43F43F}">
      <dsp:nvSpPr>
        <dsp:cNvPr id="0" name=""/>
        <dsp:cNvSpPr/>
      </dsp:nvSpPr>
      <dsp:spPr>
        <a:xfrm>
          <a:off x="4032935" y="718169"/>
          <a:ext cx="527255" cy="52725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03D172-C2EC-42B2-8316-9A94AA5C8D45}">
      <dsp:nvSpPr>
        <dsp:cNvPr id="0" name=""/>
        <dsp:cNvSpPr/>
      </dsp:nvSpPr>
      <dsp:spPr>
        <a:xfrm>
          <a:off x="3543340" y="1727487"/>
          <a:ext cx="1506445" cy="144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i="0" kern="1200" baseline="0"/>
            <a:t>Adopt water-efficient practices at the household and industrial levels, including low-flow fixtures, leak detection, and smart landscaping like xeriscaping.</a:t>
          </a:r>
          <a:endParaRPr lang="en-US" sz="1100" kern="1200"/>
        </a:p>
      </dsp:txBody>
      <dsp:txXfrm>
        <a:off x="3543340" y="1727487"/>
        <a:ext cx="1506445" cy="1440538"/>
      </dsp:txXfrm>
    </dsp:sp>
    <dsp:sp modelId="{213BFC67-D047-40E2-B904-2AD409E93004}">
      <dsp:nvSpPr>
        <dsp:cNvPr id="0" name=""/>
        <dsp:cNvSpPr/>
      </dsp:nvSpPr>
      <dsp:spPr>
        <a:xfrm>
          <a:off x="5607170" y="522331"/>
          <a:ext cx="918931" cy="91893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404195-96FF-48F3-9AF8-CEDCC9E7D626}">
      <dsp:nvSpPr>
        <dsp:cNvPr id="0" name=""/>
        <dsp:cNvSpPr/>
      </dsp:nvSpPr>
      <dsp:spPr>
        <a:xfrm>
          <a:off x="5803008" y="718169"/>
          <a:ext cx="527255" cy="52725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698F27-C609-4CEE-9ADB-095481446D23}">
      <dsp:nvSpPr>
        <dsp:cNvPr id="0" name=""/>
        <dsp:cNvSpPr/>
      </dsp:nvSpPr>
      <dsp:spPr>
        <a:xfrm>
          <a:off x="5313413" y="1727487"/>
          <a:ext cx="1506445" cy="144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i="0" kern="1200" baseline="0"/>
            <a:t>Implement tiered water pricing and consumption caps to discourage overuse while ensuring affordable access for essential needs.</a:t>
          </a:r>
          <a:endParaRPr lang="en-US" sz="1100" kern="1200"/>
        </a:p>
      </dsp:txBody>
      <dsp:txXfrm>
        <a:off x="5313413" y="1727487"/>
        <a:ext cx="1506445" cy="1440538"/>
      </dsp:txXfrm>
    </dsp:sp>
    <dsp:sp modelId="{336F4F36-E610-49C0-83D3-E3DC1B320899}">
      <dsp:nvSpPr>
        <dsp:cNvPr id="0" name=""/>
        <dsp:cNvSpPr/>
      </dsp:nvSpPr>
      <dsp:spPr>
        <a:xfrm>
          <a:off x="7377244" y="522331"/>
          <a:ext cx="918931" cy="91893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8A6B8D-A6C8-4976-99B6-BBFEF56BB428}">
      <dsp:nvSpPr>
        <dsp:cNvPr id="0" name=""/>
        <dsp:cNvSpPr/>
      </dsp:nvSpPr>
      <dsp:spPr>
        <a:xfrm>
          <a:off x="7573081" y="718169"/>
          <a:ext cx="527255" cy="52725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9003CB-ED2B-4AA7-AD5C-0FEE5D4F7C98}">
      <dsp:nvSpPr>
        <dsp:cNvPr id="0" name=""/>
        <dsp:cNvSpPr/>
      </dsp:nvSpPr>
      <dsp:spPr>
        <a:xfrm>
          <a:off x="7083487" y="1727487"/>
          <a:ext cx="1506445" cy="144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i="0" kern="1200" baseline="0"/>
            <a:t>Enhance water policy and governance, including better interstate coordination, sustainable groundwater permitting, and integrating climate risks into planning.</a:t>
          </a:r>
          <a:endParaRPr lang="en-US" sz="1100" kern="1200"/>
        </a:p>
      </dsp:txBody>
      <dsp:txXfrm>
        <a:off x="7083487" y="1727487"/>
        <a:ext cx="1506445" cy="1440538"/>
      </dsp:txXfrm>
    </dsp:sp>
    <dsp:sp modelId="{0607340D-C629-4EC2-BC76-F99E712F335C}">
      <dsp:nvSpPr>
        <dsp:cNvPr id="0" name=""/>
        <dsp:cNvSpPr/>
      </dsp:nvSpPr>
      <dsp:spPr>
        <a:xfrm>
          <a:off x="9147317" y="522331"/>
          <a:ext cx="918931" cy="91893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36912C-B4EC-4AC5-B508-958EA1B84367}">
      <dsp:nvSpPr>
        <dsp:cNvPr id="0" name=""/>
        <dsp:cNvSpPr/>
      </dsp:nvSpPr>
      <dsp:spPr>
        <a:xfrm>
          <a:off x="9343155" y="718169"/>
          <a:ext cx="527255" cy="52725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57C22-D683-4417-A750-ED0D37187416}">
      <dsp:nvSpPr>
        <dsp:cNvPr id="0" name=""/>
        <dsp:cNvSpPr/>
      </dsp:nvSpPr>
      <dsp:spPr>
        <a:xfrm>
          <a:off x="8853560" y="1727487"/>
          <a:ext cx="1506445" cy="14405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i="0" kern="1200" baseline="0"/>
            <a:t>Promote public education and incentives that raise awareness, encourage conservation, and reward sustainable water use behaviors in communities and businesses.</a:t>
          </a:r>
          <a:endParaRPr lang="en-US" sz="1100" kern="1200"/>
        </a:p>
      </dsp:txBody>
      <dsp:txXfrm>
        <a:off x="8853560" y="1727487"/>
        <a:ext cx="1506445" cy="1440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189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553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555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43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230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79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17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86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38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60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7966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99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CFD1D2CD-954D-4C4D-B505-05EAD159B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randview Display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F4F864-E08C-AA5B-BE9C-54FBFF095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900" dirty="0"/>
              <a:t>The US Water Crisis: Are We Running out of Water?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BDB3EC-A9AF-D36E-B6F1-C22DAE99E3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4118" y="5374291"/>
            <a:ext cx="4057882" cy="972532"/>
          </a:xfrm>
        </p:spPr>
        <p:txBody>
          <a:bodyPr anchor="t">
            <a:normAutofit/>
          </a:bodyPr>
          <a:lstStyle/>
          <a:p>
            <a:r>
              <a:rPr lang="en-US"/>
              <a:t>Dylan Johnson </a:t>
            </a:r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2D508B3-A66C-833E-D929-8DC211635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2088" y="4882722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22067B5B-EA1C-5584-828B-6B600533C2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74" r="34485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413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C3F5D-D195-A4E7-9C78-F377B3B96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Population Projections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D2E2F-E9B9-0E76-3633-84024B32B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406757"/>
            <a:ext cx="5648193" cy="3459518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4AA2C4DB-9CAA-8940-2715-84B19F706E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5150" y="2256287"/>
            <a:ext cx="4563618" cy="37604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The graph shows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steady increase in U.S. population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from 2020 through approximately 2080.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Population is projected to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peak just under 740 million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around the year 2080.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After peaking, the population begins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gradual decline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 through the end of the century.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The projections are based on demographic modeling that accounts for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birth rates, death rates, and migration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These trends are critical for forecasting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resource demand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, including water, energy, housing, and infrastructure.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The long-term decline suggests a future shift in national planning priorities toward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effectLst/>
              </a:rPr>
              <a:t>sustainability and aging population support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3094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7" name="Straight Connector 10246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6ADB89-65A2-C116-3B81-5B29C6602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37528" y="1032764"/>
            <a:ext cx="4308672" cy="322404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The Big Picture</a:t>
            </a:r>
          </a:p>
        </p:txBody>
      </p:sp>
      <p:pic>
        <p:nvPicPr>
          <p:cNvPr id="10242" name="Picture 2" descr="Physical map of Planet Earth, focused on USA, North America. Satellite ...">
            <a:extLst>
              <a:ext uri="{FF2B5EF4-FFF2-40B4-BE49-F238E27FC236}">
                <a16:creationId xmlns:a16="http://schemas.microsoft.com/office/drawing/2014/main" id="{C927B533-CD02-4126-5579-48928253CE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11" r="7999"/>
          <a:stretch/>
        </p:blipFill>
        <p:spPr bwMode="auto">
          <a:xfrm>
            <a:off x="20" y="10"/>
            <a:ext cx="693113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51" name="Straight Connector 10250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80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448DE-26BB-6A68-BC88-EA483425B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6127542" cy="1097280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Projected Water Demand V. Sustainability Threshold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54E853A8-EF43-C0EB-2164-1D91BBE59E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182273"/>
            <a:ext cx="6127542" cy="389247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Both graphs project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significant increases in annual water demand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through the year 2100.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The first graph shows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combined demand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(public supply, thermoelectric, and irrigation), while the second focuses on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public water use alone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In both cases, the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projected demand line surpasses the sustainability threshold (red dashed line)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well before mid-century.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The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combined demand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increases at a much faster rate, suggesting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agriculture and energy sectors drive a large portion of overuse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The trend highlights an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unsustainable trajectory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 if current water usage patterns continue alongside population growth.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These projections underscore the urgent need for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conservation policies, infrastructure upgrades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, and </a:t>
            </a: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</a:rPr>
              <a:t>sector-specific water management strategies</a:t>
            </a: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1688DC-A1DA-31C2-6A1B-468F0E57B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959" y="914400"/>
            <a:ext cx="3950828" cy="242975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4F6FBF-F3E2-D600-6F45-FE0920CB3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959" y="3589922"/>
            <a:ext cx="3950828" cy="2311235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7F0166-5104-70BA-EFEB-5271B630F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1907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AD9F46-1057-7E52-90A3-4C1C911F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Water Quality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8CCED-B2E5-E883-09E6-3BD79222A7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392637"/>
            <a:ext cx="5648193" cy="348775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38C0C17-E63E-B2C3-8D3D-070C16D89B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5150" y="2256287"/>
            <a:ext cx="4563618" cy="37604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Water samples were categorized as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"Normal"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or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"High"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based on a 0.5 ppt salinity threshold.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The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"Normal" samples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had very low salinity levels, generally close to 0 ppt, and fall within safe drinking water standards.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The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"High" salinity group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showed a median around 2.5 ppt, with some values exceeding 7 ppt — far above drinkable limits.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Elevated salinity may result from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saltwater intrusion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industrial discharge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, or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inadequate treatment systems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A significant number of samples were flagged as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potentially unsafe for drinking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based on their salinity levels.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The results suggest a need for </a:t>
            </a:r>
            <a:r>
              <a:rPr kumimoji="0" lang="en-US" altLang="en-US" sz="1300" b="1" i="0" u="none" strike="noStrike" cap="none" normalizeH="0" baseline="0" dirty="0">
                <a:ln>
                  <a:noFill/>
                </a:ln>
                <a:effectLst/>
              </a:rPr>
              <a:t>monitoring and intervention</a:t>
            </a:r>
            <a:r>
              <a:rPr kumimoji="0" lang="en-US" altLang="en-US" sz="1300" b="0" i="0" u="none" strike="noStrike" cap="none" normalizeH="0" baseline="0" dirty="0">
                <a:ln>
                  <a:noFill/>
                </a:ln>
                <a:effectLst/>
              </a:rPr>
              <a:t> in regions where salinity is rising or persistently high.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60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06FCA-478D-5D3D-E80E-31D62A959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399"/>
            <a:ext cx="10847494" cy="1171069"/>
          </a:xfrm>
        </p:spPr>
        <p:txBody>
          <a:bodyPr anchor="t">
            <a:normAutofit/>
          </a:bodyPr>
          <a:lstStyle/>
          <a:p>
            <a:r>
              <a:rPr lang="en-US" dirty="0"/>
              <a:t>Sectoral Use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28600-778E-FA98-E8A5-634D6D403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232" y="2371456"/>
            <a:ext cx="5648193" cy="3530120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A4DE740-F16B-0D71-41E6-CAB270005F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15150" y="2256287"/>
            <a:ext cx="4563618" cy="376045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The graph displays how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public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thermoelectric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, and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irrigation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sectors contribute to total annual water demand from 2008 to 2020.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A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red dashed line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marks the sustainability threshold, representing the maximum sustainable total water use.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Public supply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is the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largest contributor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, taking up nearly half of total demand in most years.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Thermoelectric water use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is the second-largest, showing relatively stable consumption over time.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Irrigation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, while the smallest share overall, maintains consistent use and still adds significant pressure in combination with other sectors.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In most years,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total demand approaches or exceeds the sustainability threshold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, signaling that current sectoral patterns are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not sustainable long-term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without policy changes or conservation efforts.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A0F4A6-3CC9-C9E2-BA02-58FA29F7DD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5626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0CA0A87-CD79-62C5-6914-61324A146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US" dirty="0"/>
              <a:t>How Can We Solve This?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3736A31C-5152-468A-F57E-9CA15EDAF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2179471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0268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B1FDEA-145B-6AB5-1463-5A168B052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What is the US Water Crisis?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187A880E-F29A-FF0B-4772-D2840E4415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80" y="2633236"/>
            <a:ext cx="5852160" cy="36646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Aging infrastructure is causing frequent leaks, breaks, and inefficiencies in water systems nationwide.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Drought and climate change are reducing freshwater availability, especially in the western U.S.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Groundwater depletion and overuse of major aquifers threaten long-term agricultural and urban supply.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Water pollution from industrial waste, agriculture, and aging pipes is contaminating drinking water.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Legal overallocations of rivers like the Colorado are causing conflict among states and regions.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Unequal access leaves many rural and low-income communities without safe or reliable water.</a:t>
            </a:r>
            <a:endParaRPr kumimoji="0" lang="en-US" altLang="en-US" sz="14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 descr="Pipes over the sea">
            <a:extLst>
              <a:ext uri="{FF2B5EF4-FFF2-40B4-BE49-F238E27FC236}">
                <a16:creationId xmlns:a16="http://schemas.microsoft.com/office/drawing/2014/main" id="{6C2CB8C0-D00D-A6C0-9DAA-6F7B2EDEA8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530" r="25470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996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15 benefits of drinking water and other water facts">
            <a:extLst>
              <a:ext uri="{FF2B5EF4-FFF2-40B4-BE49-F238E27FC236}">
                <a16:creationId xmlns:a16="http://schemas.microsoft.com/office/drawing/2014/main" id="{C3F9E56C-149C-D6B6-9D0F-9F47C928A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 bwMode="auto">
          <a:xfrm>
            <a:off x="20" y="10"/>
            <a:ext cx="12191980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2066" name="Rectangle 2065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5DAC37-A01E-77AB-5417-7DD234CAA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451" y="1352492"/>
            <a:ext cx="4665540" cy="114300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Why This is Important?</a:t>
            </a:r>
          </a:p>
        </p:txBody>
      </p: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E9FA-971A-7E09-54E4-FDC5F2314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9454" y="2662356"/>
            <a:ext cx="4665546" cy="3057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Water is used for everything from Drinking, to cooking, to electricity, etc. and with a growing population we are going to run out at some point.</a:t>
            </a:r>
          </a:p>
        </p:txBody>
      </p:sp>
    </p:spTree>
    <p:extLst>
      <p:ext uri="{BB962C8B-B14F-4D97-AF65-F5344CB8AC3E}">
        <p14:creationId xmlns:p14="http://schemas.microsoft.com/office/powerpoint/2010/main" val="686757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3D23-7CAE-036E-E809-FEA9DC9A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Info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AAB71C56-072D-F55D-CA57-C9666F0C4EB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64713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99" name="Straight Connector 819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8201" name="Rectangle 820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Plumbing Tips For Efficient Water Use - Plumbing Circle">
            <a:extLst>
              <a:ext uri="{FF2B5EF4-FFF2-40B4-BE49-F238E27FC236}">
                <a16:creationId xmlns:a16="http://schemas.microsoft.com/office/drawing/2014/main" id="{D2E12420-6A58-44F1-7534-F25DA763F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" b="1569"/>
          <a:stretch/>
        </p:blipFill>
        <p:spPr bwMode="auto">
          <a:xfrm>
            <a:off x="20" y="10"/>
            <a:ext cx="12191979" cy="6857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3" name="Rectangle 8202">
            <a:extLst>
              <a:ext uri="{FF2B5EF4-FFF2-40B4-BE49-F238E27FC236}">
                <a16:creationId xmlns:a16="http://schemas.microsoft.com/office/drawing/2014/main" id="{9E9D00D9-C4F5-471E-BE2C-126CB112A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6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5E8769-333D-288F-5894-CBE04EC5A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914400"/>
            <a:ext cx="4892948" cy="34278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Findings </a:t>
            </a:r>
          </a:p>
        </p:txBody>
      </p:sp>
      <p:cxnSp>
        <p:nvCxnSpPr>
          <p:cNvPr id="8205" name="Straight Connector 8204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3209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59286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5B0CE9-BC5D-833C-C2BC-7D4E81E6E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5852160" cy="1097280"/>
          </a:xfrm>
        </p:spPr>
        <p:txBody>
          <a:bodyPr anchor="t">
            <a:normAutofit/>
          </a:bodyPr>
          <a:lstStyle/>
          <a:p>
            <a:r>
              <a:rPr lang="en-US" dirty="0"/>
              <a:t>Data Used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6281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3B522-0E67-9963-BCE6-1507CE641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236"/>
            <a:ext cx="5852160" cy="3664685"/>
          </a:xfrm>
        </p:spPr>
        <p:txBody>
          <a:bodyPr>
            <a:normAutofit fontScale="92500"/>
          </a:bodyPr>
          <a:lstStyle/>
          <a:p>
            <a:r>
              <a:rPr lang="en-US" dirty="0"/>
              <a:t>30 Data sets (From 10 different counties of 10 different states) compiled into 3 separate datasets:</a:t>
            </a:r>
          </a:p>
          <a:p>
            <a:pPr lvl="1"/>
            <a:r>
              <a:rPr lang="en-US" dirty="0"/>
              <a:t>CA, WA, UT, AZ, ME, MD, FL, IL, TX, SD</a:t>
            </a:r>
          </a:p>
          <a:p>
            <a:pPr lvl="1"/>
            <a:r>
              <a:rPr lang="en-US" dirty="0"/>
              <a:t>Thermoelectric Water Use</a:t>
            </a:r>
          </a:p>
          <a:p>
            <a:pPr lvl="1"/>
            <a:r>
              <a:rPr lang="en-US" dirty="0"/>
              <a:t>Public Supply Water Use</a:t>
            </a:r>
          </a:p>
          <a:p>
            <a:pPr lvl="1"/>
            <a:r>
              <a:rPr lang="en-US" dirty="0"/>
              <a:t>Irrigation Water Use</a:t>
            </a:r>
          </a:p>
          <a:p>
            <a:r>
              <a:rPr lang="en-US" dirty="0"/>
              <a:t>Census data predicting the population until 2100</a:t>
            </a:r>
          </a:p>
          <a:p>
            <a:r>
              <a:rPr lang="en-US" dirty="0"/>
              <a:t>Water Quality Data from the Mississippi River Basin provided by (The United States Geological Survey)</a:t>
            </a:r>
          </a:p>
        </p:txBody>
      </p:sp>
      <p:pic>
        <p:nvPicPr>
          <p:cNvPr id="15" name="Picture 14" descr="Photograph of the earth">
            <a:extLst>
              <a:ext uri="{FF2B5EF4-FFF2-40B4-BE49-F238E27FC236}">
                <a16:creationId xmlns:a16="http://schemas.microsoft.com/office/drawing/2014/main" id="{5B45D757-47BC-71DA-5AD9-B01D097C0A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357" r="32893"/>
          <a:stretch/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481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FC1B13-DC17-B905-C3BB-7E3BD275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0"/>
            <a:ext cx="5752093" cy="1097280"/>
          </a:xfrm>
        </p:spPr>
        <p:txBody>
          <a:bodyPr>
            <a:normAutofit/>
          </a:bodyPr>
          <a:lstStyle/>
          <a:p>
            <a:r>
              <a:rPr lang="en-US" dirty="0"/>
              <a:t>Public Supply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FFC5A-7809-FE39-502F-E21C26F94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36205"/>
            <a:ext cx="5752095" cy="3661713"/>
          </a:xfrm>
        </p:spPr>
        <p:txBody>
          <a:bodyPr>
            <a:normAutofit/>
          </a:bodyPr>
          <a:lstStyle/>
          <a:p>
            <a:r>
              <a:rPr lang="en-US" dirty="0"/>
              <a:t>Public Supply Water USE by State (MGD):</a:t>
            </a:r>
          </a:p>
          <a:p>
            <a:pPr marL="26517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Shows the distribution of water use across all recorded observations.</a:t>
            </a:r>
          </a:p>
          <a:p>
            <a:pPr marL="26517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histogram is heavily right-skewed, with most values concentrated below 1 MGD.</a:t>
            </a:r>
          </a:p>
          <a:p>
            <a:pPr marL="26517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Indicates that low water usage is typical, especially in residential or smaller systems.</a:t>
            </a:r>
          </a:p>
          <a:p>
            <a:pPr marL="265176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However, a visible long tail reveals that some states or sites consume disproportionately large volumes.</a:t>
            </a:r>
          </a:p>
          <a:p>
            <a:pPr lvl="2"/>
            <a:r>
              <a:rPr lang="en-US" dirty="0"/>
              <a:t>Most likely from industrial and public use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00F2C2-FB1A-7734-3A4D-910875ABE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428" y="291413"/>
            <a:ext cx="5024103" cy="29893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344166-208F-7855-6652-309610A79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702" y="3155183"/>
            <a:ext cx="4891416" cy="3142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329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37A0A-2CA6-6365-5BD1-750F1675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0"/>
            <a:ext cx="5752093" cy="1097280"/>
          </a:xfrm>
        </p:spPr>
        <p:txBody>
          <a:bodyPr>
            <a:normAutofit fontScale="90000"/>
          </a:bodyPr>
          <a:lstStyle/>
          <a:p>
            <a:r>
              <a:rPr lang="en-US" dirty="0"/>
              <a:t>Thermoelectric Water Use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53FE100-D0AB-4AE2-824B-60CFA31EC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08AE3-D5EF-62EE-E464-E1DAC0892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636205"/>
            <a:ext cx="5752095" cy="3661713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Average thermoelectric water use remained low overall, staying below 0.05 MGD across all years.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There was a decline in average usage from 2008 to 2011, followed by a gradual increase through 2020.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highest average occurred in 2020, possibly reflecting changes in energy demand, cooling technologies, or policy shifts.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scatter plot reveals that most thermoelectric sites consume very little water, with the majority of points clustered near 0 MGD.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However, occasional outliers exceed 5–8 MGD, suggesting significant overuse at select facilities or locations.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These outliers warrant further investigation to determine whether specific plants, operational practices, or geographic conditions are responsible for unusually high usage.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31B914-C6DB-602F-BE82-9175BFA11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946" y="804787"/>
            <a:ext cx="4250585" cy="24759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0DD5AB-6AFD-F3ED-9D6B-4B8F15C20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97946" y="3607283"/>
            <a:ext cx="4250585" cy="258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139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E2598A-5BD9-07A4-3130-0950A27F6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914400"/>
            <a:ext cx="4261104" cy="1097280"/>
          </a:xfrm>
        </p:spPr>
        <p:txBody>
          <a:bodyPr anchor="t">
            <a:normAutofit/>
          </a:bodyPr>
          <a:lstStyle/>
          <a:p>
            <a:r>
              <a:rPr lang="en-US" sz="3600" dirty="0"/>
              <a:t>Irrigation Water Use</a:t>
            </a:r>
            <a:endParaRPr lang="en-US" sz="360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16ACCD1-54D2-DFB7-7D43-2B02AC1B37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0079" y="2176036"/>
            <a:ext cx="4261104" cy="41218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The graph displays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irrigation water use trends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across 10 U.S. states using separate line plots for each.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Arizona (AZ)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and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California (CA)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show the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highest irrigation use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, peaking around 20 and 15 MGD respectively, reflecting their large-scale agricultural demands.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Moderate usage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is observed in states like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Utah (UT)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and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Maryland (MD)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Maine (ME)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and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South Dakota (SD)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report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very low irrigation use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, barely exceeding 0.01 MGD.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Some states exhibit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sharp downward spikes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, likely due to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missing data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or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seasonal irrigation patterns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The graph highlights a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clear regional disparity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, with western and southwestern states using </a:t>
            </a:r>
            <a:r>
              <a:rPr kumimoji="0" lang="en-US" altLang="en-US" sz="1300" b="1" i="0" u="none" strike="noStrike" cap="none" normalizeH="0" baseline="0">
                <a:ln>
                  <a:noFill/>
                </a:ln>
                <a:effectLst/>
              </a:rPr>
              <a:t>significantly more water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effectLst/>
              </a:rPr>
              <a:t> for agriculture compared to others.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C2F66-7E53-26BF-57BA-9053CBF9E7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41" r="23793" b="-2"/>
          <a:stretch/>
        </p:blipFill>
        <p:spPr>
          <a:xfrm>
            <a:off x="5661080" y="914399"/>
            <a:ext cx="6520872" cy="535352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2025DBA-8780-9CA0-2826-FF6E3BD1A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5672328" y="6267921"/>
            <a:ext cx="6519672" cy="2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165954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</TotalTime>
  <Words>1265</Words>
  <Application>Microsoft Office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Grandview Display</vt:lpstr>
      <vt:lpstr>DashVTI</vt:lpstr>
      <vt:lpstr>The US Water Crisis: Are We Running out of Water?</vt:lpstr>
      <vt:lpstr>What is the US Water Crisis?</vt:lpstr>
      <vt:lpstr>Why This is Important?</vt:lpstr>
      <vt:lpstr>Basic Info</vt:lpstr>
      <vt:lpstr>First Findings </vt:lpstr>
      <vt:lpstr>Data Used</vt:lpstr>
      <vt:lpstr>Public Supply</vt:lpstr>
      <vt:lpstr>Thermoelectric Water Use</vt:lpstr>
      <vt:lpstr>Irrigation Water Use</vt:lpstr>
      <vt:lpstr>Population Projections</vt:lpstr>
      <vt:lpstr>The Big Picture</vt:lpstr>
      <vt:lpstr>Projected Water Demand V. Sustainability Threshold</vt:lpstr>
      <vt:lpstr>Water Quality</vt:lpstr>
      <vt:lpstr>Sectoral Use</vt:lpstr>
      <vt:lpstr>How Can We Solve This?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 Johnson</dc:creator>
  <cp:lastModifiedBy>Dylan Johnson</cp:lastModifiedBy>
  <cp:revision>1</cp:revision>
  <dcterms:created xsi:type="dcterms:W3CDTF">2025-04-22T18:27:20Z</dcterms:created>
  <dcterms:modified xsi:type="dcterms:W3CDTF">2025-05-07T03:36:29Z</dcterms:modified>
</cp:coreProperties>
</file>