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sldIdLst>
    <p:sldId id="263" r:id="rId2"/>
    <p:sldId id="257" r:id="rId3"/>
    <p:sldId id="265" r:id="rId4"/>
    <p:sldId id="282" r:id="rId5"/>
    <p:sldId id="283" r:id="rId6"/>
    <p:sldId id="284" r:id="rId7"/>
    <p:sldId id="285" r:id="rId8"/>
    <p:sldId id="264" r:id="rId9"/>
  </p:sldIdLst>
  <p:sldSz cx="9144000" cy="6858000" type="screen4x3"/>
  <p:notesSz cx="6858000" cy="9144000"/>
  <p:embeddedFontLst>
    <p:embeddedFont>
      <p:font typeface="Segoe UI Black" panose="020B0A02040204020203" pitchFamily="34" charset="0"/>
      <p:bold r:id="rId11"/>
      <p:boldItalic r:id="rId12"/>
    </p:embeddedFont>
    <p:embeddedFont>
      <p:font typeface="PT Sans" panose="020B0503020203020204" pitchFamily="34" charset="0"/>
      <p:regular r:id="rId13"/>
      <p:bold r:id="rId14"/>
      <p:italic r:id="rId15"/>
      <p:boldItalic r:id="rId16"/>
    </p:embeddedFont>
    <p:embeddedFont>
      <p:font typeface="AR CENA" panose="02000000000000000000" pitchFamily="2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8A7"/>
    <a:srgbClr val="00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525955-8EA4-4F79-91E9-111C1504384E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0E33-15EF-468E-9433-D324DCD6ABB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21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6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0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30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62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6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936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160E33-15EF-468E-9433-D324DCD6ABB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63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3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0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2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93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7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593"/>
            <a:ext cx="7886700" cy="1325563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00BDF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44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88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4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017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4B1C7-1ECC-4528-A264-3B9421F00C5D}" type="datetimeFigureOut">
              <a:rPr lang="en-GB" smtClean="0"/>
              <a:t>19/05/2021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902B-6046-4156-9099-891AAEC566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7000" b="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Types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123093" y="6194094"/>
            <a:ext cx="3240422" cy="553998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2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Photocopiable/digital resources may only be copied by the purchasing institution on a single site and for their own use</a:t>
            </a:r>
          </a:p>
        </p:txBody>
      </p:sp>
      <p:sp>
        <p:nvSpPr>
          <p:cNvPr id="7" name="Rectangle 6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730" y="3276600"/>
            <a:ext cx="2516541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2418460"/>
            <a:ext cx="7962900" cy="111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Different types of data require different amounts of memory and, therefore, the computer needs to know how much memory to allocate to a particular variable.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75049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Data Types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28650" y="1387139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When you create a variable, many programming languages require you to state the type of data you want to store in it.</a:t>
            </a:r>
          </a:p>
        </p:txBody>
      </p:sp>
      <p:sp>
        <p:nvSpPr>
          <p:cNvPr id="12" name="Rounded Rectangle 2"/>
          <p:cNvSpPr/>
          <p:nvPr/>
        </p:nvSpPr>
        <p:spPr>
          <a:xfrm>
            <a:off x="628650" y="3780442"/>
            <a:ext cx="7962900" cy="560717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main data types are: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8651" y="4490895"/>
            <a:ext cx="1501807" cy="681182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</a:t>
            </a:r>
          </a:p>
        </p:txBody>
      </p:sp>
      <p:sp>
        <p:nvSpPr>
          <p:cNvPr id="16" name="Rounded Rectangle 13"/>
          <p:cNvSpPr/>
          <p:nvPr/>
        </p:nvSpPr>
        <p:spPr>
          <a:xfrm>
            <a:off x="2244379" y="4490893"/>
            <a:ext cx="1501808" cy="681182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</p:txBody>
      </p:sp>
      <p:sp>
        <p:nvSpPr>
          <p:cNvPr id="17" name="Rounded Rectangle 13"/>
          <p:cNvSpPr/>
          <p:nvPr/>
        </p:nvSpPr>
        <p:spPr>
          <a:xfrm>
            <a:off x="3860108" y="4490893"/>
            <a:ext cx="1501200" cy="681182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</a:p>
        </p:txBody>
      </p:sp>
      <p:sp>
        <p:nvSpPr>
          <p:cNvPr id="18" name="Rounded Rectangle 13"/>
          <p:cNvSpPr/>
          <p:nvPr/>
        </p:nvSpPr>
        <p:spPr>
          <a:xfrm>
            <a:off x="5475229" y="4490893"/>
            <a:ext cx="1501200" cy="681182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</p:txBody>
      </p:sp>
      <p:sp>
        <p:nvSpPr>
          <p:cNvPr id="15" name="Rounded Rectangle 13">
            <a:extLst>
              <a:ext uri="{FF2B5EF4-FFF2-40B4-BE49-F238E27FC236}">
                <a16:creationId xmlns="" xmlns:a16="http://schemas.microsoft.com/office/drawing/2014/main" id="{1B2E0520-D6BD-4CD3-9FCD-F4D47D4D2AC5}"/>
              </a:ext>
            </a:extLst>
          </p:cNvPr>
          <p:cNvSpPr/>
          <p:nvPr/>
        </p:nvSpPr>
        <p:spPr>
          <a:xfrm>
            <a:off x="7090350" y="4490893"/>
            <a:ext cx="1501200" cy="681182"/>
          </a:xfrm>
          <a:prstGeom prst="roundRect">
            <a:avLst/>
          </a:prstGeom>
          <a:solidFill>
            <a:srgbClr val="0070C0"/>
          </a:solidFill>
          <a:ln w="9525">
            <a:solidFill>
              <a:srgbClr val="0070C0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47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251826"/>
            <a:ext cx="7962900" cy="65709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1900" dirty="0">
                <a:latin typeface="Arial" panose="020B0604020202020204" pitchFamily="34" charset="0"/>
                <a:cs typeface="Arial" panose="020B0604020202020204" pitchFamily="34" charset="0"/>
              </a:rPr>
              <a:t>An integer is a whole number without a fractional part (decimal place).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Integer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650" y="3695928"/>
            <a:ext cx="7962900" cy="6305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are some examples of integers:</a:t>
            </a:r>
          </a:p>
        </p:txBody>
      </p:sp>
      <p:sp>
        <p:nvSpPr>
          <p:cNvPr id="23" name="Rounded Rectangle 13"/>
          <p:cNvSpPr/>
          <p:nvPr/>
        </p:nvSpPr>
        <p:spPr>
          <a:xfrm>
            <a:off x="3784837" y="2486215"/>
            <a:ext cx="787163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5400" dirty="0">
                <a:solidFill>
                  <a:srgbClr val="0070C0"/>
                </a:solidFill>
                <a:latin typeface="AR CENA" panose="02000000000000000000" pitchFamily="2" charset="0"/>
              </a:rPr>
              <a:t>5</a:t>
            </a:r>
          </a:p>
        </p:txBody>
      </p:sp>
      <p:sp>
        <p:nvSpPr>
          <p:cNvPr id="24" name="Rounded Rectangle 13"/>
          <p:cNvSpPr/>
          <p:nvPr/>
        </p:nvSpPr>
        <p:spPr>
          <a:xfrm>
            <a:off x="4287915" y="2481972"/>
            <a:ext cx="133165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5400" dirty="0">
                <a:solidFill>
                  <a:srgbClr val="0070C0"/>
                </a:solidFill>
                <a:latin typeface="AR CENA" panose="02000000000000000000" pitchFamily="2" charset="0"/>
              </a:rPr>
              <a:t>.75</a:t>
            </a:r>
          </a:p>
        </p:txBody>
      </p:sp>
      <p:sp>
        <p:nvSpPr>
          <p:cNvPr id="2" name="Cross 1"/>
          <p:cNvSpPr/>
          <p:nvPr/>
        </p:nvSpPr>
        <p:spPr>
          <a:xfrm rot="18900000">
            <a:off x="4434588" y="2248703"/>
            <a:ext cx="1150277" cy="1150277"/>
          </a:xfrm>
          <a:prstGeom prst="plus">
            <a:avLst>
              <a:gd name="adj" fmla="val 4782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3838102" y="2371765"/>
            <a:ext cx="680631" cy="86113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>
              <a:latin typeface="AR CENA" panose="02000000000000000000" pitchFamily="2" charset="0"/>
            </a:endParaRPr>
          </a:p>
        </p:txBody>
      </p:sp>
      <p:sp>
        <p:nvSpPr>
          <p:cNvPr id="19" name="Rounded Rectangle 13"/>
          <p:cNvSpPr/>
          <p:nvPr/>
        </p:nvSpPr>
        <p:spPr>
          <a:xfrm>
            <a:off x="6013646" y="4448510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People = 4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3321148" y="4439179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Score = 75</a:t>
            </a:r>
          </a:p>
        </p:txBody>
      </p:sp>
      <p:sp>
        <p:nvSpPr>
          <p:cNvPr id="17" name="Rounded Rectangle 13"/>
          <p:cNvSpPr/>
          <p:nvPr/>
        </p:nvSpPr>
        <p:spPr>
          <a:xfrm>
            <a:off x="628650" y="4439180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Age = 14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9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6" grpId="0" animBg="1"/>
      <p:bldP spid="19" grpId="0"/>
      <p:bldP spid="2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399758"/>
            <a:ext cx="7962900" cy="90017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Real numbers (also known as floating point) can have a fractional part (decimal place).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Real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650" y="3723529"/>
            <a:ext cx="7962900" cy="6305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are some examples of real numbers:</a:t>
            </a:r>
          </a:p>
        </p:txBody>
      </p:sp>
      <p:sp>
        <p:nvSpPr>
          <p:cNvPr id="23" name="Rounded Rectangle 13"/>
          <p:cNvSpPr/>
          <p:nvPr/>
        </p:nvSpPr>
        <p:spPr>
          <a:xfrm>
            <a:off x="3831492" y="2579523"/>
            <a:ext cx="787163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  <a:latin typeface="AR CENA" panose="02000000000000000000" pitchFamily="2" charset="0"/>
              </a:rPr>
              <a:t>5</a:t>
            </a:r>
          </a:p>
        </p:txBody>
      </p:sp>
      <p:sp>
        <p:nvSpPr>
          <p:cNvPr id="24" name="Rounded Rectangle 13"/>
          <p:cNvSpPr/>
          <p:nvPr/>
        </p:nvSpPr>
        <p:spPr>
          <a:xfrm>
            <a:off x="4250591" y="2575280"/>
            <a:ext cx="133165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5400" b="1" dirty="0">
                <a:solidFill>
                  <a:srgbClr val="0070C0"/>
                </a:solidFill>
                <a:latin typeface="AR CENA" panose="02000000000000000000" pitchFamily="2" charset="0"/>
              </a:rPr>
              <a:t>.75</a:t>
            </a:r>
          </a:p>
        </p:txBody>
      </p:sp>
      <p:sp>
        <p:nvSpPr>
          <p:cNvPr id="6" name="Oval 5"/>
          <p:cNvSpPr/>
          <p:nvPr/>
        </p:nvSpPr>
        <p:spPr>
          <a:xfrm>
            <a:off x="4450702" y="2957804"/>
            <a:ext cx="249990" cy="248715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>
              <a:latin typeface="AR CENA" panose="02000000000000000000" pitchFamily="2" charset="0"/>
            </a:endParaRPr>
          </a:p>
        </p:txBody>
      </p:sp>
      <p:sp>
        <p:nvSpPr>
          <p:cNvPr id="17" name="Rounded Rectangle 13"/>
          <p:cNvSpPr/>
          <p:nvPr/>
        </p:nvSpPr>
        <p:spPr>
          <a:xfrm>
            <a:off x="581994" y="4513824"/>
            <a:ext cx="2906589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Temperature = 18.5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3433120" y="4513823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Price = 1.84</a:t>
            </a:r>
          </a:p>
        </p:txBody>
      </p:sp>
      <p:sp>
        <p:nvSpPr>
          <p:cNvPr id="19" name="Rounded Rectangle 13"/>
          <p:cNvSpPr/>
          <p:nvPr/>
        </p:nvSpPr>
        <p:spPr>
          <a:xfrm>
            <a:off x="6050970" y="4513823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Height = 1.85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80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  <p:bldP spid="17" grpId="0"/>
      <p:bldP spid="21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437076"/>
            <a:ext cx="7962900" cy="792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Boolean data type supports only two different values: 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TRUE and FALSE.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Boolean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650" y="2440943"/>
            <a:ext cx="7962900" cy="57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These values are represented using binary.</a:t>
            </a:r>
          </a:p>
        </p:txBody>
      </p:sp>
      <p:sp>
        <p:nvSpPr>
          <p:cNvPr id="18" name="Rounded Rectangle 13"/>
          <p:cNvSpPr/>
          <p:nvPr/>
        </p:nvSpPr>
        <p:spPr>
          <a:xfrm>
            <a:off x="676915" y="3188144"/>
            <a:ext cx="3933184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= FALSE</a:t>
            </a:r>
          </a:p>
        </p:txBody>
      </p:sp>
      <p:sp>
        <p:nvSpPr>
          <p:cNvPr id="20" name="Rounded Rectangle 13"/>
          <p:cNvSpPr/>
          <p:nvPr/>
        </p:nvSpPr>
        <p:spPr>
          <a:xfrm>
            <a:off x="4217373" y="3188144"/>
            <a:ext cx="3933184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TRUE</a:t>
            </a:r>
          </a:p>
        </p:txBody>
      </p:sp>
      <p:sp>
        <p:nvSpPr>
          <p:cNvPr id="31" name="Rounded Rectangle 13"/>
          <p:cNvSpPr/>
          <p:nvPr/>
        </p:nvSpPr>
        <p:spPr>
          <a:xfrm>
            <a:off x="5133137" y="4162290"/>
            <a:ext cx="2862554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Authorised = TRUE</a:t>
            </a:r>
          </a:p>
        </p:txBody>
      </p:sp>
      <p:sp>
        <p:nvSpPr>
          <p:cNvPr id="25" name="Rounded Rectangle 13"/>
          <p:cNvSpPr/>
          <p:nvPr/>
        </p:nvSpPr>
        <p:spPr>
          <a:xfrm>
            <a:off x="1113842" y="4162291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Overdue = 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7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0" grpId="0"/>
      <p:bldP spid="31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774406"/>
            <a:ext cx="7962900" cy="57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character data type stores a single alphanumeric character.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Character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650" y="3460717"/>
            <a:ext cx="7962900" cy="57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are some examples of characters:</a:t>
            </a:r>
          </a:p>
        </p:txBody>
      </p:sp>
      <p:sp>
        <p:nvSpPr>
          <p:cNvPr id="18" name="Rounded Rectangle 15"/>
          <p:cNvSpPr/>
          <p:nvPr/>
        </p:nvSpPr>
        <p:spPr>
          <a:xfrm>
            <a:off x="628650" y="2563514"/>
            <a:ext cx="7962900" cy="576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could be a letter, number or symbol.</a:t>
            </a:r>
          </a:p>
        </p:txBody>
      </p:sp>
      <p:sp>
        <p:nvSpPr>
          <p:cNvPr id="17" name="Rounded Rectangle 13"/>
          <p:cNvSpPr/>
          <p:nvPr/>
        </p:nvSpPr>
        <p:spPr>
          <a:xfrm>
            <a:off x="628650" y="4251105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Gender = F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3339810" y="4251104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Grade = B</a:t>
            </a:r>
          </a:p>
        </p:txBody>
      </p:sp>
      <p:sp>
        <p:nvSpPr>
          <p:cNvPr id="19" name="Rounded Rectangle 13"/>
          <p:cNvSpPr/>
          <p:nvPr/>
        </p:nvSpPr>
        <p:spPr>
          <a:xfrm>
            <a:off x="6050970" y="4251104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Initial = 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43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7" grpId="0"/>
      <p:bldP spid="21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628650" y="1680452"/>
            <a:ext cx="7962900" cy="6081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 string is a group of alphanumeric characters.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500401"/>
            <a:ext cx="7886700" cy="6847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GB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String</a:t>
            </a:r>
          </a:p>
        </p:txBody>
      </p:sp>
      <p:sp>
        <p:nvSpPr>
          <p:cNvPr id="13" name="Rectangle 12"/>
          <p:cNvSpPr>
            <a:spLocks/>
          </p:cNvSpPr>
          <p:nvPr/>
        </p:nvSpPr>
        <p:spPr>
          <a:xfrm>
            <a:off x="7341576" y="6578815"/>
            <a:ext cx="1714500" cy="16927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0"/>
              </a:spcAft>
            </a:pP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© </a:t>
            </a:r>
            <a:r>
              <a:rPr lang="en-GB" sz="11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ZigZag</a:t>
            </a:r>
            <a:r>
              <a:rPr lang="en-GB" sz="11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1100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Education, 2021</a:t>
            </a:r>
            <a:endParaRPr lang="en-GB" sz="11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649" y="3361515"/>
            <a:ext cx="7962900" cy="630566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are some examples of strings:</a:t>
            </a:r>
          </a:p>
        </p:txBody>
      </p:sp>
      <p:sp>
        <p:nvSpPr>
          <p:cNvPr id="17" name="Rounded Rectangle 13"/>
          <p:cNvSpPr/>
          <p:nvPr/>
        </p:nvSpPr>
        <p:spPr>
          <a:xfrm>
            <a:off x="545085" y="4233924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Name = “Alex”</a:t>
            </a:r>
          </a:p>
        </p:txBody>
      </p:sp>
      <p:sp>
        <p:nvSpPr>
          <p:cNvPr id="21" name="Rounded Rectangle 13"/>
          <p:cNvSpPr/>
          <p:nvPr/>
        </p:nvSpPr>
        <p:spPr>
          <a:xfrm>
            <a:off x="3085665" y="4233924"/>
            <a:ext cx="3003839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Postcode = “N1 5BH”</a:t>
            </a:r>
          </a:p>
        </p:txBody>
      </p:sp>
      <p:sp>
        <p:nvSpPr>
          <p:cNvPr id="19" name="Rounded Rectangle 13"/>
          <p:cNvSpPr/>
          <p:nvPr/>
        </p:nvSpPr>
        <p:spPr>
          <a:xfrm>
            <a:off x="6193844" y="4233924"/>
            <a:ext cx="2540580" cy="641399"/>
          </a:xfrm>
          <a:prstGeom prst="roundRect">
            <a:avLst/>
          </a:prstGeom>
          <a:noFill/>
          <a:ln w="9525"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2800" dirty="0">
                <a:latin typeface="AR CENA" panose="02000000000000000000" pitchFamily="2" charset="0"/>
              </a:rPr>
              <a:t>City = “London”</a:t>
            </a:r>
          </a:p>
        </p:txBody>
      </p:sp>
      <p:sp>
        <p:nvSpPr>
          <p:cNvPr id="22" name="Rounded Rectangle 2"/>
          <p:cNvSpPr/>
          <p:nvPr/>
        </p:nvSpPr>
        <p:spPr>
          <a:xfrm>
            <a:off x="628649" y="2462472"/>
            <a:ext cx="7962900" cy="6081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Strings are usually </a:t>
            </a:r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enclosed within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quote marks “ ”.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793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685800" y="1372945"/>
            <a:ext cx="7772400" cy="4112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0BDF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GB" sz="6000" b="0" dirty="0">
                <a:solidFill>
                  <a:schemeClr val="tx1"/>
                </a:solidFill>
                <a:latin typeface="PT Sans" panose="020B0503020203020204" pitchFamily="34" charset="0"/>
              </a:rPr>
              <a:t>END</a:t>
            </a: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  <a:p>
            <a:endParaRPr lang="en-GB" dirty="0">
              <a:solidFill>
                <a:srgbClr val="0070C0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0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78a8914f185d4a6710ec228e87739f9af4930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2.9|6.3|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3355</TotalTime>
  <Words>311</Words>
  <Application>Microsoft Office PowerPoint</Application>
  <PresentationFormat>On-screen Show (4:3)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Segoe UI Black</vt:lpstr>
      <vt:lpstr>PT Sans</vt:lpstr>
      <vt:lpstr>AR CENA</vt:lpstr>
      <vt:lpstr>Calibri</vt:lpstr>
      <vt:lpstr>Century Gothic</vt:lpstr>
      <vt:lpstr>Times New Roman</vt:lpstr>
      <vt:lpstr>Arial</vt:lpstr>
      <vt:lpstr>Office Theme</vt:lpstr>
      <vt:lpstr>Data Types</vt:lpstr>
      <vt:lpstr>Data Types</vt:lpstr>
      <vt:lpstr>Integer</vt:lpstr>
      <vt:lpstr>Real</vt:lpstr>
      <vt:lpstr>Boolean</vt:lpstr>
      <vt:lpstr>Character</vt:lpstr>
      <vt:lpstr>String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Bennett</dc:creator>
  <cp:lastModifiedBy>Chris Cutler</cp:lastModifiedBy>
  <cp:revision>178</cp:revision>
  <dcterms:created xsi:type="dcterms:W3CDTF">2015-03-07T21:15:56Z</dcterms:created>
  <dcterms:modified xsi:type="dcterms:W3CDTF">2021-05-19T15:49:16Z</dcterms:modified>
</cp:coreProperties>
</file>