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78" r:id="rId3"/>
    <p:sldId id="292" r:id="rId4"/>
    <p:sldId id="294" r:id="rId5"/>
    <p:sldId id="285" r:id="rId6"/>
    <p:sldId id="293" r:id="rId7"/>
    <p:sldId id="264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F1"/>
    <a:srgbClr val="A8A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4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74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47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22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35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Error Detection </a:t>
            </a:r>
            <a:r>
              <a:rPr lang="en-GB" b="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GB" b="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GB" b="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and </a:t>
            </a: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Correction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61B3ACF-A457-42A2-A79C-D2D4657E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80" y="3133585"/>
            <a:ext cx="2707241" cy="27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21198"/>
            <a:ext cx="7962900" cy="828000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Check digits are often added to ID numbers to detect errors made during data entry by humans, like transposing and incorrect digits.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Check Digits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1" name="Shape 397">
            <a:extLst>
              <a:ext uri="{FF2B5EF4-FFF2-40B4-BE49-F238E27FC236}">
                <a16:creationId xmlns:a16="http://schemas.microsoft.com/office/drawing/2014/main" xmlns="" id="{11B7EBC2-81F2-4C28-8BEA-625511F4B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257917"/>
              </p:ext>
            </p:extLst>
          </p:nvPr>
        </p:nvGraphicFramePr>
        <p:xfrm>
          <a:off x="2587599" y="3107989"/>
          <a:ext cx="3968802" cy="14145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83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6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xmlns="" val="814125915"/>
                    </a:ext>
                  </a:extLst>
                </a:gridCol>
                <a:gridCol w="556529">
                  <a:extLst>
                    <a:ext uri="{9D8B030D-6E8A-4147-A177-3AD203B41FA5}">
                      <a16:colId xmlns:a16="http://schemas.microsoft.com/office/drawing/2014/main" xmlns="" val="1045802611"/>
                    </a:ext>
                  </a:extLst>
                </a:gridCol>
              </a:tblGrid>
              <a:tr h="436583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Position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5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ID Number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583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20 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 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 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6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F7499B-992B-45D5-97E5-92EF8DBBC6D9}"/>
              </a:ext>
            </a:extLst>
          </p:cNvPr>
          <p:cNvSpPr/>
          <p:nvPr/>
        </p:nvSpPr>
        <p:spPr>
          <a:xfrm>
            <a:off x="628709" y="5418882"/>
            <a:ext cx="2689186" cy="44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+ 4 + 0 + 6 + 3 = 33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D64527A-3C4C-403C-9DF3-432BECBDE904}"/>
              </a:ext>
            </a:extLst>
          </p:cNvPr>
          <p:cNvSpPr/>
          <p:nvPr/>
        </p:nvSpPr>
        <p:spPr>
          <a:xfrm>
            <a:off x="5921240" y="5418882"/>
            <a:ext cx="2689186" cy="44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/ 11 = 3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xmlns="" id="{133C8EF2-B00A-45ED-9162-6A402FDB0529}"/>
              </a:ext>
            </a:extLst>
          </p:cNvPr>
          <p:cNvSpPr/>
          <p:nvPr/>
        </p:nvSpPr>
        <p:spPr>
          <a:xfrm>
            <a:off x="628650" y="2138733"/>
            <a:ext cx="7962900" cy="828000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check an ID number using the check digit we start by multiplying each digit by its position.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6D1D80D-7BF5-4F56-B53E-ACC707FA0C83}"/>
              </a:ext>
            </a:extLst>
          </p:cNvPr>
          <p:cNvSpPr/>
          <p:nvPr/>
        </p:nvSpPr>
        <p:spPr>
          <a:xfrm>
            <a:off x="7146596" y="3588615"/>
            <a:ext cx="1714500" cy="44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Digit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3B7A38B-61F5-441F-AD9E-777E3887D755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6556401" y="3812382"/>
            <a:ext cx="590195" cy="28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34C37F-50BF-46E6-8D24-A497C4A58F39}"/>
              </a:ext>
            </a:extLst>
          </p:cNvPr>
          <p:cNvSpPr/>
          <p:nvPr/>
        </p:nvSpPr>
        <p:spPr>
          <a:xfrm>
            <a:off x="6088566" y="4173647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01429DA-C2E4-4C66-80D0-DCA622C094EF}"/>
              </a:ext>
            </a:extLst>
          </p:cNvPr>
          <p:cNvSpPr/>
          <p:nvPr/>
        </p:nvSpPr>
        <p:spPr>
          <a:xfrm>
            <a:off x="5575552" y="4173647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7408E87-BBC6-49A8-B19D-81B53C1F8EDA}"/>
              </a:ext>
            </a:extLst>
          </p:cNvPr>
          <p:cNvSpPr/>
          <p:nvPr/>
        </p:nvSpPr>
        <p:spPr>
          <a:xfrm>
            <a:off x="5107717" y="4173647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ECEAB07-1CD2-49A3-A02F-BC9C9F344B6F}"/>
              </a:ext>
            </a:extLst>
          </p:cNvPr>
          <p:cNvSpPr/>
          <p:nvPr/>
        </p:nvSpPr>
        <p:spPr>
          <a:xfrm>
            <a:off x="4640128" y="4173647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1CE8F90-C34A-4DAA-8E8D-19D038DCB49C}"/>
              </a:ext>
            </a:extLst>
          </p:cNvPr>
          <p:cNvSpPr/>
          <p:nvPr/>
        </p:nvSpPr>
        <p:spPr>
          <a:xfrm>
            <a:off x="4172416" y="4173647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xmlns="" id="{51D89A7C-4986-4429-AFE3-C8D22D84CC75}"/>
              </a:ext>
            </a:extLst>
          </p:cNvPr>
          <p:cNvSpPr/>
          <p:nvPr/>
        </p:nvSpPr>
        <p:spPr>
          <a:xfrm>
            <a:off x="628650" y="4571978"/>
            <a:ext cx="7962900" cy="828000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Next we add the results of the multiplication together and divide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answer by 11.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xmlns="" id="{0D1B4C68-ED4D-4F62-B419-F3ED05837656}"/>
              </a:ext>
            </a:extLst>
          </p:cNvPr>
          <p:cNvSpPr/>
          <p:nvPr/>
        </p:nvSpPr>
        <p:spPr>
          <a:xfrm>
            <a:off x="628650" y="5905212"/>
            <a:ext cx="7962900" cy="525410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the remainder is 0, the ID number is valid.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47088"/>
            <a:ext cx="7962900" cy="828000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order to calculate the check digit for an ID number we use a similar process.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Calculating Check Digits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1" name="Shape 397">
            <a:extLst>
              <a:ext uri="{FF2B5EF4-FFF2-40B4-BE49-F238E27FC236}">
                <a16:creationId xmlns:a16="http://schemas.microsoft.com/office/drawing/2014/main" xmlns="" id="{11B7EBC2-81F2-4C28-8BEA-625511F4B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213120"/>
              </p:ext>
            </p:extLst>
          </p:nvPr>
        </p:nvGraphicFramePr>
        <p:xfrm>
          <a:off x="2587599" y="2937500"/>
          <a:ext cx="3968802" cy="1441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83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6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xmlns="" val="814125915"/>
                    </a:ext>
                  </a:extLst>
                </a:gridCol>
                <a:gridCol w="556529">
                  <a:extLst>
                    <a:ext uri="{9D8B030D-6E8A-4147-A177-3AD203B41FA5}">
                      <a16:colId xmlns:a16="http://schemas.microsoft.com/office/drawing/2014/main" xmlns="" val="1045802611"/>
                    </a:ext>
                  </a:extLst>
                </a:gridCol>
              </a:tblGrid>
              <a:tr h="436583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Position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5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ID Number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5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583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15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6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10</a:t>
                      </a: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-GB" sz="18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68575" marR="6857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F7499B-992B-45D5-97E5-92EF8DBBC6D9}"/>
              </a:ext>
            </a:extLst>
          </p:cNvPr>
          <p:cNvSpPr/>
          <p:nvPr/>
        </p:nvSpPr>
        <p:spPr>
          <a:xfrm>
            <a:off x="3227407" y="5117712"/>
            <a:ext cx="2689186" cy="44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+ 0 + 6 + 10 = 31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xmlns="" id="{133C8EF2-B00A-45ED-9162-6A402FDB0529}"/>
              </a:ext>
            </a:extLst>
          </p:cNvPr>
          <p:cNvSpPr/>
          <p:nvPr/>
        </p:nvSpPr>
        <p:spPr>
          <a:xfrm>
            <a:off x="628650" y="2201253"/>
            <a:ext cx="7962900" cy="564626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Starting at position 2, multiply each digit by its position.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6D1D80D-7BF5-4F56-B53E-ACC707FA0C83}"/>
              </a:ext>
            </a:extLst>
          </p:cNvPr>
          <p:cNvSpPr/>
          <p:nvPr/>
        </p:nvSpPr>
        <p:spPr>
          <a:xfrm>
            <a:off x="7146596" y="3418126"/>
            <a:ext cx="1714500" cy="44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Digit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3B7A38B-61F5-441F-AD9E-777E3887D755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6556401" y="3641893"/>
            <a:ext cx="590195" cy="162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01429DA-C2E4-4C66-80D0-DCA622C094EF}"/>
              </a:ext>
            </a:extLst>
          </p:cNvPr>
          <p:cNvSpPr/>
          <p:nvPr/>
        </p:nvSpPr>
        <p:spPr>
          <a:xfrm>
            <a:off x="5575552" y="4002271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7408E87-BBC6-49A8-B19D-81B53C1F8EDA}"/>
              </a:ext>
            </a:extLst>
          </p:cNvPr>
          <p:cNvSpPr/>
          <p:nvPr/>
        </p:nvSpPr>
        <p:spPr>
          <a:xfrm>
            <a:off x="5107717" y="4002271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ECEAB07-1CD2-49A3-A02F-BC9C9F344B6F}"/>
              </a:ext>
            </a:extLst>
          </p:cNvPr>
          <p:cNvSpPr/>
          <p:nvPr/>
        </p:nvSpPr>
        <p:spPr>
          <a:xfrm>
            <a:off x="4640128" y="4002271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1CE8F90-C34A-4DAA-8E8D-19D038DCB49C}"/>
              </a:ext>
            </a:extLst>
          </p:cNvPr>
          <p:cNvSpPr/>
          <p:nvPr/>
        </p:nvSpPr>
        <p:spPr>
          <a:xfrm>
            <a:off x="4172416" y="4002271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xmlns="" id="{51D89A7C-4986-4429-AFE3-C8D22D84CC75}"/>
              </a:ext>
            </a:extLst>
          </p:cNvPr>
          <p:cNvSpPr/>
          <p:nvPr/>
        </p:nvSpPr>
        <p:spPr>
          <a:xfrm>
            <a:off x="628650" y="4443240"/>
            <a:ext cx="7962900" cy="583418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Next we add the results of the multiplication together.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xmlns="" id="{0D1B4C68-ED4D-4F62-B419-F3ED05837656}"/>
              </a:ext>
            </a:extLst>
          </p:cNvPr>
          <p:cNvSpPr/>
          <p:nvPr/>
        </p:nvSpPr>
        <p:spPr>
          <a:xfrm>
            <a:off x="628650" y="5606906"/>
            <a:ext cx="7962900" cy="805043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calculate the check digit we work out what needs to be added to the result to make it divisible by 11. In this case it is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16D1113-9C6F-4C8D-A51E-AA347BEB2F3F}"/>
              </a:ext>
            </a:extLst>
          </p:cNvPr>
          <p:cNvSpPr/>
          <p:nvPr/>
        </p:nvSpPr>
        <p:spPr>
          <a:xfrm>
            <a:off x="6088460" y="3496926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1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56613"/>
            <a:ext cx="7962900" cy="828000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Parity checks are a simple method of checking for errors in data transmission.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Parity Checks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1" name="Shape 397">
            <a:extLst>
              <a:ext uri="{FF2B5EF4-FFF2-40B4-BE49-F238E27FC236}">
                <a16:creationId xmlns:a16="http://schemas.microsoft.com/office/drawing/2014/main" xmlns="" id="{11B7EBC2-81F2-4C28-8BEA-625511F4B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93259"/>
              </p:ext>
            </p:extLst>
          </p:nvPr>
        </p:nvGraphicFramePr>
        <p:xfrm>
          <a:off x="2587599" y="3284298"/>
          <a:ext cx="3968802" cy="9430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83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6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xmlns="" val="814125915"/>
                    </a:ext>
                  </a:extLst>
                </a:gridCol>
                <a:gridCol w="556529">
                  <a:extLst>
                    <a:ext uri="{9D8B030D-6E8A-4147-A177-3AD203B41FA5}">
                      <a16:colId xmlns:a16="http://schemas.microsoft.com/office/drawing/2014/main" xmlns="" val="1045802611"/>
                    </a:ext>
                  </a:extLst>
                </a:gridCol>
              </a:tblGrid>
              <a:tr h="436583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Odd Parity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Even Parity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 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ounded Rectangle 2">
            <a:extLst>
              <a:ext uri="{FF2B5EF4-FFF2-40B4-BE49-F238E27FC236}">
                <a16:creationId xmlns:a16="http://schemas.microsoft.com/office/drawing/2014/main" xmlns="" id="{133C8EF2-B00A-45ED-9162-6A402FDB0529}"/>
              </a:ext>
            </a:extLst>
          </p:cNvPr>
          <p:cNvSpPr/>
          <p:nvPr/>
        </p:nvSpPr>
        <p:spPr>
          <a:xfrm>
            <a:off x="628650" y="2210272"/>
            <a:ext cx="7962900" cy="828000"/>
          </a:xfrm>
          <a:prstGeom prst="roundRect">
            <a:avLst>
              <a:gd name="adj" fmla="val 2060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They work by adding an extra bit to a string of binary digits to either make the number of 1s odd or even.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6D1D80D-7BF5-4F56-B53E-ACC707FA0C83}"/>
              </a:ext>
            </a:extLst>
          </p:cNvPr>
          <p:cNvSpPr/>
          <p:nvPr/>
        </p:nvSpPr>
        <p:spPr>
          <a:xfrm>
            <a:off x="6877050" y="3765836"/>
            <a:ext cx="1714500" cy="44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 Bit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3B7A38B-61F5-441F-AD9E-777E3887D755}"/>
              </a:ext>
            </a:extLst>
          </p:cNvPr>
          <p:cNvCxnSpPr>
            <a:cxnSpLocks/>
          </p:cNvCxnSpPr>
          <p:nvPr/>
        </p:nvCxnSpPr>
        <p:spPr>
          <a:xfrm flipH="1">
            <a:off x="6394635" y="3980078"/>
            <a:ext cx="49194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7F26F8D-2B3C-4B60-8278-9052BB974E1B}"/>
              </a:ext>
            </a:extLst>
          </p:cNvPr>
          <p:cNvGrpSpPr/>
          <p:nvPr/>
        </p:nvGrpSpPr>
        <p:grpSpPr>
          <a:xfrm>
            <a:off x="628650" y="4618326"/>
            <a:ext cx="3406022" cy="1733965"/>
            <a:chOff x="628650" y="4751676"/>
            <a:chExt cx="3406022" cy="1733965"/>
          </a:xfrm>
        </p:grpSpPr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xmlns="" id="{1BA32A35-7553-4A70-8F0A-CC20AFFF1D18}"/>
                </a:ext>
              </a:extLst>
            </p:cNvPr>
            <p:cNvSpPr/>
            <p:nvPr/>
          </p:nvSpPr>
          <p:spPr>
            <a:xfrm>
              <a:off x="628650" y="5372100"/>
              <a:ext cx="3406022" cy="1113541"/>
            </a:xfrm>
            <a:prstGeom prst="roundRect">
              <a:avLst>
                <a:gd name="adj" fmla="val 1158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txBody>
            <a:bodyPr vert="horz" lIns="91440" tIns="45720" rIns="91440" bIns="45720" rtlCol="0" anchor="b">
              <a:normAutofit/>
            </a:bodyPr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A digit is added to the end make the number of 1s in the number odd.</a:t>
              </a:r>
            </a:p>
          </p:txBody>
        </p:sp>
        <p:sp>
          <p:nvSpPr>
            <p:cNvPr id="26" name="Rounded Rectangle 13">
              <a:extLst>
                <a:ext uri="{FF2B5EF4-FFF2-40B4-BE49-F238E27FC236}">
                  <a16:creationId xmlns:a16="http://schemas.microsoft.com/office/drawing/2014/main" xmlns="" id="{3405053D-E658-44F8-BB4B-2A2D92EA81FA}"/>
                </a:ext>
              </a:extLst>
            </p:cNvPr>
            <p:cNvSpPr/>
            <p:nvPr/>
          </p:nvSpPr>
          <p:spPr>
            <a:xfrm>
              <a:off x="628650" y="4751676"/>
              <a:ext cx="3406022" cy="504000"/>
            </a:xfrm>
            <a:prstGeom prst="roundRect">
              <a:avLst>
                <a:gd name="adj" fmla="val 18920"/>
              </a:avLst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Odd Parity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2ED20A0-AC67-48BB-8232-F4C6722ED3A7}"/>
              </a:ext>
            </a:extLst>
          </p:cNvPr>
          <p:cNvGrpSpPr/>
          <p:nvPr/>
        </p:nvGrpSpPr>
        <p:grpSpPr>
          <a:xfrm>
            <a:off x="5185528" y="4618326"/>
            <a:ext cx="3406022" cy="1733965"/>
            <a:chOff x="628650" y="4751676"/>
            <a:chExt cx="3406022" cy="1733965"/>
          </a:xfrm>
        </p:grpSpPr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xmlns="" id="{DDC82B80-A218-4101-9E68-16AF423E8EB6}"/>
                </a:ext>
              </a:extLst>
            </p:cNvPr>
            <p:cNvSpPr/>
            <p:nvPr/>
          </p:nvSpPr>
          <p:spPr>
            <a:xfrm>
              <a:off x="628650" y="5372100"/>
              <a:ext cx="3406022" cy="1113541"/>
            </a:xfrm>
            <a:prstGeom prst="roundRect">
              <a:avLst>
                <a:gd name="adj" fmla="val 1158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txBody>
            <a:bodyPr vert="horz" lIns="91440" tIns="45720" rIns="91440" bIns="45720" rtlCol="0" anchor="b">
              <a:normAutofit/>
            </a:bodyPr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A digit is added to the end make the number of 1s in the number even.</a:t>
              </a:r>
            </a:p>
          </p:txBody>
        </p:sp>
        <p:sp>
          <p:nvSpPr>
            <p:cNvPr id="29" name="Rounded Rectangle 13">
              <a:extLst>
                <a:ext uri="{FF2B5EF4-FFF2-40B4-BE49-F238E27FC236}">
                  <a16:creationId xmlns:a16="http://schemas.microsoft.com/office/drawing/2014/main" xmlns="" id="{3B31CFF9-8818-4EF0-B3EC-7491BEF1BE34}"/>
                </a:ext>
              </a:extLst>
            </p:cNvPr>
            <p:cNvSpPr/>
            <p:nvPr/>
          </p:nvSpPr>
          <p:spPr>
            <a:xfrm>
              <a:off x="628650" y="4751676"/>
              <a:ext cx="3406022" cy="504000"/>
            </a:xfrm>
            <a:prstGeom prst="roundRect">
              <a:avLst>
                <a:gd name="adj" fmla="val 18920"/>
              </a:avLst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 Parity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3775E31-B8C8-4F6B-80E0-27040E0F6C35}"/>
              </a:ext>
            </a:extLst>
          </p:cNvPr>
          <p:cNvSpPr/>
          <p:nvPr/>
        </p:nvSpPr>
        <p:spPr>
          <a:xfrm>
            <a:off x="6039421" y="3401765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46F73EB-BB25-4D60-BEA0-E57C427D04E9}"/>
              </a:ext>
            </a:extLst>
          </p:cNvPr>
          <p:cNvSpPr/>
          <p:nvPr/>
        </p:nvSpPr>
        <p:spPr>
          <a:xfrm>
            <a:off x="6039421" y="3840044"/>
            <a:ext cx="345688" cy="28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1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80437"/>
            <a:ext cx="7962900" cy="828000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Checksums are used to check the integrity of a file after transmission over a network or transfer between storage devices.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Checksums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650" y="2396484"/>
            <a:ext cx="7962900" cy="828000"/>
          </a:xfrm>
          <a:prstGeom prst="roundRect">
            <a:avLst>
              <a:gd name="adj" fmla="val 2202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 algorithm is used to generate a sequence of characters based on the contents of the file. This sequence is the checksum.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xmlns="" id="{E363C2EB-FB7F-4324-B944-01CBA66DB0DB}"/>
              </a:ext>
            </a:extLst>
          </p:cNvPr>
          <p:cNvSpPr/>
          <p:nvPr/>
        </p:nvSpPr>
        <p:spPr>
          <a:xfrm>
            <a:off x="628650" y="3412531"/>
            <a:ext cx="7962900" cy="828000"/>
          </a:xfrm>
          <a:prstGeom prst="roundRect">
            <a:avLst>
              <a:gd name="adj" fmla="val 19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 contents change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any way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the checksum will change. This way errors in transmission or other changes can be detected.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xmlns="" id="{AD1F31C8-CEC1-4A0F-A275-5CA36F91166B}"/>
              </a:ext>
            </a:extLst>
          </p:cNvPr>
          <p:cNvSpPr/>
          <p:nvPr/>
        </p:nvSpPr>
        <p:spPr>
          <a:xfrm>
            <a:off x="628650" y="5457130"/>
            <a:ext cx="7962900" cy="617175"/>
          </a:xfrm>
          <a:prstGeom prst="roundRect">
            <a:avLst>
              <a:gd name="adj" fmla="val 18920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514D8C-E91A-43CF-85D6-A81DFFF45A6A}"/>
              </a:ext>
            </a:extLst>
          </p:cNvPr>
          <p:cNvSpPr/>
          <p:nvPr/>
        </p:nvSpPr>
        <p:spPr>
          <a:xfrm>
            <a:off x="3265507" y="6157691"/>
            <a:ext cx="2689186" cy="44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Checksum: 20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xmlns="" id="{D49CB536-1FA1-48F2-B952-702F27C92A7F}"/>
              </a:ext>
            </a:extLst>
          </p:cNvPr>
          <p:cNvSpPr/>
          <p:nvPr/>
        </p:nvSpPr>
        <p:spPr>
          <a:xfrm>
            <a:off x="628650" y="4428577"/>
            <a:ext cx="7962900" cy="828000"/>
          </a:xfrm>
          <a:prstGeom prst="roundRect">
            <a:avLst>
              <a:gd name="adj" fmla="val 2202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Below is a simple text message and its checksum calculated by the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CheckSum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algorithm.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xmlns="" id="{F254740D-3F0A-4C08-BE73-799D90259BCE}"/>
              </a:ext>
            </a:extLst>
          </p:cNvPr>
          <p:cNvSpPr/>
          <p:nvPr/>
        </p:nvSpPr>
        <p:spPr>
          <a:xfrm>
            <a:off x="628650" y="5457130"/>
            <a:ext cx="7962900" cy="617175"/>
          </a:xfrm>
          <a:prstGeom prst="roundRect">
            <a:avLst>
              <a:gd name="adj" fmla="val 18920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B3EFE6-AD5B-4C8A-88F8-BD939FB7B77F}"/>
              </a:ext>
            </a:extLst>
          </p:cNvPr>
          <p:cNvSpPr/>
          <p:nvPr/>
        </p:nvSpPr>
        <p:spPr>
          <a:xfrm>
            <a:off x="3281691" y="6157691"/>
            <a:ext cx="2689186" cy="44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Checksum: 6C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44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20963"/>
            <a:ext cx="7962900" cy="883845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Automatic Repeat request (ARQ) is a protocol used to handle errors in data transmission.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Automatic Repeat </a:t>
            </a:r>
            <a:r>
              <a:rPr lang="en-GB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reQuest</a:t>
            </a:r>
            <a:endParaRPr lang="en-GB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651" y="2667000"/>
            <a:ext cx="3409950" cy="2647950"/>
          </a:xfrm>
          <a:prstGeom prst="roundRect">
            <a:avLst>
              <a:gd name="adj" fmla="val 1361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an error is detected in a data packet when it is received, the ARQ protocol automatically sends a request for the transmitting device to resent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64" y="2705100"/>
            <a:ext cx="4078986" cy="3514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28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3657</TotalTime>
  <Words>507</Words>
  <Application>Microsoft Office PowerPoint</Application>
  <PresentationFormat>On-screen Show (4:3)</PresentationFormat>
  <Paragraphs>97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PT Sans</vt:lpstr>
      <vt:lpstr>Segoe UI Black</vt:lpstr>
      <vt:lpstr>Times New Roman</vt:lpstr>
      <vt:lpstr>Ubuntu</vt:lpstr>
      <vt:lpstr>Office Theme</vt:lpstr>
      <vt:lpstr>Error Detection  and Correction</vt:lpstr>
      <vt:lpstr>Check Digits</vt:lpstr>
      <vt:lpstr>Calculating Check Digits</vt:lpstr>
      <vt:lpstr>Parity Checks</vt:lpstr>
      <vt:lpstr>Checksums</vt:lpstr>
      <vt:lpstr>Automatic Repeat reQuest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169</cp:revision>
  <dcterms:created xsi:type="dcterms:W3CDTF">2015-03-07T21:15:56Z</dcterms:created>
  <dcterms:modified xsi:type="dcterms:W3CDTF">2021-05-24T13:36:35Z</dcterms:modified>
</cp:coreProperties>
</file>