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63" r:id="rId2"/>
    <p:sldId id="278" r:id="rId3"/>
    <p:sldId id="291" r:id="rId4"/>
    <p:sldId id="300" r:id="rId5"/>
    <p:sldId id="301" r:id="rId6"/>
    <p:sldId id="307" r:id="rId7"/>
    <p:sldId id="264" r:id="rId8"/>
  </p:sldIdLst>
  <p:sldSz cx="9144000" cy="6858000" type="screen4x3"/>
  <p:notesSz cx="6797675" cy="9926638"/>
  <p:embeddedFontLst>
    <p:embeddedFont>
      <p:font typeface="PT Sans" panose="020B0503020203020204" pitchFamily="34" charset="0"/>
      <p:regular r:id="rId10"/>
      <p:bold r:id="rId11"/>
      <p:italic r:id="rId12"/>
      <p:boldItalic r:id="rId13"/>
    </p:embeddedFont>
    <p:embeddedFont>
      <p:font typeface="Segoe UI Black" panose="020B0A02040204020203" pitchFamily="34" charset="0"/>
      <p:bold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DejaVu Sans Mono" panose="020B0609030804020204" pitchFamily="49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1"/>
    <a:srgbClr val="A8A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94682"/>
  </p:normalViewPr>
  <p:slideViewPr>
    <p:cSldViewPr snapToGrid="0">
      <p:cViewPr varScale="1">
        <p:scale>
          <a:sx n="122" d="100"/>
          <a:sy n="12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gs" Target="tags/tag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4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82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4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88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20/05/2021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14" y="3086833"/>
            <a:ext cx="3491982" cy="3491982"/>
          </a:xfrm>
          <a:prstGeom prst="rect">
            <a:avLst/>
          </a:prstGeom>
        </p:spPr>
      </p:pic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43878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Databases</a:t>
            </a:r>
            <a:endParaRPr lang="en-GB" sz="7000" b="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32536"/>
            <a:ext cx="7962900" cy="834071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database is a collection of data that is grouped together in an organised way.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Introduction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ounded Rectangle 2"/>
          <p:cNvSpPr/>
          <p:nvPr/>
        </p:nvSpPr>
        <p:spPr>
          <a:xfrm>
            <a:off x="628650" y="2614361"/>
            <a:ext cx="7962900" cy="810766"/>
          </a:xfrm>
          <a:prstGeom prst="roundRect">
            <a:avLst>
              <a:gd name="adj" fmla="val 19091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many advantages with the use of databases to store information. For example:</a:t>
            </a:r>
          </a:p>
        </p:txBody>
      </p:sp>
      <p:sp>
        <p:nvSpPr>
          <p:cNvPr id="6" name="Rounded Rectangle 2"/>
          <p:cNvSpPr/>
          <p:nvPr/>
        </p:nvSpPr>
        <p:spPr>
          <a:xfrm>
            <a:off x="628650" y="3558275"/>
            <a:ext cx="7962900" cy="551649"/>
          </a:xfrm>
          <a:prstGeom prst="roundRect">
            <a:avLst>
              <a:gd name="adj" fmla="val 19091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easy to </a:t>
            </a:r>
            <a:r>
              <a:rPr lang="en-GB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search.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2"/>
          <p:cNvSpPr/>
          <p:nvPr/>
        </p:nvSpPr>
        <p:spPr>
          <a:xfrm>
            <a:off x="628650" y="4224410"/>
            <a:ext cx="7962900" cy="551649"/>
          </a:xfrm>
          <a:prstGeom prst="roundRect">
            <a:avLst>
              <a:gd name="adj" fmla="val 19091"/>
            </a:avLst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easy to create reports and it’s easy to update or delete information.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2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89119" y="1332538"/>
            <a:ext cx="7962900" cy="760369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Databases store data in tables. This is an example of a table that is used to store student details.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Tables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9119" y="4586173"/>
            <a:ext cx="7962900" cy="794243"/>
          </a:xfrm>
          <a:prstGeom prst="roundRect">
            <a:avLst>
              <a:gd name="adj" fmla="val 180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individual piece of information in a table is known as a field; for example, Last_Name is a field.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59027"/>
              </p:ext>
            </p:extLst>
          </p:nvPr>
        </p:nvGraphicFramePr>
        <p:xfrm>
          <a:off x="375731" y="2400002"/>
          <a:ext cx="8392539" cy="1737360"/>
        </p:xfrm>
        <a:graphic>
          <a:graphicData uri="http://schemas.openxmlformats.org/drawingml/2006/table">
            <a:tbl>
              <a:tblPr/>
              <a:tblGrid>
                <a:gridCol w="14153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9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72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692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698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617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Student_ID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First_Name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Last_Name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Address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DOB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Gender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John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Curtis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12 Brook Lane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21/03/1990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Male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2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Ben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Jackson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1 Totters Lane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15/04/1990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Male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3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Sarah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Smith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60 Belsize Rd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06/06/1990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Female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3117407" y="2327693"/>
            <a:ext cx="1524001" cy="1889744"/>
          </a:xfrm>
          <a:prstGeom prst="roundRect">
            <a:avLst>
              <a:gd name="adj" fmla="val 8031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2D05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9888" y="2771827"/>
            <a:ext cx="8584224" cy="528809"/>
          </a:xfrm>
          <a:prstGeom prst="roundRect">
            <a:avLst>
              <a:gd name="adj" fmla="val 18618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2D05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9119" y="5584868"/>
            <a:ext cx="7962900" cy="770539"/>
          </a:xfrm>
          <a:prstGeom prst="roundRect">
            <a:avLst>
              <a:gd name="adj" fmla="val 180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 the information related to one object or person is known as a record; for example, this is the record for John Curtis.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7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2" grpId="1" animBg="1"/>
      <p:bldP spid="23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89119" y="1255254"/>
            <a:ext cx="7962900" cy="832675"/>
          </a:xfrm>
          <a:prstGeom prst="roundRect">
            <a:avLst>
              <a:gd name="adj" fmla="val 1430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is important that each record in a database is unique, so what happens if there are two people with exactly the same details?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Primary</a:t>
            </a:r>
            <a:r>
              <a:rPr lang="en-GB" dirty="0">
                <a:solidFill>
                  <a:schemeClr val="tx1"/>
                </a:solidFill>
                <a:latin typeface="PT Sans" panose="020B0503020203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Keys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89119" y="2302561"/>
            <a:ext cx="7962900" cy="773654"/>
          </a:xfrm>
          <a:prstGeom prst="roundRect">
            <a:avLst>
              <a:gd name="adj" fmla="val 180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problem is solved using a primary key – a special field which uniquely identifies each record.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48788"/>
              </p:ext>
            </p:extLst>
          </p:nvPr>
        </p:nvGraphicFramePr>
        <p:xfrm>
          <a:off x="590551" y="4231135"/>
          <a:ext cx="7962898" cy="1737360"/>
        </p:xfrm>
        <a:graphic>
          <a:graphicData uri="http://schemas.openxmlformats.org/drawingml/2006/table">
            <a:tbl>
              <a:tblPr/>
              <a:tblGrid>
                <a:gridCol w="13429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4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86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945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2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Student_ID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First_Name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Last_Name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Address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DOB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Gender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1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John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Curtis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12 Brook Lane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21/03/1990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Male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2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Ben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Jackson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1 Totters Lane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15/04/1990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Male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Sarah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Smith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60 Belsize Rd</a:t>
                      </a:r>
                      <a:endParaRPr lang="en-GB" sz="160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06/06/1990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T Sans" charset="-52"/>
                          <a:cs typeface="Arial" panose="020B0604020202020204" pitchFamily="34" charset="0"/>
                        </a:rPr>
                        <a:t>Female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ea typeface="PT Sans" charset="-5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19427" y="4161446"/>
            <a:ext cx="1365357" cy="1903453"/>
          </a:xfrm>
          <a:prstGeom prst="roundRect">
            <a:avLst>
              <a:gd name="adj" fmla="val 8031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2D05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9119" y="3272185"/>
            <a:ext cx="7962900" cy="544036"/>
          </a:xfrm>
          <a:prstGeom prst="roundRect">
            <a:avLst>
              <a:gd name="adj" fmla="val 180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this table,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field is the primary key.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27263"/>
            <a:ext cx="7962900" cy="827780"/>
          </a:xfrm>
          <a:prstGeom prst="roundRect">
            <a:avLst>
              <a:gd name="adj" fmla="val 1711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search databases to locate records that meet certain criteria. Here is a simple search condition: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Searching Databases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2"/>
          <p:cNvSpPr/>
          <p:nvPr/>
        </p:nvSpPr>
        <p:spPr>
          <a:xfrm>
            <a:off x="628650" y="2329862"/>
            <a:ext cx="3514142" cy="1182921"/>
          </a:xfrm>
          <a:prstGeom prst="roundRect">
            <a:avLst>
              <a:gd name="adj" fmla="val 9748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Gender = “Male”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49866"/>
              </p:ext>
            </p:extLst>
          </p:nvPr>
        </p:nvGraphicFramePr>
        <p:xfrm>
          <a:off x="628650" y="4005182"/>
          <a:ext cx="7962899" cy="1737360"/>
        </p:xfrm>
        <a:graphic>
          <a:graphicData uri="http://schemas.openxmlformats.org/drawingml/2006/table">
            <a:tbl>
              <a:tblPr/>
              <a:tblGrid>
                <a:gridCol w="1342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4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86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945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2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Student_ID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DOB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Curtis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Brook Lane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21/03/1990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Jackson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Totters Lane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15/04/1990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Sarah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Smith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Belsize Rd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06/06/1990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ounded Rectangle 2"/>
          <p:cNvSpPr/>
          <p:nvPr/>
        </p:nvSpPr>
        <p:spPr>
          <a:xfrm>
            <a:off x="4495800" y="2361106"/>
            <a:ext cx="4019549" cy="1338012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In this case it selects the records containing the details of male students from the student table.</a:t>
            </a:r>
          </a:p>
        </p:txBody>
      </p:sp>
      <p:sp>
        <p:nvSpPr>
          <p:cNvPr id="18" name="Rounded Rectangle 2"/>
          <p:cNvSpPr/>
          <p:nvPr/>
        </p:nvSpPr>
        <p:spPr>
          <a:xfrm>
            <a:off x="4495801" y="2361106"/>
            <a:ext cx="4019549" cy="96455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Here are the results of this search condition: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B261DBD-9BBA-4FCF-A00B-8AE5A2BF2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50007"/>
              </p:ext>
            </p:extLst>
          </p:nvPr>
        </p:nvGraphicFramePr>
        <p:xfrm>
          <a:off x="628650" y="4005182"/>
          <a:ext cx="7962899" cy="1303020"/>
        </p:xfrm>
        <a:graphic>
          <a:graphicData uri="http://schemas.openxmlformats.org/drawingml/2006/table">
            <a:tbl>
              <a:tblPr/>
              <a:tblGrid>
                <a:gridCol w="1342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84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5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86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945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25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Student_ID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Last_Name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DOB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Curtis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Brook Lane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21/03/1990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Jackson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Totters Lane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15/04/1990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029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13764"/>
            <a:ext cx="7962900" cy="828000"/>
          </a:xfrm>
          <a:prstGeom prst="roundRect">
            <a:avLst>
              <a:gd name="adj" fmla="val 1476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Multiple conditions can be combined using the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logical operators.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Combining Conditions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ZigZag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2"/>
          <p:cNvSpPr/>
          <p:nvPr/>
        </p:nvSpPr>
        <p:spPr>
          <a:xfrm>
            <a:off x="628649" y="2294400"/>
            <a:ext cx="7962899" cy="1110989"/>
          </a:xfrm>
          <a:prstGeom prst="roundRect">
            <a:avLst>
              <a:gd name="adj" fmla="val 9748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(Test_1 &gt;= 50) AND (Test_2 &gt;= 50) AND (Test_3 &gt;= 50) 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8649" y="4639753"/>
          <a:ext cx="7962899" cy="1737360"/>
        </p:xfrm>
        <a:graphic>
          <a:graphicData uri="http://schemas.openxmlformats.org/drawingml/2006/table">
            <a:tbl>
              <a:tblPr/>
              <a:tblGrid>
                <a:gridCol w="18907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22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64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634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Student_ID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Test_2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Test_3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01468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2368513"/>
                  </a:ext>
                </a:extLst>
              </a:tr>
            </a:tbl>
          </a:graphicData>
        </a:graphic>
      </p:graphicFrame>
      <p:sp>
        <p:nvSpPr>
          <p:cNvPr id="12" name="Rounded Rectangle 2"/>
          <p:cNvSpPr/>
          <p:nvPr/>
        </p:nvSpPr>
        <p:spPr>
          <a:xfrm>
            <a:off x="628649" y="3623087"/>
            <a:ext cx="7962900" cy="828000"/>
          </a:xfrm>
          <a:prstGeom prst="roundRect">
            <a:avLst>
              <a:gd name="adj" fmla="val 1242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query will return all records where every test score is greater than or equal to 50.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85458"/>
              </p:ext>
            </p:extLst>
          </p:nvPr>
        </p:nvGraphicFramePr>
        <p:xfrm>
          <a:off x="628649" y="4639753"/>
          <a:ext cx="7962899" cy="868680"/>
        </p:xfrm>
        <a:graphic>
          <a:graphicData uri="http://schemas.openxmlformats.org/drawingml/2006/table">
            <a:tbl>
              <a:tblPr/>
              <a:tblGrid>
                <a:gridCol w="18907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22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64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634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Student_ID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Test_1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Test_2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Test_3</a:t>
                      </a:r>
                      <a:endParaRPr lang="en-GB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236851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807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3803</TotalTime>
  <Words>474</Words>
  <Application>Microsoft Office PowerPoint</Application>
  <PresentationFormat>On-screen Show (4:3)</PresentationFormat>
  <Paragraphs>151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PT Sans</vt:lpstr>
      <vt:lpstr>Segoe UI Black</vt:lpstr>
      <vt:lpstr>Calibri</vt:lpstr>
      <vt:lpstr>Century Gothic</vt:lpstr>
      <vt:lpstr>Times New Roman</vt:lpstr>
      <vt:lpstr>Arial</vt:lpstr>
      <vt:lpstr>DejaVu Sans Mono</vt:lpstr>
      <vt:lpstr>Office Theme</vt:lpstr>
      <vt:lpstr>Databases</vt:lpstr>
      <vt:lpstr>Introduction</vt:lpstr>
      <vt:lpstr>Tables</vt:lpstr>
      <vt:lpstr>Primary Keys</vt:lpstr>
      <vt:lpstr>Searching Databases</vt:lpstr>
      <vt:lpstr>Combining Conditions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194</cp:revision>
  <dcterms:created xsi:type="dcterms:W3CDTF">2015-03-07T21:15:56Z</dcterms:created>
  <dcterms:modified xsi:type="dcterms:W3CDTF">2021-05-20T13:54:57Z</dcterms:modified>
</cp:coreProperties>
</file>