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88" r:id="rId4"/>
    <p:sldId id="284" r:id="rId5"/>
    <p:sldId id="286" r:id="rId6"/>
    <p:sldId id="287" r:id="rId7"/>
    <p:sldId id="285" r:id="rId8"/>
    <p:sldId id="289" r:id="rId9"/>
    <p:sldId id="264" r:id="rId10"/>
  </p:sldIdLst>
  <p:sldSz cx="9144000" cy="6858000" type="screen4x3"/>
  <p:notesSz cx="6858000" cy="9144000"/>
  <p:embeddedFontLs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DejaVu Sans Mono" panose="020B0609030804020204" pitchFamily="49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87770410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07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3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03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53556271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61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55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50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40142B9-8722-4DCE-90B9-78ED077FE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6" b="16907"/>
          <a:stretch/>
        </p:blipFill>
        <p:spPr bwMode="auto">
          <a:xfrm>
            <a:off x="2929784" y="3270079"/>
            <a:ext cx="3284433" cy="21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325014"/>
            <a:ext cx="7962900" cy="8911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focus on HTML is on creating the structure of webpages. This refers to the use of HTML tags to structure the content of the page.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22268"/>
            <a:ext cx="7962900" cy="8911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yper</a:t>
            </a:r>
            <a:r>
              <a:rPr lang="en-GB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arkup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anguage)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used to create webpages designed to be accessed through the World Wide Web (WWW).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xmlns="" id="{66D15B71-8B52-44DA-A801-1AF3037223A0}"/>
              </a:ext>
            </a:extLst>
          </p:cNvPr>
          <p:cNvSpPr/>
          <p:nvPr/>
        </p:nvSpPr>
        <p:spPr>
          <a:xfrm>
            <a:off x="628650" y="4102048"/>
            <a:ext cx="2705393" cy="2352401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&lt;!DOCTYPE html&gt;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&lt;html&gt;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&lt;head&gt;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&lt;/head&gt;</a:t>
            </a:r>
          </a:p>
          <a:p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&lt;body&gt;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&lt;/body&gt;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&lt;/html&gt;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38FB854-38EE-4477-8B16-239C049E5462}"/>
              </a:ext>
            </a:extLst>
          </p:cNvPr>
          <p:cNvGrpSpPr/>
          <p:nvPr/>
        </p:nvGrpSpPr>
        <p:grpSpPr>
          <a:xfrm>
            <a:off x="2672862" y="4578884"/>
            <a:ext cx="5918688" cy="756186"/>
            <a:chOff x="2672862" y="4649908"/>
            <a:chExt cx="5918688" cy="756186"/>
          </a:xfrm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xmlns="" id="{009FD38E-7A73-499B-A617-5BB80DED6BAF}"/>
                </a:ext>
              </a:extLst>
            </p:cNvPr>
            <p:cNvSpPr/>
            <p:nvPr/>
          </p:nvSpPr>
          <p:spPr>
            <a:xfrm>
              <a:off x="3653360" y="4649908"/>
              <a:ext cx="4938190" cy="756186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the information about the document is placed </a:t>
              </a:r>
              <a:r>
                <a:rPr lang="en-GB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within the &lt;head&gt; 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section.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F053AC58-F370-43B6-BD22-9BE5D0F76E83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672862" y="5028001"/>
              <a:ext cx="98049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E4D4C32-E04A-40FB-83F7-3940A2D22EA4}"/>
              </a:ext>
            </a:extLst>
          </p:cNvPr>
          <p:cNvGrpSpPr/>
          <p:nvPr/>
        </p:nvGrpSpPr>
        <p:grpSpPr>
          <a:xfrm>
            <a:off x="2843794" y="5479826"/>
            <a:ext cx="5747756" cy="756186"/>
            <a:chOff x="2843794" y="5533094"/>
            <a:chExt cx="5747756" cy="756186"/>
          </a:xfrm>
        </p:grpSpPr>
        <p:sp>
          <p:nvSpPr>
            <p:cNvPr id="21" name="Rounded Rectangle 7">
              <a:extLst>
                <a:ext uri="{FF2B5EF4-FFF2-40B4-BE49-F238E27FC236}">
                  <a16:creationId xmlns:a16="http://schemas.microsoft.com/office/drawing/2014/main" xmlns="" id="{10F07B60-5C22-49C9-887E-9A2B2ED749F8}"/>
                </a:ext>
              </a:extLst>
            </p:cNvPr>
            <p:cNvSpPr/>
            <p:nvPr/>
          </p:nvSpPr>
          <p:spPr>
            <a:xfrm>
              <a:off x="3653360" y="5533094"/>
              <a:ext cx="4938190" cy="756186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en-GB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 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</a:t>
              </a:r>
              <a:r>
                <a:rPr lang="en-GB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visible on 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screen is placed </a:t>
              </a:r>
              <a:r>
                <a:rPr lang="en-GB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within the &lt;body&gt; 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ADCDB96B-4B94-41D2-A5A5-33D0C3D4F770}"/>
                </a:ext>
              </a:extLst>
            </p:cNvPr>
            <p:cNvCxnSpPr/>
            <p:nvPr/>
          </p:nvCxnSpPr>
          <p:spPr>
            <a:xfrm flipH="1">
              <a:off x="2843794" y="5911187"/>
              <a:ext cx="98049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">
            <a:extLst>
              <a:ext uri="{FF2B5EF4-FFF2-40B4-BE49-F238E27FC236}">
                <a16:creationId xmlns:a16="http://schemas.microsoft.com/office/drawing/2014/main" xmlns="" id="{7973B9D9-8845-4C4E-87B8-87353709F67B}"/>
              </a:ext>
            </a:extLst>
          </p:cNvPr>
          <p:cNvSpPr/>
          <p:nvPr/>
        </p:nvSpPr>
        <p:spPr>
          <a:xfrm>
            <a:off x="628650" y="3377343"/>
            <a:ext cx="7962900" cy="5013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basic structure of an HTML document: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Example Webpage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33908"/>
            <a:ext cx="7962900" cy="478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Below shows some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 and how it would display in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browser.</a:t>
            </a: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xmlns="" id="{91F24562-88AF-409D-A0DF-7885F1A178DE}"/>
              </a:ext>
            </a:extLst>
          </p:cNvPr>
          <p:cNvSpPr/>
          <p:nvPr/>
        </p:nvSpPr>
        <p:spPr>
          <a:xfrm>
            <a:off x="628650" y="2171961"/>
            <a:ext cx="4210050" cy="4257030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&lt;!DOCTYPE HTML&gt;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&lt;html&gt;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&lt;title&gt;Alan Turing&lt;/title&gt;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&lt;h1&gt;Alan Turing&lt;/h1&gt;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</a:t>
            </a:r>
            <a:r>
              <a:rPr lang="en-GB" sz="16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img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6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src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=”enigma.jpg”&gt;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&lt;hr&gt;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&lt;h2&gt;Welcome&lt;/h2&gt;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&lt;p&gt;Welcome to the Alan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Turing website.&lt;/p&gt;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&lt;/html&gt;</a:t>
            </a:r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9AA1633-9DCB-4E10-B208-8A3CF9C2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D174F58-DA8A-448E-9338-2421EC308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240266-7609-4151-9420-CA185BCB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6AB87F8-47DB-4976-9715-998517692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07A3D19-22B2-4590-A776-7790AC771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1578468-A48B-47AD-B1C4-CEFF931451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6800" y="2232791"/>
            <a:ext cx="3254750" cy="411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F00E687-D718-4DA0-95AE-72606B4B8E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6801" y="2232791"/>
            <a:ext cx="3254749" cy="411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38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75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 Tags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86714"/>
            <a:ext cx="7962900" cy="94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HTML documents are structured using tags.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HTML tag describes different document content.</a:t>
            </a: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xmlns="" id="{7973B9D9-8845-4C4E-87B8-87353709F67B}"/>
              </a:ext>
            </a:extLst>
          </p:cNvPr>
          <p:cNvSpPr/>
          <p:nvPr/>
        </p:nvSpPr>
        <p:spPr>
          <a:xfrm>
            <a:off x="628650" y="3999522"/>
            <a:ext cx="7962900" cy="1875498"/>
          </a:xfrm>
          <a:prstGeom prst="roundRect">
            <a:avLst>
              <a:gd name="adj" fmla="val 1422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example above uses the paragraph tag.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tag normally come in pairs.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 tag is the start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en-GB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tag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the second tag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end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en-GB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tag.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xmlns="" id="{C3794584-B2B4-4C55-BFAB-27E840DE51DA}"/>
              </a:ext>
            </a:extLst>
          </p:cNvPr>
          <p:cNvSpPr/>
          <p:nvPr/>
        </p:nvSpPr>
        <p:spPr>
          <a:xfrm>
            <a:off x="628650" y="2729828"/>
            <a:ext cx="7962900" cy="756186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&lt;p&gt;This is a paragraph.&lt;/p&gt;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Presentation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11048"/>
            <a:ext cx="7962900" cy="82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Presentation refers to the styling of the webpage. This includes properties like colour, fonts and text size.</a:t>
            </a: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xmlns="" id="{645284A7-49A5-4D4B-8B2C-35E57C983584}"/>
              </a:ext>
            </a:extLst>
          </p:cNvPr>
          <p:cNvSpPr/>
          <p:nvPr/>
        </p:nvSpPr>
        <p:spPr>
          <a:xfrm>
            <a:off x="628650" y="3467848"/>
            <a:ext cx="5215890" cy="688855"/>
          </a:xfrm>
          <a:prstGeom prst="roundRect">
            <a:avLst>
              <a:gd name="adj" fmla="val 1626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&lt;h1 style="</a:t>
            </a:r>
            <a:r>
              <a:rPr lang="en-GB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color:blue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;"&gt;Alan Turing&lt;/h1&gt;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xmlns="" id="{4A96F113-BE44-4D7A-91E2-2DE1EFB80328}"/>
              </a:ext>
            </a:extLst>
          </p:cNvPr>
          <p:cNvSpPr/>
          <p:nvPr/>
        </p:nvSpPr>
        <p:spPr>
          <a:xfrm>
            <a:off x="628650" y="2416588"/>
            <a:ext cx="7962900" cy="82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One way of styling content is include style information inline with the HTML content.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4C61FE-B829-4E0A-8C1E-58F4E0FAE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4367087"/>
            <a:ext cx="7962900" cy="1948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B60C5F8-2E7A-4173-8A03-B38263332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367087"/>
            <a:ext cx="7962901" cy="1948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6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CSS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26288"/>
            <a:ext cx="7962900" cy="82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styles are included inline they have to be defined individually to every tag.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CBF5E552-C97D-4E88-A4E4-73F3E91CB2F7}"/>
              </a:ext>
            </a:extLst>
          </p:cNvPr>
          <p:cNvSpPr/>
          <p:nvPr/>
        </p:nvSpPr>
        <p:spPr>
          <a:xfrm>
            <a:off x="628650" y="2477816"/>
            <a:ext cx="7962900" cy="82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this reason it’s considered good practice to separate the structure and presentation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xmlns="" id="{C5A89E37-9DAD-411E-A782-56DD31C1E8E0}"/>
              </a:ext>
            </a:extLst>
          </p:cNvPr>
          <p:cNvSpPr/>
          <p:nvPr/>
        </p:nvSpPr>
        <p:spPr>
          <a:xfrm>
            <a:off x="628650" y="3565972"/>
            <a:ext cx="7962900" cy="82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enables individual styles to be created in one place and applied to multiple tags and even across web pages.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xmlns="" id="{A37092DF-1772-4CB4-8C58-8B9E20D5F8D6}"/>
              </a:ext>
            </a:extLst>
          </p:cNvPr>
          <p:cNvSpPr/>
          <p:nvPr/>
        </p:nvSpPr>
        <p:spPr>
          <a:xfrm>
            <a:off x="628650" y="4676988"/>
            <a:ext cx="4392000" cy="1260000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(CSS) are usually separate files that define the styles for a webpage or website.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4719C17-5DAA-42CF-846D-C95CD7F27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2" t="28257" r="21446" b="26943"/>
          <a:stretch/>
        </p:blipFill>
        <p:spPr bwMode="auto">
          <a:xfrm>
            <a:off x="5974080" y="4714361"/>
            <a:ext cx="2483680" cy="13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78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Example CSS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xmlns="" id="{91F24562-88AF-409D-A0DF-7885F1A178DE}"/>
              </a:ext>
            </a:extLst>
          </p:cNvPr>
          <p:cNvSpPr/>
          <p:nvPr/>
        </p:nvSpPr>
        <p:spPr>
          <a:xfrm>
            <a:off x="628651" y="1508298"/>
            <a:ext cx="3969982" cy="4576762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body {</a:t>
            </a:r>
          </a:p>
          <a:p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font-family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"Arial";</a:t>
            </a:r>
          </a:p>
          <a:p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background-</a:t>
            </a:r>
            <a:r>
              <a:rPr lang="en-GB" sz="16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#CAFFEE;</a:t>
            </a:r>
          </a:p>
          <a:p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text-align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GB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center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h1 {</a:t>
            </a:r>
          </a:p>
          <a:p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6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blue;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 {</a:t>
            </a:r>
          </a:p>
          <a:p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font-size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20px;	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GB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img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border-style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solid;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GB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border-width</a:t>
            </a:r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5px;</a:t>
            </a:r>
          </a:p>
          <a:p>
            <a:r>
              <a:rPr lang="en-GB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54E125E-91BB-4158-B3A9-4F54948B2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423" y="1508298"/>
            <a:ext cx="3616990" cy="4576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EA23CEA-EBAA-48EC-86FA-DF623B3A4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8724C8-7D08-455C-A521-EBAD21649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7E33D46-74A4-4366-BD22-3106095C4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7C00A63-D663-405A-B827-19574941D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05E2F23-51AA-47B5-BDF4-D06B904CE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EF49784-0D9A-4738-86D5-75636E4FFA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B46E1A6-804A-419A-86FF-B85B230AEF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1423" y="1508298"/>
            <a:ext cx="3720106" cy="4576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18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25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Linking Stylesheets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62807"/>
            <a:ext cx="7962900" cy="8911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External stylesheets need to be linked to the webpages we wish to apply them to.</a:t>
            </a: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xmlns="" id="{645284A7-49A5-4D4B-8B2C-35E57C983584}"/>
              </a:ext>
            </a:extLst>
          </p:cNvPr>
          <p:cNvSpPr/>
          <p:nvPr/>
        </p:nvSpPr>
        <p:spPr>
          <a:xfrm>
            <a:off x="628650" y="3317476"/>
            <a:ext cx="7962900" cy="2582992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&lt;title&gt;Alan Turing&lt;/title&gt;</a:t>
            </a:r>
          </a:p>
          <a:p>
            <a:pPr marL="1527175" indent="-1527175"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&lt;link </a:t>
            </a:r>
            <a:r>
              <a:rPr lang="en-GB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</a:t>
            </a:r>
            <a:r>
              <a:rPr lang="en-GB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="stylesheet" type="text/</a:t>
            </a:r>
            <a:r>
              <a:rPr lang="en-GB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css</a:t>
            </a:r>
            <a:r>
              <a:rPr lang="en-GB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GB" sz="20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GB" sz="20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href</a:t>
            </a:r>
            <a:r>
              <a:rPr lang="en-GB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=“styles.css"&gt;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&lt;/head&gt;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xmlns="" id="{4A96F113-BE44-4D7A-91E2-2DE1EFB80328}"/>
              </a:ext>
            </a:extLst>
          </p:cNvPr>
          <p:cNvSpPr/>
          <p:nvPr/>
        </p:nvSpPr>
        <p:spPr>
          <a:xfrm>
            <a:off x="628650" y="2574449"/>
            <a:ext cx="7962900" cy="5483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place with linking HTML in 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section of the file.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0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3211</TotalTime>
  <Words>499</Words>
  <Application>Microsoft Office PowerPoint</Application>
  <PresentationFormat>On-screen Show (4:3)</PresentationFormat>
  <Paragraphs>93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PT Sans</vt:lpstr>
      <vt:lpstr>Calibri</vt:lpstr>
      <vt:lpstr>Century Gothic</vt:lpstr>
      <vt:lpstr>Segoe UI Black</vt:lpstr>
      <vt:lpstr>Times New Roman</vt:lpstr>
      <vt:lpstr>Arial</vt:lpstr>
      <vt:lpstr>DejaVu Sans Mono</vt:lpstr>
      <vt:lpstr>Office Theme</vt:lpstr>
      <vt:lpstr>HTML</vt:lpstr>
      <vt:lpstr>HTML</vt:lpstr>
      <vt:lpstr>Example Webpage</vt:lpstr>
      <vt:lpstr>HTML Tags</vt:lpstr>
      <vt:lpstr>Presentation</vt:lpstr>
      <vt:lpstr>CSS</vt:lpstr>
      <vt:lpstr>Example CSS</vt:lpstr>
      <vt:lpstr>Linking Stylesheets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186</cp:revision>
  <dcterms:created xsi:type="dcterms:W3CDTF">2015-03-07T21:15:56Z</dcterms:created>
  <dcterms:modified xsi:type="dcterms:W3CDTF">2021-05-20T13:52:12Z</dcterms:modified>
</cp:coreProperties>
</file>