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63" r:id="rId2"/>
    <p:sldId id="257" r:id="rId3"/>
    <p:sldId id="270" r:id="rId4"/>
    <p:sldId id="265" r:id="rId5"/>
    <p:sldId id="271" r:id="rId6"/>
    <p:sldId id="278" r:id="rId7"/>
    <p:sldId id="275" r:id="rId8"/>
    <p:sldId id="276" r:id="rId9"/>
    <p:sldId id="277" r:id="rId10"/>
    <p:sldId id="279" r:id="rId11"/>
    <p:sldId id="264" r:id="rId12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T Sans" panose="020B050302020302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Segoe UI Black" panose="020B0A02040204020203" pitchFamily="34" charset="0"/>
      <p:bold r:id="rId30"/>
      <p:boldItalic r:id="rId31"/>
    </p:embeddedFont>
    <p:embeddedFont>
      <p:font typeface="Ubuntu" panose="020B050403060203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399FF"/>
    <a:srgbClr val="0099FF"/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7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46240557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8483766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50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30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68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6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28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8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06902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6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Number Representation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t="-645" r="16662" b="-342"/>
          <a:stretch/>
        </p:blipFill>
        <p:spPr>
          <a:xfrm>
            <a:off x="3332675" y="3444240"/>
            <a:ext cx="2478651" cy="2473323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0550" y="1456755"/>
            <a:ext cx="7962900" cy="6722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is an example of the conversion of a 16-bit binary number.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16-bit Example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9" name="Shape 530"/>
          <p:cNvGraphicFramePr/>
          <p:nvPr>
            <p:extLst>
              <p:ext uri="{D42A27DB-BD31-4B8C-83A1-F6EECF244321}">
                <p14:modId xmlns:p14="http://schemas.microsoft.com/office/powerpoint/2010/main" val="1986106634"/>
              </p:ext>
            </p:extLst>
          </p:nvPr>
        </p:nvGraphicFramePr>
        <p:xfrm>
          <a:off x="590540" y="2435407"/>
          <a:ext cx="7962922" cy="1668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8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225198031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577801082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1170942669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1537112099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245982396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582014763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416418492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1893662256"/>
                    </a:ext>
                  </a:extLst>
                </a:gridCol>
                <a:gridCol w="429672">
                  <a:extLst>
                    <a:ext uri="{9D8B030D-6E8A-4147-A177-3AD203B41FA5}">
                      <a16:colId xmlns:a16="http://schemas.microsoft.com/office/drawing/2014/main" xmlns="" val="2009858191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Binary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Decimal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9282078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Hex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A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Ubuntu"/>
                        <a:cs typeface="Arial" panose="020B0604020202020204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6155325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90550" y="4324951"/>
            <a:ext cx="7962900" cy="5573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16-bit binary number becomes a 4 digit hexadecimal number.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5796F3-7DE9-4AC1-81B4-54F5050F57DD}"/>
              </a:ext>
            </a:extLst>
          </p:cNvPr>
          <p:cNvSpPr txBox="1"/>
          <p:nvPr/>
        </p:nvSpPr>
        <p:spPr>
          <a:xfrm>
            <a:off x="2710134" y="5145763"/>
            <a:ext cx="372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D9A1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7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524916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denary number system (also known as decimal) uses 10 symbols (0–9) to represent numbers. It is a base-10 number system.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Denary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650" y="2763889"/>
            <a:ext cx="7962900" cy="535204"/>
          </a:xfrm>
          <a:prstGeom prst="roundRect">
            <a:avLst>
              <a:gd name="adj" fmla="val 223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Humans use it because we have 10 fingers.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91334" y="3684761"/>
            <a:ext cx="6761332" cy="3173240"/>
            <a:chOff x="1399137" y="3223788"/>
            <a:chExt cx="5888903" cy="27637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797" y="3223788"/>
              <a:ext cx="2729243" cy="276379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9137" y="3223788"/>
              <a:ext cx="2729243" cy="276379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89114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Computers don’t have fingers, they have circuits. These circuits can be in one of two states: on or off. So, they use a base-2 number system.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Binary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650" y="2592647"/>
            <a:ext cx="3227733" cy="545201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=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8649" y="3327449"/>
            <a:ext cx="3227733" cy="545201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= 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76" y="2529690"/>
            <a:ext cx="2498756" cy="33316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6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0550" y="1502022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place in a binary number has a value. </a:t>
            </a:r>
          </a:p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These go up in multiples of 2.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Counting in Binary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8" name="Shape 530"/>
          <p:cNvGraphicFramePr/>
          <p:nvPr>
            <p:extLst>
              <p:ext uri="{D42A27DB-BD31-4B8C-83A1-F6EECF244321}">
                <p14:modId xmlns:p14="http://schemas.microsoft.com/office/powerpoint/2010/main" val="503160525"/>
              </p:ext>
            </p:extLst>
          </p:nvPr>
        </p:nvGraphicFramePr>
        <p:xfrm>
          <a:off x="628650" y="2792839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590550" y="4399529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convert a binary number to decimal we add up the place values of the columns with a 1 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41576" y="3056711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</p:txBody>
      </p:sp>
      <p:graphicFrame>
        <p:nvGraphicFramePr>
          <p:cNvPr id="23" name="Shape 530"/>
          <p:cNvGraphicFramePr/>
          <p:nvPr>
            <p:extLst>
              <p:ext uri="{D42A27DB-BD31-4B8C-83A1-F6EECF244321}">
                <p14:modId xmlns:p14="http://schemas.microsoft.com/office/powerpoint/2010/main" val="451178185"/>
              </p:ext>
            </p:extLst>
          </p:nvPr>
        </p:nvGraphicFramePr>
        <p:xfrm>
          <a:off x="628650" y="2792839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341576" y="3056711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2</a:t>
            </a:r>
          </a:p>
        </p:txBody>
      </p:sp>
      <p:graphicFrame>
        <p:nvGraphicFramePr>
          <p:cNvPr id="29" name="Shape 530"/>
          <p:cNvGraphicFramePr/>
          <p:nvPr>
            <p:extLst>
              <p:ext uri="{D42A27DB-BD31-4B8C-83A1-F6EECF244321}">
                <p14:modId xmlns:p14="http://schemas.microsoft.com/office/powerpoint/2010/main" val="926165897"/>
              </p:ext>
            </p:extLst>
          </p:nvPr>
        </p:nvGraphicFramePr>
        <p:xfrm>
          <a:off x="628650" y="2792839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341576" y="3056711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</a:t>
            </a:r>
          </a:p>
        </p:txBody>
      </p:sp>
      <p:graphicFrame>
        <p:nvGraphicFramePr>
          <p:cNvPr id="31" name="Shape 530"/>
          <p:cNvGraphicFramePr/>
          <p:nvPr>
            <p:extLst>
              <p:ext uri="{D42A27DB-BD31-4B8C-83A1-F6EECF244321}">
                <p14:modId xmlns:p14="http://schemas.microsoft.com/office/powerpoint/2010/main" val="807520527"/>
              </p:ext>
            </p:extLst>
          </p:nvPr>
        </p:nvGraphicFramePr>
        <p:xfrm>
          <a:off x="628650" y="2792839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41576" y="3056711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</a:t>
            </a:r>
          </a:p>
        </p:txBody>
      </p:sp>
      <p:graphicFrame>
        <p:nvGraphicFramePr>
          <p:cNvPr id="33" name="Shape 530"/>
          <p:cNvGraphicFramePr/>
          <p:nvPr>
            <p:extLst>
              <p:ext uri="{D42A27DB-BD31-4B8C-83A1-F6EECF244321}">
                <p14:modId xmlns:p14="http://schemas.microsoft.com/office/powerpoint/2010/main" val="692495575"/>
              </p:ext>
            </p:extLst>
          </p:nvPr>
        </p:nvGraphicFramePr>
        <p:xfrm>
          <a:off x="628650" y="2792839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341576" y="3056711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</a:t>
            </a:r>
          </a:p>
        </p:txBody>
      </p:sp>
      <p:graphicFrame>
        <p:nvGraphicFramePr>
          <p:cNvPr id="35" name="Shape 530"/>
          <p:cNvGraphicFramePr/>
          <p:nvPr>
            <p:extLst>
              <p:ext uri="{D42A27DB-BD31-4B8C-83A1-F6EECF244321}">
                <p14:modId xmlns:p14="http://schemas.microsoft.com/office/powerpoint/2010/main" val="3264813865"/>
              </p:ext>
            </p:extLst>
          </p:nvPr>
        </p:nvGraphicFramePr>
        <p:xfrm>
          <a:off x="628650" y="2792839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341576" y="3056711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6</a:t>
            </a:r>
          </a:p>
        </p:txBody>
      </p:sp>
      <p:graphicFrame>
        <p:nvGraphicFramePr>
          <p:cNvPr id="37" name="Shape 530"/>
          <p:cNvGraphicFramePr/>
          <p:nvPr>
            <p:extLst>
              <p:ext uri="{D42A27DB-BD31-4B8C-83A1-F6EECF244321}">
                <p14:modId xmlns:p14="http://schemas.microsoft.com/office/powerpoint/2010/main" val="1956821713"/>
              </p:ext>
            </p:extLst>
          </p:nvPr>
        </p:nvGraphicFramePr>
        <p:xfrm>
          <a:off x="628650" y="2792839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341576" y="3056710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7</a:t>
            </a:r>
          </a:p>
        </p:txBody>
      </p:sp>
      <p:graphicFrame>
        <p:nvGraphicFramePr>
          <p:cNvPr id="39" name="Shape 530"/>
          <p:cNvGraphicFramePr/>
          <p:nvPr>
            <p:extLst>
              <p:ext uri="{D42A27DB-BD31-4B8C-83A1-F6EECF244321}">
                <p14:modId xmlns:p14="http://schemas.microsoft.com/office/powerpoint/2010/main" val="742106841"/>
              </p:ext>
            </p:extLst>
          </p:nvPr>
        </p:nvGraphicFramePr>
        <p:xfrm>
          <a:off x="628650" y="2792837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341575" y="3056710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4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0550" y="1511076"/>
            <a:ext cx="7962900" cy="56898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Start by writing out the place values.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Denary to Binary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8" name="Shape 530"/>
          <p:cNvGraphicFramePr/>
          <p:nvPr>
            <p:extLst>
              <p:ext uri="{D42A27DB-BD31-4B8C-83A1-F6EECF244321}">
                <p14:modId xmlns:p14="http://schemas.microsoft.com/office/powerpoint/2010/main" val="3077472391"/>
              </p:ext>
            </p:extLst>
          </p:nvPr>
        </p:nvGraphicFramePr>
        <p:xfrm>
          <a:off x="1946410" y="2574234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ea typeface="Ubuntu"/>
                          <a:cs typeface="Segoe UI" panose="020B0502040204020203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590550" y="4034588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Then write a 1 underneath the place values that add up to the denary number.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849" y="3037273"/>
            <a:ext cx="14181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=</a:t>
            </a:r>
          </a:p>
        </p:txBody>
      </p:sp>
      <p:graphicFrame>
        <p:nvGraphicFramePr>
          <p:cNvPr id="25" name="Shape 530"/>
          <p:cNvGraphicFramePr/>
          <p:nvPr>
            <p:extLst>
              <p:ext uri="{D42A27DB-BD31-4B8C-83A1-F6EECF244321}">
                <p14:modId xmlns:p14="http://schemas.microsoft.com/office/powerpoint/2010/main" val="721418019"/>
              </p:ext>
            </p:extLst>
          </p:nvPr>
        </p:nvGraphicFramePr>
        <p:xfrm>
          <a:off x="1946410" y="2574233"/>
          <a:ext cx="6607040" cy="1112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58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801153" y="3130493"/>
            <a:ext cx="6897553" cy="556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0550" y="5059670"/>
            <a:ext cx="7962900" cy="5513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Finally, fill in the remaining spaces with 0s.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41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0550" y="1511076"/>
            <a:ext cx="7962900" cy="56898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255 is the highest value that can be stored in 8-bit binary.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16-bit Example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3354" y="5080797"/>
            <a:ext cx="268800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32,768 + 2 =</a:t>
            </a:r>
          </a:p>
        </p:txBody>
      </p:sp>
      <p:graphicFrame>
        <p:nvGraphicFramePr>
          <p:cNvPr id="25" name="Shape 530"/>
          <p:cNvGraphicFramePr/>
          <p:nvPr>
            <p:extLst>
              <p:ext uri="{D42A27DB-BD31-4B8C-83A1-F6EECF244321}">
                <p14:modId xmlns:p14="http://schemas.microsoft.com/office/powerpoint/2010/main" val="1340264101"/>
              </p:ext>
            </p:extLst>
          </p:nvPr>
        </p:nvGraphicFramePr>
        <p:xfrm>
          <a:off x="590550" y="3266771"/>
          <a:ext cx="7962896" cy="16925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7681">
                  <a:extLst>
                    <a:ext uri="{9D8B030D-6E8A-4147-A177-3AD203B41FA5}">
                      <a16:colId xmlns:a16="http://schemas.microsoft.com/office/drawing/2014/main" xmlns="" val="2525379212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1975560216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737184981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3391818110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3101606528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3702025530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4153690201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94589039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6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7594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32,768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16,384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8,192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4,096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2,048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1,024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512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256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128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64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32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16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vert="vert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659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EE8828-EB11-4AC9-9F43-A68F20737B5F}"/>
              </a:ext>
            </a:extLst>
          </p:cNvPr>
          <p:cNvSpPr txBox="1"/>
          <p:nvPr/>
        </p:nvSpPr>
        <p:spPr>
          <a:xfrm>
            <a:off x="4832088" y="5080797"/>
            <a:ext cx="268800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32,770</a:t>
            </a: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xmlns="" id="{6F98BB7C-2853-4E0A-BD58-FDF1F2A30564}"/>
              </a:ext>
            </a:extLst>
          </p:cNvPr>
          <p:cNvSpPr/>
          <p:nvPr/>
        </p:nvSpPr>
        <p:spPr>
          <a:xfrm>
            <a:off x="590550" y="2241120"/>
            <a:ext cx="7962900" cy="8947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By increasing the number of bits to 16 we can store a maximum value of 65,535.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64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0550" y="1185151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Hexadecimal is often used as a shorthand for binary as it is quicker for humans to write.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Hexadecimal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8" name="Shape 530"/>
          <p:cNvGraphicFramePr/>
          <p:nvPr>
            <p:extLst>
              <p:ext uri="{D42A27DB-BD31-4B8C-83A1-F6EECF244321}">
                <p14:modId xmlns:p14="http://schemas.microsoft.com/office/powerpoint/2010/main" val="272351863"/>
              </p:ext>
            </p:extLst>
          </p:nvPr>
        </p:nvGraphicFramePr>
        <p:xfrm>
          <a:off x="590548" y="3203172"/>
          <a:ext cx="7962884" cy="1051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5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9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3509047791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223342068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1282814677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3316886192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1156756190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3636108037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1817845524"/>
                    </a:ext>
                  </a:extLst>
                </a:gridCol>
                <a:gridCol w="497680">
                  <a:extLst>
                    <a:ext uri="{9D8B030D-6E8A-4147-A177-3AD203B41FA5}">
                      <a16:colId xmlns:a16="http://schemas.microsoft.com/office/drawing/2014/main" xmlns="" val="477809435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A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B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C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F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9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590550" y="2179915"/>
            <a:ext cx="7962900" cy="831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Hexadecimal is a base-16 number system, which means it uses 16 symbols.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90548" y="4447181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starts by using the symbols 0–9 and then switches the letters A–F. This is so that only single digits are used.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62934" y="5368257"/>
            <a:ext cx="141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15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5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1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0550" y="1185151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Hexadecimal numbers usually consist of pairs of digits as this is equivalent to 1 byte (8 bits).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Hexadecimal to Binary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0550" y="2179915"/>
            <a:ext cx="7962900" cy="831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Converting between hexadecimal and binary is simple. You just take each character and convert it into the equivalent binary number.</a:t>
            </a:r>
          </a:p>
        </p:txBody>
      </p:sp>
      <p:graphicFrame>
        <p:nvGraphicFramePr>
          <p:cNvPr id="9" name="Shape 530"/>
          <p:cNvGraphicFramePr/>
          <p:nvPr>
            <p:extLst>
              <p:ext uri="{D42A27DB-BD31-4B8C-83A1-F6EECF244321}">
                <p14:modId xmlns:p14="http://schemas.microsoft.com/office/powerpoint/2010/main" val="228020073"/>
              </p:ext>
            </p:extLst>
          </p:nvPr>
        </p:nvGraphicFramePr>
        <p:xfrm>
          <a:off x="590540" y="3173088"/>
          <a:ext cx="7962897" cy="1668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2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225198031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Hex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A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9131409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Decimal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Binary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90540" y="5003441"/>
            <a:ext cx="7962900" cy="5818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Finally, you join the two binary numbers together.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0122" y="5746884"/>
            <a:ext cx="372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= 11011010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5074" y="3745110"/>
            <a:ext cx="8333825" cy="551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074" y="4296794"/>
            <a:ext cx="8333825" cy="608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2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1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0550" y="1456755"/>
            <a:ext cx="7962900" cy="6722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convert from binary to hexadecimal we simply reverse the process.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Binary to Hexadecimal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9" name="Shape 530"/>
          <p:cNvGraphicFramePr/>
          <p:nvPr>
            <p:extLst>
              <p:ext uri="{D42A27DB-BD31-4B8C-83A1-F6EECF244321}">
                <p14:modId xmlns:p14="http://schemas.microsoft.com/office/powerpoint/2010/main" val="2328738126"/>
              </p:ext>
            </p:extLst>
          </p:nvPr>
        </p:nvGraphicFramePr>
        <p:xfrm>
          <a:off x="590540" y="2435407"/>
          <a:ext cx="7962897" cy="1668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2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225198031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12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Binary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Decimal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9282078"/>
                  </a:ext>
                </a:extLst>
              </a:tr>
              <a:tr h="4306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Hex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24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Ubuntu"/>
                          <a:cs typeface="Arial" panose="020B0604020202020204" pitchFamily="34" charset="0"/>
                          <a:sym typeface="Ubuntu"/>
                        </a:rPr>
                        <a:t>A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 sz="24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ea typeface="Ubuntu"/>
                        <a:cs typeface="Segoe UI" panose="020B0502040204020203" pitchFamily="34" charset="0"/>
                        <a:sym typeface="Ubuntu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6155325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90537" y="4537548"/>
            <a:ext cx="7962900" cy="8899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easiest way to convert a hexadecimal number to denary is to convert it to binary first and then from binary into denary.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8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2573</TotalTime>
  <Words>759</Words>
  <Application>Microsoft Office PowerPoint</Application>
  <PresentationFormat>On-screen Show (4:3)</PresentationFormat>
  <Paragraphs>353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Segoe UI</vt:lpstr>
      <vt:lpstr>Calibri</vt:lpstr>
      <vt:lpstr>PT Sans</vt:lpstr>
      <vt:lpstr>Century Gothic</vt:lpstr>
      <vt:lpstr>Segoe UI Black</vt:lpstr>
      <vt:lpstr>Times New Roman</vt:lpstr>
      <vt:lpstr>Ubuntu</vt:lpstr>
      <vt:lpstr>Arial</vt:lpstr>
      <vt:lpstr>Office Theme</vt:lpstr>
      <vt:lpstr>Number Representation</vt:lpstr>
      <vt:lpstr>Denary</vt:lpstr>
      <vt:lpstr>Binary</vt:lpstr>
      <vt:lpstr>Counting in Binary</vt:lpstr>
      <vt:lpstr>Denary to Binary</vt:lpstr>
      <vt:lpstr>16-bit Example</vt:lpstr>
      <vt:lpstr>Hexadecimal</vt:lpstr>
      <vt:lpstr>Hexadecimal to Binary</vt:lpstr>
      <vt:lpstr>Binary to Hexadecimal</vt:lpstr>
      <vt:lpstr>16-bit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121</cp:revision>
  <dcterms:created xsi:type="dcterms:W3CDTF">2015-03-07T21:15:56Z</dcterms:created>
  <dcterms:modified xsi:type="dcterms:W3CDTF">2021-05-20T13:01:31Z</dcterms:modified>
</cp:coreProperties>
</file>