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63" r:id="rId2"/>
    <p:sldId id="257" r:id="rId3"/>
    <p:sldId id="265" r:id="rId4"/>
    <p:sldId id="277" r:id="rId5"/>
    <p:sldId id="281" r:id="rId6"/>
    <p:sldId id="278" r:id="rId7"/>
    <p:sldId id="280" r:id="rId8"/>
    <p:sldId id="279" r:id="rId9"/>
    <p:sldId id="282" r:id="rId10"/>
    <p:sldId id="283" r:id="rId11"/>
    <p:sldId id="264" r:id="rId12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ejaVu Sans Mono" panose="020B0609030804020204" pitchFamily="49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27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14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8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13149301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1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73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94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6" r="13265"/>
          <a:stretch/>
        </p:blipFill>
        <p:spPr>
          <a:xfrm flipH="1">
            <a:off x="5080566" y="3937517"/>
            <a:ext cx="4054102" cy="2533575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Programming </a:t>
            </a:r>
            <a:r>
              <a:rPr lang="en-GB" sz="7000" b="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Concepts</a:t>
            </a:r>
            <a:endParaRPr lang="en-GB" sz="7000" b="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56784" y="2954210"/>
          <a:ext cx="213476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738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738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30B7150-4827-436D-A9FB-EAD02AF5C2C3}"/>
              </a:ext>
            </a:extLst>
          </p:cNvPr>
          <p:cNvSpPr/>
          <p:nvPr/>
        </p:nvSpPr>
        <p:spPr>
          <a:xfrm>
            <a:off x="7591678" y="3019067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8650" y="1441355"/>
            <a:ext cx="796290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Repetition is also useful for calculating 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 of a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Totalling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651" y="2511182"/>
            <a:ext cx="5010150" cy="2508493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Total ← 0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1 TO LENGTH(list)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Total ← Total + list[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ENDFOR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Total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1678" y="300696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16263"/>
              </p:ext>
            </p:extLst>
          </p:nvPr>
        </p:nvGraphicFramePr>
        <p:xfrm>
          <a:off x="6456784" y="3468214"/>
          <a:ext cx="2134766" cy="20617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4766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</a:tblGrid>
              <a:tr h="35065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766296"/>
                  </a:ext>
                </a:extLst>
              </a:tr>
              <a:tr h="169597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523690" y="3914732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1D648604-1F57-4F18-BE39-6B5CB0AC5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5058"/>
              </p:ext>
            </p:extLst>
          </p:nvPr>
        </p:nvGraphicFramePr>
        <p:xfrm>
          <a:off x="6456784" y="2511182"/>
          <a:ext cx="213476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738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738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91678" y="3013042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91678" y="301275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DD1B28D-BEA5-4C35-84A2-4DAB1F99D0A5}"/>
              </a:ext>
            </a:extLst>
          </p:cNvPr>
          <p:cNvSpPr/>
          <p:nvPr/>
        </p:nvSpPr>
        <p:spPr>
          <a:xfrm>
            <a:off x="1386987" y="5389628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45039AA-C267-4860-A087-7D546232A2FD}"/>
              </a:ext>
            </a:extLst>
          </p:cNvPr>
          <p:cNvSpPr/>
          <p:nvPr/>
        </p:nvSpPr>
        <p:spPr>
          <a:xfrm>
            <a:off x="1920559" y="5389628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AD56B6C-D1EF-403D-B20D-BC1011490637}"/>
              </a:ext>
            </a:extLst>
          </p:cNvPr>
          <p:cNvSpPr/>
          <p:nvPr/>
        </p:nvSpPr>
        <p:spPr>
          <a:xfrm>
            <a:off x="2454131" y="5389627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EF10712-6466-4FE0-B844-55306608E312}"/>
              </a:ext>
            </a:extLst>
          </p:cNvPr>
          <p:cNvSpPr/>
          <p:nvPr/>
        </p:nvSpPr>
        <p:spPr>
          <a:xfrm>
            <a:off x="2986538" y="53896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B748EAE1-5216-48B6-BF09-812773DC2127}"/>
              </a:ext>
            </a:extLst>
          </p:cNvPr>
          <p:cNvSpPr/>
          <p:nvPr/>
        </p:nvSpPr>
        <p:spPr>
          <a:xfrm>
            <a:off x="574980" y="5389626"/>
            <a:ext cx="813173" cy="53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1AAD3D9-531D-4BA9-B756-C7570251222D}"/>
              </a:ext>
            </a:extLst>
          </p:cNvPr>
          <p:cNvSpPr/>
          <p:nvPr/>
        </p:nvSpPr>
        <p:spPr>
          <a:xfrm>
            <a:off x="1386987" y="53896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109DFA7-7D15-4256-A429-1010E9294472}"/>
              </a:ext>
            </a:extLst>
          </p:cNvPr>
          <p:cNvSpPr/>
          <p:nvPr/>
        </p:nvSpPr>
        <p:spPr>
          <a:xfrm>
            <a:off x="1919977" y="53896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46F4054-7392-4AD7-8DED-392AE634A8F7}"/>
              </a:ext>
            </a:extLst>
          </p:cNvPr>
          <p:cNvSpPr/>
          <p:nvPr/>
        </p:nvSpPr>
        <p:spPr>
          <a:xfrm>
            <a:off x="2454129" y="53896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3EC43B7-E3A3-42B7-8DBC-D74BE1CCBBDA}"/>
              </a:ext>
            </a:extLst>
          </p:cNvPr>
          <p:cNvSpPr/>
          <p:nvPr/>
        </p:nvSpPr>
        <p:spPr>
          <a:xfrm>
            <a:off x="2994898" y="53896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3EF7C54-46A6-4564-8B76-B27C93C38E0A}"/>
              </a:ext>
            </a:extLst>
          </p:cNvPr>
          <p:cNvSpPr/>
          <p:nvPr/>
        </p:nvSpPr>
        <p:spPr>
          <a:xfrm>
            <a:off x="7582868" y="2579730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5677ECF-5088-444D-8714-64BE9E5BAF3E}"/>
              </a:ext>
            </a:extLst>
          </p:cNvPr>
          <p:cNvSpPr/>
          <p:nvPr/>
        </p:nvSpPr>
        <p:spPr>
          <a:xfrm>
            <a:off x="7582868" y="256652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7F39DCFC-AB94-4DC8-B6AD-8FCE63ADCA87}"/>
              </a:ext>
            </a:extLst>
          </p:cNvPr>
          <p:cNvSpPr/>
          <p:nvPr/>
        </p:nvSpPr>
        <p:spPr>
          <a:xfrm>
            <a:off x="7582868" y="255517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A708D487-AF6E-4D81-B01B-43AB709035C2}"/>
              </a:ext>
            </a:extLst>
          </p:cNvPr>
          <p:cNvSpPr/>
          <p:nvPr/>
        </p:nvSpPr>
        <p:spPr>
          <a:xfrm>
            <a:off x="7582868" y="2568380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7793BE2-2D62-4C3E-B455-DAA31D2CC3B3}"/>
              </a:ext>
            </a:extLst>
          </p:cNvPr>
          <p:cNvSpPr/>
          <p:nvPr/>
        </p:nvSpPr>
        <p:spPr>
          <a:xfrm>
            <a:off x="7582868" y="2573692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6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75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75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"/>
                            </p:stCondLst>
                            <p:childTnLst>
                              <p:par>
                                <p:cTn id="1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4" grpId="0" animBg="1"/>
      <p:bldP spid="5" grpId="0" animBg="1"/>
      <p:bldP spid="30" grpId="0" animBg="1"/>
      <p:bldP spid="12" grpId="0" animBg="1"/>
      <p:bldP spid="17" grpId="0" animBg="1"/>
      <p:bldP spid="26" grpId="0" animBg="1"/>
      <p:bldP spid="29" grpId="0" animBg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413794"/>
            <a:ext cx="7962900" cy="8911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constructs are used to control how the statements in a program are executed. There are three constructs: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Overview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650" y="3547170"/>
            <a:ext cx="2577005" cy="1108270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21597" y="3547169"/>
            <a:ext cx="2577005" cy="1108270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4545" y="3547169"/>
            <a:ext cx="2577005" cy="1108270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8650" y="1411048"/>
            <a:ext cx="7962900" cy="8911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Programs consist of a series of statements; a statement is a single instruction.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0545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simplest programming construct. A sequence is a group of statements that are executed once in the order they appear.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Sequence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2291937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an example program that takes the form of a sequence. It takes three numbers, calculates the average and outputs it.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8651" y="3344954"/>
            <a:ext cx="4400550" cy="2727600"/>
          </a:xfrm>
          <a:prstGeom prst="roundRect">
            <a:avLst>
              <a:gd name="adj" fmla="val 514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Num1 ← INPUT</a:t>
            </a:r>
          </a:p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 ← INPUT</a:t>
            </a:r>
          </a:p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Num3 ← INPUT</a:t>
            </a:r>
          </a:p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Total ← Num1+Num2+Num3</a:t>
            </a:r>
          </a:p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Average ← Total/3</a:t>
            </a:r>
          </a:p>
          <a:p>
            <a:pPr>
              <a:lnSpc>
                <a:spcPct val="14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Average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0607"/>
              </p:ext>
            </p:extLst>
          </p:nvPr>
        </p:nvGraphicFramePr>
        <p:xfrm>
          <a:off x="6158204" y="3509621"/>
          <a:ext cx="2433346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67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21667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7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18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14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484723" y="3580499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484723" y="3956176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84723" y="4358332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484723" y="4734009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484723" y="5153144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19887"/>
              </p:ext>
            </p:extLst>
          </p:nvPr>
        </p:nvGraphicFramePr>
        <p:xfrm>
          <a:off x="6158204" y="5592329"/>
          <a:ext cx="243334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667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21667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484723" y="5662858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75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"/>
                            </p:stCondLst>
                            <p:childTnLst>
                              <p:par>
                                <p:cTn id="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"/>
                            </p:stCondLst>
                            <p:childTnLst>
                              <p:par>
                                <p:cTn id="8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94751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is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used, the path taken through the program changes depending on the answer to a question.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IF statements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an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example.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Selection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2195489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an example program which takes two numbers and either outputs the largest, or outputs “They are equal”.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8650" y="3096228"/>
            <a:ext cx="4362450" cy="3473062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Num1 ← INPUT</a:t>
            </a:r>
          </a:p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 ← INPUT</a:t>
            </a:r>
          </a:p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Num1 = Num2</a:t>
            </a:r>
          </a:p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THEN</a:t>
            </a:r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 "They 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equal"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ELSE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IF 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Num1 &gt;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Num2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THEN</a:t>
            </a:r>
          </a:p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PRINT 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Num1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ELSE</a:t>
            </a:r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 Num2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ENDIF</a:t>
            </a:r>
          </a:p>
          <a:p>
            <a:pPr>
              <a:lnSpc>
                <a:spcPct val="105000"/>
              </a:lnSpc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ENDIF</a:t>
            </a:r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74711"/>
              </p:ext>
            </p:extLst>
          </p:nvPr>
        </p:nvGraphicFramePr>
        <p:xfrm>
          <a:off x="6167534" y="3563343"/>
          <a:ext cx="2424016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2008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212008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73405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471395" y="3616213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457480" y="4028790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6257"/>
              </p:ext>
            </p:extLst>
          </p:nvPr>
        </p:nvGraphicFramePr>
        <p:xfrm>
          <a:off x="6167534" y="4557318"/>
          <a:ext cx="242401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2008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212008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483364" y="4615481"/>
            <a:ext cx="914400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75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9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45498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number of different comparison operators can be used when writing IF statements.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Comparison</a:t>
            </a:r>
            <a:r>
              <a:rPr lang="en-GB" dirty="0">
                <a:solidFill>
                  <a:schemeClr val="tx1"/>
                </a:solidFill>
                <a:latin typeface="PT Sans" panose="020B0503020203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Operators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04975"/>
              </p:ext>
            </p:extLst>
          </p:nvPr>
        </p:nvGraphicFramePr>
        <p:xfrm>
          <a:off x="1992515" y="2678664"/>
          <a:ext cx="5158970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5854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4183116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equal to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7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968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726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21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34692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69021" y="2725394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69021" y="3120601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069021" y="3515808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069021" y="3911015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069021" y="4306222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069021" y="4701431"/>
            <a:ext cx="3930868" cy="3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3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37081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construct is used to repeat a group of statements, avoiding the need to manually type out statements multiple times.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Repetition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27176" y="2604589"/>
            <a:ext cx="5764374" cy="5771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repetition: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04589"/>
            <a:ext cx="1629251" cy="16315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27176" y="3397307"/>
            <a:ext cx="2664000" cy="756186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controlled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27550" y="3397306"/>
            <a:ext cx="2664000" cy="756186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controlled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9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93146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construct is used to repeat a group of statements a set number of times.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Count Controlled Loops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650" y="3430902"/>
            <a:ext cx="4181475" cy="1580099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1 TO 5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GB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"Hello World"</a:t>
            </a:r>
            <a:endParaRPr lang="en-GB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ENDFOR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70960"/>
              </p:ext>
            </p:extLst>
          </p:nvPr>
        </p:nvGraphicFramePr>
        <p:xfrm>
          <a:off x="6466114" y="3450892"/>
          <a:ext cx="212543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718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2718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628650" y="236437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example program uses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FOR loop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output the text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“Hello World” five times.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8891" y="351444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55338"/>
              </p:ext>
            </p:extLst>
          </p:nvPr>
        </p:nvGraphicFramePr>
        <p:xfrm>
          <a:off x="6466114" y="3964896"/>
          <a:ext cx="2125435" cy="2092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5435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</a:tblGrid>
              <a:tr h="35065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766296"/>
                  </a:ext>
                </a:extLst>
              </a:tr>
              <a:tr h="169597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553771" y="4450579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578891" y="351444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78891" y="351444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78890" y="351444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78890" y="351444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3771" y="4688007"/>
            <a:ext cx="1433152" cy="32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553771" y="5011002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553771" y="5331432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553771" y="5626405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"/>
                            </p:stCondLst>
                            <p:childTnLst>
                              <p:par>
                                <p:cTn id="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5"/>
                            </p:stCondLst>
                            <p:childTnLst>
                              <p:par>
                                <p:cTn id="1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5" grpId="0" animBg="1"/>
      <p:bldP spid="30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36580"/>
            <a:ext cx="7962900" cy="10697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Repetition can also be used to repeat a group of statements until a condition is met.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an example of a condition controlled loop.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Condition Controlled Loops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650" y="3652905"/>
            <a:ext cx="4772026" cy="2439599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Counter ← 1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Counter &lt;= 5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GB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"Hello World"</a:t>
            </a:r>
            <a:endParaRPr lang="en-GB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Counter ← Counter + 1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ENDWHILE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37538"/>
              </p:ext>
            </p:extLst>
          </p:nvPr>
        </p:nvGraphicFramePr>
        <p:xfrm>
          <a:off x="6456784" y="3654233"/>
          <a:ext cx="213476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738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738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628650" y="2547889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example program uses a WHILE loop to repeat the text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“Hello World” until the Counter variable is greater than 5.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371" y="371778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5219"/>
              </p:ext>
            </p:extLst>
          </p:nvPr>
        </p:nvGraphicFramePr>
        <p:xfrm>
          <a:off x="6456784" y="4168237"/>
          <a:ext cx="2134766" cy="20617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4766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</a:tblGrid>
              <a:tr h="35065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766296"/>
                  </a:ext>
                </a:extLst>
              </a:tr>
              <a:tr h="169597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</a:p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World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550355" y="4588603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04371" y="371778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371" y="371778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370" y="371778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4370" y="3717784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0355" y="4912885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550355" y="5218505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550355" y="5524125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550355" y="5829746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604369" y="3710132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9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5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"/>
                            </p:stCondLst>
                            <p:childTnLst>
                              <p:par>
                                <p:cTn id="6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"/>
                            </p:stCondLst>
                            <p:childTnLst>
                              <p:par>
                                <p:cTn id="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75"/>
                            </p:stCondLst>
                            <p:childTnLst>
                              <p:par>
                                <p:cTn id="10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5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75"/>
                            </p:stCondLst>
                            <p:childTnLst>
                              <p:par>
                                <p:cTn id="1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25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5" grpId="0" animBg="1"/>
      <p:bldP spid="30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7476"/>
              </p:ext>
            </p:extLst>
          </p:nvPr>
        </p:nvGraphicFramePr>
        <p:xfrm>
          <a:off x="6456784" y="3001835"/>
          <a:ext cx="213476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738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738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30B7150-4827-436D-A9FB-EAD02AF5C2C3}"/>
              </a:ext>
            </a:extLst>
          </p:cNvPr>
          <p:cNvSpPr/>
          <p:nvPr/>
        </p:nvSpPr>
        <p:spPr>
          <a:xfrm>
            <a:off x="7604369" y="3066692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8650" y="1327055"/>
            <a:ext cx="7962900" cy="90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Repetition is useful for counting up or down to a given number. This algorithm counts up to an inputted number from 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Counting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650" y="2558807"/>
            <a:ext cx="5095875" cy="3060943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 Target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Counter ← 0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Counter &lt;= Target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Counter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Counter ← Counter + 1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ENDWHILE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371" y="3065386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18785"/>
              </p:ext>
            </p:extLst>
          </p:nvPr>
        </p:nvGraphicFramePr>
        <p:xfrm>
          <a:off x="6456784" y="3515839"/>
          <a:ext cx="2134766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4766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</a:tblGrid>
              <a:tr h="35065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766296"/>
                  </a:ext>
                </a:extLst>
              </a:tr>
              <a:tr h="169597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559781" y="3936205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559781" y="4260487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559781" y="4566107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559781" y="4871727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550354" y="5177348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1D648604-1F57-4F18-BE39-6B5CB0AC5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75581"/>
              </p:ext>
            </p:extLst>
          </p:nvPr>
        </p:nvGraphicFramePr>
        <p:xfrm>
          <a:off x="6456784" y="2558807"/>
          <a:ext cx="2134766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738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06738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4ED21CA-0F41-494F-87E7-EC4DBB6CABFD}"/>
              </a:ext>
            </a:extLst>
          </p:cNvPr>
          <p:cNvSpPr/>
          <p:nvPr/>
        </p:nvSpPr>
        <p:spPr>
          <a:xfrm>
            <a:off x="7604371" y="2622358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49C09DF-0BC2-4768-AA8F-5EC44A5E5DE5}"/>
              </a:ext>
            </a:extLst>
          </p:cNvPr>
          <p:cNvSpPr/>
          <p:nvPr/>
        </p:nvSpPr>
        <p:spPr>
          <a:xfrm>
            <a:off x="6559781" y="5499369"/>
            <a:ext cx="1433152" cy="26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578986" y="3058620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12372" y="3053486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69372" y="3053485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7199" y="3063352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8A87740-CD02-47CD-83EF-478A700471D3}"/>
              </a:ext>
            </a:extLst>
          </p:cNvPr>
          <p:cNvSpPr/>
          <p:nvPr/>
        </p:nvSpPr>
        <p:spPr>
          <a:xfrm>
            <a:off x="7596368" y="3056107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3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5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25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"/>
                            </p:stCondLst>
                            <p:childTnLst>
                              <p:par>
                                <p:cTn id="1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25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25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"/>
                            </p:stCondLst>
                            <p:childTnLst>
                              <p:par>
                                <p:cTn id="1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25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4" grpId="0" animBg="1"/>
      <p:bldP spid="5" grpId="0" animBg="1"/>
      <p:bldP spid="3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40" grpId="0" animBg="1"/>
      <p:bldP spid="12" grpId="0" animBg="1"/>
      <p:bldP spid="17" grpId="0" animBg="1"/>
      <p:bldP spid="19" grpId="0" animBg="1"/>
      <p:bldP spid="20" grpId="0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3230</TotalTime>
  <Words>582</Words>
  <Application>Microsoft Office PowerPoint</Application>
  <PresentationFormat>On-screen Show (4:3)</PresentationFormat>
  <Paragraphs>189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Segoe UI Black</vt:lpstr>
      <vt:lpstr>PT Sans</vt:lpstr>
      <vt:lpstr>Calibri</vt:lpstr>
      <vt:lpstr>DejaVu Sans Mono</vt:lpstr>
      <vt:lpstr>Century Gothic</vt:lpstr>
      <vt:lpstr>Times New Roman</vt:lpstr>
      <vt:lpstr>Office Theme</vt:lpstr>
      <vt:lpstr>Programming Concepts</vt:lpstr>
      <vt:lpstr>Overview</vt:lpstr>
      <vt:lpstr>Sequence</vt:lpstr>
      <vt:lpstr>Selection</vt:lpstr>
      <vt:lpstr>Comparison Operators</vt:lpstr>
      <vt:lpstr>Repetition</vt:lpstr>
      <vt:lpstr>Count Controlled Loops</vt:lpstr>
      <vt:lpstr>Condition Controlled Loops</vt:lpstr>
      <vt:lpstr>Counting</vt:lpstr>
      <vt:lpstr>Totalling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180</cp:revision>
  <dcterms:created xsi:type="dcterms:W3CDTF">2015-03-07T21:15:56Z</dcterms:created>
  <dcterms:modified xsi:type="dcterms:W3CDTF">2021-06-10T08:43:47Z</dcterms:modified>
</cp:coreProperties>
</file>