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7"/>
  </p:notesMasterIdLst>
  <p:sldIdLst>
    <p:sldId id="263" r:id="rId2"/>
    <p:sldId id="278" r:id="rId3"/>
    <p:sldId id="297" r:id="rId4"/>
    <p:sldId id="298" r:id="rId5"/>
    <p:sldId id="264" r:id="rId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Segoe UI Black" panose="020B0A02040204020203" pitchFamily="34" charset="0"/>
      <p:bold r:id="rId16"/>
      <p:boldItalic r:id="rId17"/>
    </p:embeddedFont>
    <p:embeddedFont>
      <p:font typeface="PT Sans" panose="020B0503020203020204" pitchFamily="34" charset="0"/>
      <p:regular r:id="rId18"/>
      <p:bold r:id="rId19"/>
      <p:italic r:id="rId20"/>
      <p:boldItalic r:id="rId21"/>
    </p:embeddedFont>
  </p:embeddedFontLst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A8A7"/>
    <a:srgbClr val="00B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82"/>
  </p:normalViewPr>
  <p:slideViewPr>
    <p:cSldViewPr snapToGrid="0">
      <p:cViewPr>
        <p:scale>
          <a:sx n="100" d="100"/>
          <a:sy n="100" d="100"/>
        </p:scale>
        <p:origin x="105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25955-8EA4-4F79-91E9-111C1504384E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60E33-15EF-468E-9433-D324DCD6AB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213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64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3045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7963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54301161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432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00BDF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843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97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607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00BDF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172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20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193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07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0593"/>
            <a:ext cx="7886700" cy="1325563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00BDF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44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588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4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17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659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6000" b="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 Storage </a:t>
            </a:r>
            <a:r>
              <a:rPr lang="en-GB" sz="6000" b="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Units</a:t>
            </a: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123093" y="6194094"/>
            <a:ext cx="3240422" cy="55399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Photocopiable/digital resources may only be copied by the purchasing institution on a single site and for their own use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910" y="3293708"/>
            <a:ext cx="4336180" cy="216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5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1580708"/>
            <a:ext cx="7962900" cy="834071"/>
          </a:xfrm>
          <a:prstGeom prst="roundRect">
            <a:avLst>
              <a:gd name="adj" fmla="val 17116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It is important for you to understand the storage units used in computer science.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Storage Units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3" name="Rounded Rectangle 2"/>
          <p:cNvSpPr/>
          <p:nvPr/>
        </p:nvSpPr>
        <p:spPr>
          <a:xfrm>
            <a:off x="628650" y="2689958"/>
            <a:ext cx="7962900" cy="611980"/>
          </a:xfrm>
          <a:prstGeom prst="roundRect">
            <a:avLst>
              <a:gd name="adj" fmla="val 22268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smallest unit of storage is the bit. This can store a single 0 or 1.</a:t>
            </a:r>
          </a:p>
        </p:txBody>
      </p:sp>
      <p:sp>
        <p:nvSpPr>
          <p:cNvPr id="28" name="Rounded Rectangle 2">
            <a:extLst>
              <a:ext uri="{FF2B5EF4-FFF2-40B4-BE49-F238E27FC236}">
                <a16:creationId xmlns:a16="http://schemas.microsoft.com/office/drawing/2014/main" xmlns="" id="{A44BFA7A-C5B1-4EA6-9091-9B84666BBE62}"/>
              </a:ext>
            </a:extLst>
          </p:cNvPr>
          <p:cNvSpPr/>
          <p:nvPr/>
        </p:nvSpPr>
        <p:spPr>
          <a:xfrm>
            <a:off x="628650" y="3577117"/>
            <a:ext cx="7962900" cy="838280"/>
          </a:xfrm>
          <a:prstGeom prst="roundRect">
            <a:avLst>
              <a:gd name="adj" fmla="val 22268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byte consists of 8 bits and is the unit used to measure the size of computer memory.</a:t>
            </a:r>
          </a:p>
        </p:txBody>
      </p:sp>
      <p:sp>
        <p:nvSpPr>
          <p:cNvPr id="44" name="Rounded Rectangle 2">
            <a:extLst>
              <a:ext uri="{FF2B5EF4-FFF2-40B4-BE49-F238E27FC236}">
                <a16:creationId xmlns:a16="http://schemas.microsoft.com/office/drawing/2014/main" xmlns="" id="{54345C1C-09D6-4789-8CE7-9DA0EED795FC}"/>
              </a:ext>
            </a:extLst>
          </p:cNvPr>
          <p:cNvSpPr/>
          <p:nvPr/>
        </p:nvSpPr>
        <p:spPr>
          <a:xfrm>
            <a:off x="628650" y="4690576"/>
            <a:ext cx="7962900" cy="838280"/>
          </a:xfrm>
          <a:prstGeom prst="roundRect">
            <a:avLst>
              <a:gd name="adj" fmla="val 22268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We can use prefixes to indicate multiple bytes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kilo, mega, giga, tera).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329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1400948"/>
            <a:ext cx="7962900" cy="576000"/>
          </a:xfrm>
          <a:prstGeom prst="roundRect">
            <a:avLst>
              <a:gd name="adj" fmla="val 21883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We can use prefixes to indicate multiple bytes (kilo, mega, giga).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Prefixes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3" name="Rounded Rectangle 2"/>
          <p:cNvSpPr/>
          <p:nvPr/>
        </p:nvSpPr>
        <p:spPr>
          <a:xfrm>
            <a:off x="628650" y="2138495"/>
            <a:ext cx="7962900" cy="828000"/>
          </a:xfrm>
          <a:prstGeom prst="roundRect">
            <a:avLst>
              <a:gd name="adj" fmla="val 22268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Depending on the definition the prefixes can increase in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powers of 2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or 10.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C714A4E4-0A73-45EA-A1DB-659DA8D412D8}"/>
              </a:ext>
            </a:extLst>
          </p:cNvPr>
          <p:cNvGrpSpPr/>
          <p:nvPr/>
        </p:nvGrpSpPr>
        <p:grpSpPr>
          <a:xfrm>
            <a:off x="268310" y="3866562"/>
            <a:ext cx="8615142" cy="485758"/>
            <a:chOff x="268310" y="3681029"/>
            <a:chExt cx="8615142" cy="48575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73D9B87C-0E93-4F3C-8F35-556320D9ACE8}"/>
                </a:ext>
              </a:extLst>
            </p:cNvPr>
            <p:cNvGrpSpPr/>
            <p:nvPr/>
          </p:nvGrpSpPr>
          <p:grpSpPr>
            <a:xfrm>
              <a:off x="3020655" y="3681029"/>
              <a:ext cx="5862797" cy="485758"/>
              <a:chOff x="1677693" y="4326191"/>
              <a:chExt cx="5862797" cy="485758"/>
            </a:xfrm>
          </p:grpSpPr>
          <p:sp>
            <p:nvSpPr>
              <p:cNvPr id="33" name="Rounded Rectangle 13">
                <a:extLst>
                  <a:ext uri="{FF2B5EF4-FFF2-40B4-BE49-F238E27FC236}">
                    <a16:creationId xmlns:a16="http://schemas.microsoft.com/office/drawing/2014/main" xmlns="" id="{1CBDFA41-E5C3-47D7-89E9-951806465F66}"/>
                  </a:ext>
                </a:extLst>
              </p:cNvPr>
              <p:cNvSpPr/>
              <p:nvPr/>
            </p:nvSpPr>
            <p:spPr>
              <a:xfrm>
                <a:off x="1677693" y="4326191"/>
                <a:ext cx="3102688" cy="485758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algn="ctr"/>
                <a:r>
                  <a:rPr lang="en-GB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Kilobyte (KB)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13012D96-BED1-4004-B7B9-7B8E60F368A0}"/>
                  </a:ext>
                </a:extLst>
              </p:cNvPr>
              <p:cNvSpPr txBox="1"/>
              <p:nvPr/>
            </p:nvSpPr>
            <p:spPr>
              <a:xfrm>
                <a:off x="4788145" y="4356308"/>
                <a:ext cx="27523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x 1024 or 2</a:t>
                </a:r>
                <a:r>
                  <a:rPr lang="en-GB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bytes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D4618B02-5CA6-4EBC-A6D1-C2F1B0FD35CD}"/>
                </a:ext>
              </a:extLst>
            </p:cNvPr>
            <p:cNvSpPr txBox="1"/>
            <p:nvPr/>
          </p:nvSpPr>
          <p:spPr>
            <a:xfrm>
              <a:off x="268310" y="3711146"/>
              <a:ext cx="27523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x 1000 or 10</a:t>
              </a:r>
              <a:r>
                <a:rPr lang="en-GB" sz="16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 bytes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81781A06-F698-4818-BC9A-1F3E46377664}"/>
              </a:ext>
            </a:extLst>
          </p:cNvPr>
          <p:cNvGrpSpPr/>
          <p:nvPr/>
        </p:nvGrpSpPr>
        <p:grpSpPr>
          <a:xfrm>
            <a:off x="353188" y="4352320"/>
            <a:ext cx="8464001" cy="485758"/>
            <a:chOff x="353188" y="4166787"/>
            <a:chExt cx="8464001" cy="48575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C2898357-01D8-4895-859A-D6D86C835841}"/>
                </a:ext>
              </a:extLst>
            </p:cNvPr>
            <p:cNvGrpSpPr/>
            <p:nvPr/>
          </p:nvGrpSpPr>
          <p:grpSpPr>
            <a:xfrm>
              <a:off x="2797007" y="4166787"/>
              <a:ext cx="6020182" cy="485758"/>
              <a:chOff x="1454045" y="4811949"/>
              <a:chExt cx="6020182" cy="485758"/>
            </a:xfrm>
          </p:grpSpPr>
          <p:sp>
            <p:nvSpPr>
              <p:cNvPr id="36" name="Rounded Rectangle 13">
                <a:extLst>
                  <a:ext uri="{FF2B5EF4-FFF2-40B4-BE49-F238E27FC236}">
                    <a16:creationId xmlns:a16="http://schemas.microsoft.com/office/drawing/2014/main" xmlns="" id="{16B998E7-5F37-46D0-8DF8-33C78FD016C3}"/>
                  </a:ext>
                </a:extLst>
              </p:cNvPr>
              <p:cNvSpPr/>
              <p:nvPr/>
            </p:nvSpPr>
            <p:spPr>
              <a:xfrm>
                <a:off x="1454045" y="4811949"/>
                <a:ext cx="3549983" cy="485758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algn="ctr"/>
                <a:r>
                  <a:rPr lang="en-GB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Megabyte (MB)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42401839-5097-41C9-953E-B284FE18DCAF}"/>
                  </a:ext>
                </a:extLst>
              </p:cNvPr>
              <p:cNvSpPr txBox="1"/>
              <p:nvPr/>
            </p:nvSpPr>
            <p:spPr>
              <a:xfrm>
                <a:off x="5030408" y="4870162"/>
                <a:ext cx="24438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x 1024 or 2</a:t>
                </a:r>
                <a:r>
                  <a:rPr lang="en-GB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20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bytes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F7A9828-DE52-4F85-85F6-DF4500F2DA65}"/>
                </a:ext>
              </a:extLst>
            </p:cNvPr>
            <p:cNvSpPr txBox="1"/>
            <p:nvPr/>
          </p:nvSpPr>
          <p:spPr>
            <a:xfrm>
              <a:off x="353188" y="4225000"/>
              <a:ext cx="24438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x 1000 or 10</a:t>
              </a:r>
              <a:r>
                <a:rPr lang="en-GB" sz="16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 bytes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95F21280-D1C7-4DC3-8C83-3A7F4EDD6FF6}"/>
              </a:ext>
            </a:extLst>
          </p:cNvPr>
          <p:cNvGrpSpPr/>
          <p:nvPr/>
        </p:nvGrpSpPr>
        <p:grpSpPr>
          <a:xfrm>
            <a:off x="39756" y="4838078"/>
            <a:ext cx="9086667" cy="485758"/>
            <a:chOff x="39756" y="4652545"/>
            <a:chExt cx="9086667" cy="48575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B21457C8-A607-4BEC-A1F9-A47B8EADA30E}"/>
                </a:ext>
              </a:extLst>
            </p:cNvPr>
            <p:cNvGrpSpPr/>
            <p:nvPr/>
          </p:nvGrpSpPr>
          <p:grpSpPr>
            <a:xfrm>
              <a:off x="2485392" y="4652545"/>
              <a:ext cx="6641031" cy="485758"/>
              <a:chOff x="1142430" y="5297707"/>
              <a:chExt cx="6641031" cy="485758"/>
            </a:xfrm>
          </p:grpSpPr>
          <p:sp>
            <p:nvSpPr>
              <p:cNvPr id="39" name="Rounded Rectangle 13">
                <a:extLst>
                  <a:ext uri="{FF2B5EF4-FFF2-40B4-BE49-F238E27FC236}">
                    <a16:creationId xmlns:a16="http://schemas.microsoft.com/office/drawing/2014/main" xmlns="" id="{96DA72FC-8605-4775-954A-DA0904CC0689}"/>
                  </a:ext>
                </a:extLst>
              </p:cNvPr>
              <p:cNvSpPr/>
              <p:nvPr/>
            </p:nvSpPr>
            <p:spPr>
              <a:xfrm>
                <a:off x="1142430" y="5297707"/>
                <a:ext cx="4249415" cy="485758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algn="ctr"/>
                <a:r>
                  <a:rPr lang="en-GB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Gigabyte (GB)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5BF4A3BC-BF60-4219-9AF6-D14361248CE9}"/>
                  </a:ext>
                </a:extLst>
              </p:cNvPr>
              <p:cNvSpPr txBox="1"/>
              <p:nvPr/>
            </p:nvSpPr>
            <p:spPr>
              <a:xfrm>
                <a:off x="5405935" y="5355920"/>
                <a:ext cx="23775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x 1024 or 2</a:t>
                </a:r>
                <a:r>
                  <a:rPr lang="en-GB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30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bytes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99ACC907-A4F2-4286-A0AA-C14AAA317FE3}"/>
                </a:ext>
              </a:extLst>
            </p:cNvPr>
            <p:cNvSpPr txBox="1"/>
            <p:nvPr/>
          </p:nvSpPr>
          <p:spPr>
            <a:xfrm>
              <a:off x="39756" y="4705333"/>
              <a:ext cx="24438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x 1000 or 10</a:t>
              </a:r>
              <a:r>
                <a:rPr lang="en-GB" sz="16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 bytes</a:t>
              </a:r>
            </a:p>
          </p:txBody>
        </p:sp>
      </p:grpSp>
      <p:sp>
        <p:nvSpPr>
          <p:cNvPr id="26" name="Rounded Rectangle 2">
            <a:extLst>
              <a:ext uri="{FF2B5EF4-FFF2-40B4-BE49-F238E27FC236}">
                <a16:creationId xmlns:a16="http://schemas.microsoft.com/office/drawing/2014/main" xmlns="" id="{D2FBB375-807D-46C8-862B-834F8B3FACE2}"/>
              </a:ext>
            </a:extLst>
          </p:cNvPr>
          <p:cNvSpPr/>
          <p:nvPr/>
        </p:nvSpPr>
        <p:spPr>
          <a:xfrm>
            <a:off x="628650" y="5585228"/>
            <a:ext cx="7962900" cy="540000"/>
          </a:xfrm>
          <a:prstGeom prst="roundRect">
            <a:avLst>
              <a:gd name="adj" fmla="val 22268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Powers of 2 are often used when measuring memory capacity.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2281EDFA-310D-4A18-8BE1-99FBD920BCA6}"/>
              </a:ext>
            </a:extLst>
          </p:cNvPr>
          <p:cNvGrpSpPr/>
          <p:nvPr/>
        </p:nvGrpSpPr>
        <p:grpSpPr>
          <a:xfrm>
            <a:off x="1004698" y="3205762"/>
            <a:ext cx="7194128" cy="869565"/>
            <a:chOff x="1004698" y="3205762"/>
            <a:chExt cx="7194128" cy="869565"/>
          </a:xfrm>
        </p:grpSpPr>
        <p:sp>
          <p:nvSpPr>
            <p:cNvPr id="30" name="Rounded Rectangle 13">
              <a:extLst>
                <a:ext uri="{FF2B5EF4-FFF2-40B4-BE49-F238E27FC236}">
                  <a16:creationId xmlns:a16="http://schemas.microsoft.com/office/drawing/2014/main" xmlns="" id="{B9DEE38F-A73E-4822-9105-6026AED33250}"/>
                </a:ext>
              </a:extLst>
            </p:cNvPr>
            <p:cNvSpPr/>
            <p:nvPr/>
          </p:nvSpPr>
          <p:spPr>
            <a:xfrm>
              <a:off x="3227482" y="3380804"/>
              <a:ext cx="2689035" cy="485758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 w="9525">
              <a:solidFill>
                <a:srgbClr val="0070C0"/>
              </a:solidFill>
            </a:ln>
            <a:effectLst/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byte</a:t>
              </a:r>
            </a:p>
          </p:txBody>
        </p:sp>
        <p:sp>
          <p:nvSpPr>
            <p:cNvPr id="27" name="Rounded Rectangle 2">
              <a:extLst>
                <a:ext uri="{FF2B5EF4-FFF2-40B4-BE49-F238E27FC236}">
                  <a16:creationId xmlns:a16="http://schemas.microsoft.com/office/drawing/2014/main" xmlns="" id="{715A40C4-7A39-4FC2-A5F3-3F93F825EDF1}"/>
                </a:ext>
              </a:extLst>
            </p:cNvPr>
            <p:cNvSpPr/>
            <p:nvPr/>
          </p:nvSpPr>
          <p:spPr>
            <a:xfrm>
              <a:off x="1004698" y="3205762"/>
              <a:ext cx="2239605" cy="848375"/>
            </a:xfrm>
            <a:prstGeom prst="roundRect">
              <a:avLst>
                <a:gd name="adj" fmla="val 22268"/>
              </a:avLst>
            </a:prstGeom>
            <a:noFill/>
            <a:ln w="9525">
              <a:noFill/>
            </a:ln>
            <a:effectLst/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ctr"/>
              <a:r>
                <a:rPr lang="en-GB" sz="24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Powers of 10</a:t>
              </a:r>
            </a:p>
          </p:txBody>
        </p:sp>
        <p:sp>
          <p:nvSpPr>
            <p:cNvPr id="29" name="Rounded Rectangle 2">
              <a:extLst>
                <a:ext uri="{FF2B5EF4-FFF2-40B4-BE49-F238E27FC236}">
                  <a16:creationId xmlns:a16="http://schemas.microsoft.com/office/drawing/2014/main" xmlns="" id="{7A7C0B7C-AD2D-4DE2-B555-A34AFDD9EFBB}"/>
                </a:ext>
              </a:extLst>
            </p:cNvPr>
            <p:cNvSpPr/>
            <p:nvPr/>
          </p:nvSpPr>
          <p:spPr>
            <a:xfrm>
              <a:off x="5959221" y="3226952"/>
              <a:ext cx="2239605" cy="848375"/>
            </a:xfrm>
            <a:prstGeom prst="roundRect">
              <a:avLst>
                <a:gd name="adj" fmla="val 22268"/>
              </a:avLst>
            </a:prstGeom>
            <a:noFill/>
            <a:ln w="9525">
              <a:noFill/>
            </a:ln>
            <a:effectLst/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ctr"/>
              <a:r>
                <a:rPr lang="en-GB" sz="24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Powers of 2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434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DR RAM memory module isolated on white background Stock Photo - 54301161">
            <a:extLst>
              <a:ext uri="{FF2B5EF4-FFF2-40B4-BE49-F238E27FC236}">
                <a16:creationId xmlns:a16="http://schemas.microsoft.com/office/drawing/2014/main" xmlns="" id="{EB65B5A2-456F-4666-BEE2-DF52E6C27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221" y="4179902"/>
            <a:ext cx="3089439" cy="224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628650" y="1400953"/>
            <a:ext cx="7962900" cy="828000"/>
          </a:xfrm>
          <a:prstGeom prst="roundRect">
            <a:avLst>
              <a:gd name="adj" fmla="val 21883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Main memory in computers contains multiple memory locations, each of which can store a value in binary.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Memory Locations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3" name="Rounded Rectangle 2"/>
          <p:cNvSpPr/>
          <p:nvPr/>
        </p:nvSpPr>
        <p:spPr>
          <a:xfrm>
            <a:off x="628650" y="2458571"/>
            <a:ext cx="7962900" cy="1188000"/>
          </a:xfrm>
          <a:prstGeom prst="roundRect">
            <a:avLst>
              <a:gd name="adj" fmla="val 16393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Each memory location can store one or multiple bytes and the capacity of memory is measured by adding together the number of bytes it can store.</a:t>
            </a:r>
          </a:p>
        </p:txBody>
      </p:sp>
      <p:sp>
        <p:nvSpPr>
          <p:cNvPr id="28" name="Rounded Rectangle 2">
            <a:extLst>
              <a:ext uri="{FF2B5EF4-FFF2-40B4-BE49-F238E27FC236}">
                <a16:creationId xmlns:a16="http://schemas.microsoft.com/office/drawing/2014/main" xmlns="" id="{42B76557-DAC2-43B0-BE82-4393675FC327}"/>
              </a:ext>
            </a:extLst>
          </p:cNvPr>
          <p:cNvSpPr/>
          <p:nvPr/>
        </p:nvSpPr>
        <p:spPr>
          <a:xfrm>
            <a:off x="628650" y="3912189"/>
            <a:ext cx="5895975" cy="1188000"/>
          </a:xfrm>
          <a:prstGeom prst="roundRect">
            <a:avLst>
              <a:gd name="adj" fmla="val 18911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Memory capacity is usually measured in powers of 2 as each memory location is addressed in hardware which is based on binary.</a:t>
            </a:r>
          </a:p>
        </p:txBody>
      </p:sp>
      <p:sp>
        <p:nvSpPr>
          <p:cNvPr id="31" name="Rounded Rectangle 2">
            <a:extLst>
              <a:ext uri="{FF2B5EF4-FFF2-40B4-BE49-F238E27FC236}">
                <a16:creationId xmlns:a16="http://schemas.microsoft.com/office/drawing/2014/main" xmlns="" id="{916F9652-0463-46C4-A754-C54AFC885767}"/>
              </a:ext>
            </a:extLst>
          </p:cNvPr>
          <p:cNvSpPr/>
          <p:nvPr/>
        </p:nvSpPr>
        <p:spPr>
          <a:xfrm>
            <a:off x="628650" y="5365806"/>
            <a:ext cx="4705350" cy="828000"/>
          </a:xfrm>
          <a:prstGeom prst="roundRect">
            <a:avLst>
              <a:gd name="adj" fmla="val 2368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For example 4GB memory would have a 4 x 2</a:t>
            </a:r>
            <a:r>
              <a:rPr lang="en-GB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byte capacity.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282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685800" y="1372945"/>
            <a:ext cx="7772400" cy="4112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0BDF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GB" sz="6000" b="0" dirty="0">
                <a:solidFill>
                  <a:schemeClr val="tx1"/>
                </a:solidFill>
                <a:latin typeface="PT Sans" panose="020B0503020203020204" pitchFamily="34" charset="0"/>
              </a:rPr>
              <a:t>END</a:t>
            </a:r>
          </a:p>
          <a:p>
            <a:endParaRPr lang="en-GB" dirty="0">
              <a:solidFill>
                <a:srgbClr val="0070C0"/>
              </a:solidFill>
              <a:latin typeface="PT Sans" panose="020B0503020203020204" pitchFamily="34" charset="0"/>
            </a:endParaRPr>
          </a:p>
          <a:p>
            <a:endParaRPr lang="en-GB" dirty="0">
              <a:solidFill>
                <a:srgbClr val="0070C0"/>
              </a:solidFill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40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78a8914f185d4a6710ec228e87739f9af49309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3724</TotalTime>
  <Words>278</Words>
  <Application>Microsoft Office PowerPoint</Application>
  <PresentationFormat>On-screen Show (4:3)</PresentationFormat>
  <Paragraphs>38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Century Gothic</vt:lpstr>
      <vt:lpstr>Segoe UI Black</vt:lpstr>
      <vt:lpstr>PT Sans</vt:lpstr>
      <vt:lpstr>Times New Roman</vt:lpstr>
      <vt:lpstr>Arial</vt:lpstr>
      <vt:lpstr>Office Theme</vt:lpstr>
      <vt:lpstr>Data Storage Units</vt:lpstr>
      <vt:lpstr>Storage Units</vt:lpstr>
      <vt:lpstr>Prefixes</vt:lpstr>
      <vt:lpstr>Memory Locations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Bennett</dc:creator>
  <cp:lastModifiedBy>Chris Cutler</cp:lastModifiedBy>
  <cp:revision>183</cp:revision>
  <dcterms:created xsi:type="dcterms:W3CDTF">2015-03-07T21:15:56Z</dcterms:created>
  <dcterms:modified xsi:type="dcterms:W3CDTF">2021-05-20T14:57:56Z</dcterms:modified>
</cp:coreProperties>
</file>