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63" r:id="rId2"/>
    <p:sldId id="326" r:id="rId3"/>
    <p:sldId id="322" r:id="rId4"/>
    <p:sldId id="327" r:id="rId5"/>
    <p:sldId id="319" r:id="rId6"/>
    <p:sldId id="323" r:id="rId7"/>
    <p:sldId id="314" r:id="rId8"/>
    <p:sldId id="325" r:id="rId9"/>
    <p:sldId id="316" r:id="rId10"/>
    <p:sldId id="321" r:id="rId11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3"/>
      <p:boldItalic r:id="rId14"/>
    </p:embeddedFont>
    <p:embeddedFont>
      <p:font typeface="DejaVu Sans Mono" panose="020B0609030804020204" pitchFamily="49" charset="0"/>
      <p:regular r:id="rId15"/>
      <p:bold r:id="rId16"/>
      <p:italic r:id="rId17"/>
      <p:boldItalic r:id="rId18"/>
    </p:embeddedFont>
    <p:embeddedFont>
      <p:font typeface="Ubuntu" panose="020B0504030602030204" pitchFamily="34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  <p:embeddedFont>
      <p:font typeface="Squada One" panose="02000000000000000000" pitchFamily="2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AR CENA" panose="02000000000000000000" pitchFamily="2" charset="0"/>
      <p:regular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1"/>
    <a:srgbClr val="A8A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94682"/>
  </p:normalViewPr>
  <p:slideViewPr>
    <p:cSldViewPr snapToGrid="0">
      <p:cViewPr varScale="1">
        <p:scale>
          <a:sx n="118" d="100"/>
          <a:sy n="118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22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70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5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98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3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0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4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30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05778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Logic Gates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35" y="3230942"/>
            <a:ext cx="2348392" cy="24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17674"/>
            <a:ext cx="7962900" cy="5652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gates are the fundamental building blocks of digital circuits.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Logic Gates</a:t>
            </a:r>
            <a:endParaRPr lang="en-GB" dirty="0">
              <a:solidFill>
                <a:schemeClr val="tx1"/>
              </a:solidFill>
              <a:latin typeface="Squada One" panose="02000000000000000000" pitchFamily="2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ounded Rectangle 2"/>
          <p:cNvSpPr/>
          <p:nvPr/>
        </p:nvSpPr>
        <p:spPr>
          <a:xfrm>
            <a:off x="628650" y="2047021"/>
            <a:ext cx="7962900" cy="5652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three main logic gates:</a:t>
            </a:r>
          </a:p>
        </p:txBody>
      </p:sp>
      <p:sp>
        <p:nvSpPr>
          <p:cNvPr id="28" name="Rounded Rectangle 2"/>
          <p:cNvSpPr/>
          <p:nvPr/>
        </p:nvSpPr>
        <p:spPr>
          <a:xfrm>
            <a:off x="628650" y="4665420"/>
            <a:ext cx="2602711" cy="1838122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The NOT gate reverses the input, so if 1 is inputted into a NOT gate it will output 0.</a:t>
            </a:r>
          </a:p>
        </p:txBody>
      </p:sp>
      <p:sp>
        <p:nvSpPr>
          <p:cNvPr id="29" name="Rounded Rectangle 2"/>
          <p:cNvSpPr/>
          <p:nvPr/>
        </p:nvSpPr>
        <p:spPr>
          <a:xfrm>
            <a:off x="3308737" y="4659656"/>
            <a:ext cx="2602711" cy="1843886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The AND gate will only output 1 if both inputs are 1, otherwise the output will be 0.</a:t>
            </a:r>
          </a:p>
        </p:txBody>
      </p:sp>
      <p:sp>
        <p:nvSpPr>
          <p:cNvPr id="30" name="Rounded Rectangle 2"/>
          <p:cNvSpPr/>
          <p:nvPr/>
        </p:nvSpPr>
        <p:spPr>
          <a:xfrm>
            <a:off x="5988820" y="4659656"/>
            <a:ext cx="2602711" cy="1843886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The OR gate will output 1 if either or both of the inputs are 1.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31593" y="3582092"/>
            <a:ext cx="2718768" cy="548800"/>
            <a:chOff x="731593" y="3544768"/>
            <a:chExt cx="2718768" cy="548800"/>
          </a:xfrm>
        </p:grpSpPr>
        <p:sp>
          <p:nvSpPr>
            <p:cNvPr id="31" name="Shape 171"/>
            <p:cNvSpPr txBox="1"/>
            <p:nvPr/>
          </p:nvSpPr>
          <p:spPr>
            <a:xfrm>
              <a:off x="2837762" y="3544768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2" name="Shape 172"/>
            <p:cNvSpPr txBox="1"/>
            <p:nvPr/>
          </p:nvSpPr>
          <p:spPr>
            <a:xfrm>
              <a:off x="731593" y="3557468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5213" y="3389051"/>
            <a:ext cx="2718264" cy="915562"/>
            <a:chOff x="3473181" y="3339474"/>
            <a:chExt cx="2718264" cy="915562"/>
          </a:xfrm>
        </p:grpSpPr>
        <p:sp>
          <p:nvSpPr>
            <p:cNvPr id="33" name="Shape 171"/>
            <p:cNvSpPr txBox="1"/>
            <p:nvPr/>
          </p:nvSpPr>
          <p:spPr>
            <a:xfrm>
              <a:off x="3473181" y="3339474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4" name="Shape 171"/>
            <p:cNvSpPr txBox="1"/>
            <p:nvPr/>
          </p:nvSpPr>
          <p:spPr>
            <a:xfrm>
              <a:off x="3473181" y="3718936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5" name="Shape 171"/>
            <p:cNvSpPr txBox="1"/>
            <p:nvPr/>
          </p:nvSpPr>
          <p:spPr>
            <a:xfrm>
              <a:off x="5578846" y="3526343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53739" y="3385503"/>
            <a:ext cx="2593581" cy="919110"/>
            <a:chOff x="6166439" y="3348179"/>
            <a:chExt cx="2593581" cy="919110"/>
          </a:xfrm>
        </p:grpSpPr>
        <p:sp>
          <p:nvSpPr>
            <p:cNvPr id="36" name="Shape 171"/>
            <p:cNvSpPr txBox="1"/>
            <p:nvPr/>
          </p:nvSpPr>
          <p:spPr>
            <a:xfrm>
              <a:off x="6166439" y="3348179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7" name="Shape 171"/>
            <p:cNvSpPr txBox="1"/>
            <p:nvPr/>
          </p:nvSpPr>
          <p:spPr>
            <a:xfrm>
              <a:off x="6170888" y="3731189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</a:p>
          </p:txBody>
        </p:sp>
        <p:sp>
          <p:nvSpPr>
            <p:cNvPr id="38" name="Shape 171"/>
            <p:cNvSpPr txBox="1"/>
            <p:nvPr/>
          </p:nvSpPr>
          <p:spPr>
            <a:xfrm>
              <a:off x="8147421" y="3551296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08738" y="2791639"/>
            <a:ext cx="2602718" cy="1722682"/>
            <a:chOff x="3308738" y="2754315"/>
            <a:chExt cx="2602718" cy="1722682"/>
          </a:xfrm>
        </p:grpSpPr>
        <p:grpSp>
          <p:nvGrpSpPr>
            <p:cNvPr id="7" name="Group 6"/>
            <p:cNvGrpSpPr/>
            <p:nvPr/>
          </p:nvGrpSpPr>
          <p:grpSpPr>
            <a:xfrm>
              <a:off x="3308738" y="2754315"/>
              <a:ext cx="2602718" cy="1722682"/>
              <a:chOff x="3308738" y="2754315"/>
              <a:chExt cx="2602718" cy="1722682"/>
            </a:xfrm>
          </p:grpSpPr>
          <p:sp>
            <p:nvSpPr>
              <p:cNvPr id="21" name="Shape 156"/>
              <p:cNvSpPr/>
              <p:nvPr/>
            </p:nvSpPr>
            <p:spPr>
              <a:xfrm>
                <a:off x="3308738" y="2754315"/>
                <a:ext cx="2602711" cy="485014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3565"/>
                  </a:buClr>
                  <a:buSzPct val="25000"/>
                </a:pPr>
                <a:r>
                  <a:rPr lang="en-GB" sz="2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AND</a:t>
                </a:r>
              </a:p>
            </p:txBody>
          </p:sp>
          <p:sp>
            <p:nvSpPr>
              <p:cNvPr id="22" name="Shape 157"/>
              <p:cNvSpPr/>
              <p:nvPr/>
            </p:nvSpPr>
            <p:spPr>
              <a:xfrm>
                <a:off x="3308743" y="3239328"/>
                <a:ext cx="2602713" cy="1237669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2012" y="3465757"/>
              <a:ext cx="1865667" cy="66894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628650" y="2791639"/>
            <a:ext cx="2602716" cy="1722683"/>
            <a:chOff x="628650" y="2754315"/>
            <a:chExt cx="2602716" cy="1722683"/>
          </a:xfrm>
        </p:grpSpPr>
        <p:grpSp>
          <p:nvGrpSpPr>
            <p:cNvPr id="5" name="Group 4"/>
            <p:cNvGrpSpPr/>
            <p:nvPr/>
          </p:nvGrpSpPr>
          <p:grpSpPr>
            <a:xfrm>
              <a:off x="628650" y="2754315"/>
              <a:ext cx="2602716" cy="1722683"/>
              <a:chOff x="628650" y="2754315"/>
              <a:chExt cx="2602716" cy="1722683"/>
            </a:xfrm>
          </p:grpSpPr>
          <p:sp>
            <p:nvSpPr>
              <p:cNvPr id="19" name="Shape 152"/>
              <p:cNvSpPr/>
              <p:nvPr/>
            </p:nvSpPr>
            <p:spPr>
              <a:xfrm>
                <a:off x="628650" y="2754315"/>
                <a:ext cx="2602711" cy="485014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565"/>
                  </a:buClr>
                  <a:buSzPct val="25000"/>
                  <a:buFont typeface="Questrial"/>
                  <a:buNone/>
                </a:pPr>
                <a:r>
                  <a:rPr lang="en-GB" sz="2200" b="1" i="0" u="none" strike="noStrike" cap="none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NOT</a:t>
                </a:r>
              </a:p>
            </p:txBody>
          </p:sp>
          <p:sp>
            <p:nvSpPr>
              <p:cNvPr id="20" name="Shape 153"/>
              <p:cNvSpPr/>
              <p:nvPr/>
            </p:nvSpPr>
            <p:spPr>
              <a:xfrm>
                <a:off x="628653" y="3159449"/>
                <a:ext cx="2602713" cy="1317549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endParaRP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286" y="3491048"/>
              <a:ext cx="1828844" cy="66894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988822" y="2793630"/>
            <a:ext cx="2602710" cy="1720692"/>
            <a:chOff x="5988822" y="2756306"/>
            <a:chExt cx="2602710" cy="1720692"/>
          </a:xfrm>
        </p:grpSpPr>
        <p:grpSp>
          <p:nvGrpSpPr>
            <p:cNvPr id="8" name="Group 7"/>
            <p:cNvGrpSpPr/>
            <p:nvPr/>
          </p:nvGrpSpPr>
          <p:grpSpPr>
            <a:xfrm>
              <a:off x="5988822" y="2756306"/>
              <a:ext cx="2602710" cy="1720692"/>
              <a:chOff x="5988822" y="2756306"/>
              <a:chExt cx="2602710" cy="1720692"/>
            </a:xfrm>
          </p:grpSpPr>
          <p:sp>
            <p:nvSpPr>
              <p:cNvPr id="23" name="Shape 158"/>
              <p:cNvSpPr/>
              <p:nvPr/>
            </p:nvSpPr>
            <p:spPr>
              <a:xfrm>
                <a:off x="5988822" y="2756306"/>
                <a:ext cx="2602709" cy="489691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3565"/>
                  </a:buClr>
                  <a:buSzPct val="25000"/>
                </a:pPr>
                <a:r>
                  <a:rPr lang="en-GB" sz="2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OR</a:t>
                </a:r>
              </a:p>
            </p:txBody>
          </p:sp>
          <p:sp>
            <p:nvSpPr>
              <p:cNvPr id="24" name="Shape 159"/>
              <p:cNvSpPr/>
              <p:nvPr/>
            </p:nvSpPr>
            <p:spPr>
              <a:xfrm>
                <a:off x="5988838" y="3239328"/>
                <a:ext cx="2602694" cy="1237670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69423" y="3456627"/>
              <a:ext cx="1693829" cy="70576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755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17674"/>
            <a:ext cx="7962900" cy="5652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some additional logic gates you need to know about.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Additional Gates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ounded Rectangle 2"/>
          <p:cNvSpPr/>
          <p:nvPr/>
        </p:nvSpPr>
        <p:spPr>
          <a:xfrm>
            <a:off x="628651" y="4042079"/>
            <a:ext cx="2462508" cy="1838122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Exclusive OR - Only outputs a 1 if one of the inputs is 1 (not both).</a:t>
            </a:r>
          </a:p>
        </p:txBody>
      </p:sp>
      <p:sp>
        <p:nvSpPr>
          <p:cNvPr id="29" name="Rounded Rectangle 2"/>
          <p:cNvSpPr/>
          <p:nvPr/>
        </p:nvSpPr>
        <p:spPr>
          <a:xfrm>
            <a:off x="3308738" y="4036315"/>
            <a:ext cx="2460884" cy="1843886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This is equivalent to an OR gate followed by a NOT gate.</a:t>
            </a:r>
          </a:p>
        </p:txBody>
      </p:sp>
      <p:sp>
        <p:nvSpPr>
          <p:cNvPr id="30" name="Rounded Rectangle 2"/>
          <p:cNvSpPr/>
          <p:nvPr/>
        </p:nvSpPr>
        <p:spPr>
          <a:xfrm>
            <a:off x="5988820" y="4036315"/>
            <a:ext cx="2434989" cy="1843886"/>
          </a:xfrm>
          <a:prstGeom prst="roundRect">
            <a:avLst>
              <a:gd name="adj" fmla="val 6234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This is equivalent to an AND gate followed by a NOT gate.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380937" y="2765710"/>
            <a:ext cx="2783000" cy="915562"/>
            <a:chOff x="3448905" y="3339474"/>
            <a:chExt cx="2783000" cy="915562"/>
          </a:xfrm>
        </p:grpSpPr>
        <p:sp>
          <p:nvSpPr>
            <p:cNvPr id="33" name="Shape 171"/>
            <p:cNvSpPr txBox="1"/>
            <p:nvPr/>
          </p:nvSpPr>
          <p:spPr>
            <a:xfrm>
              <a:off x="3448905" y="3339474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  <a:endParaRPr lang="en-GB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endParaRPr>
            </a:p>
          </p:txBody>
        </p:sp>
        <p:sp>
          <p:nvSpPr>
            <p:cNvPr id="34" name="Shape 171"/>
            <p:cNvSpPr txBox="1"/>
            <p:nvPr/>
          </p:nvSpPr>
          <p:spPr>
            <a:xfrm>
              <a:off x="3448905" y="3718936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5" name="Shape 171"/>
            <p:cNvSpPr txBox="1"/>
            <p:nvPr/>
          </p:nvSpPr>
          <p:spPr>
            <a:xfrm>
              <a:off x="5619306" y="3566803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rPr>
                <a:t>0</a:t>
              </a:r>
              <a:endParaRPr lang="en-GB" sz="2000" b="0" i="0" u="none" strike="noStrike" cap="none" dirty="0">
                <a:solidFill>
                  <a:schemeClr val="dk1"/>
                </a:solidFill>
                <a:latin typeface="PT Sans" panose="020B0503020203020204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53739" y="2802622"/>
            <a:ext cx="2609765" cy="919110"/>
            <a:chOff x="6166439" y="3388639"/>
            <a:chExt cx="2609765" cy="919110"/>
          </a:xfrm>
        </p:grpSpPr>
        <p:sp>
          <p:nvSpPr>
            <p:cNvPr id="36" name="Shape 171"/>
            <p:cNvSpPr txBox="1"/>
            <p:nvPr/>
          </p:nvSpPr>
          <p:spPr>
            <a:xfrm>
              <a:off x="6166439" y="3388639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  <a:endParaRPr lang="en-GB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endParaRPr>
            </a:p>
          </p:txBody>
        </p:sp>
        <p:sp>
          <p:nvSpPr>
            <p:cNvPr id="37" name="Shape 171"/>
            <p:cNvSpPr txBox="1"/>
            <p:nvPr/>
          </p:nvSpPr>
          <p:spPr>
            <a:xfrm>
              <a:off x="6170888" y="3771649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</a:p>
          </p:txBody>
        </p:sp>
        <p:sp>
          <p:nvSpPr>
            <p:cNvPr id="38" name="Shape 171"/>
            <p:cNvSpPr txBox="1"/>
            <p:nvPr/>
          </p:nvSpPr>
          <p:spPr>
            <a:xfrm>
              <a:off x="8163605" y="3551296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20E867F-9C08-426D-9767-8E457BF26259}"/>
              </a:ext>
            </a:extLst>
          </p:cNvPr>
          <p:cNvGrpSpPr/>
          <p:nvPr/>
        </p:nvGrpSpPr>
        <p:grpSpPr>
          <a:xfrm>
            <a:off x="620558" y="2168298"/>
            <a:ext cx="2602716" cy="1722683"/>
            <a:chOff x="628650" y="2046918"/>
            <a:chExt cx="2602716" cy="1722683"/>
          </a:xfrm>
        </p:grpSpPr>
        <p:grpSp>
          <p:nvGrpSpPr>
            <p:cNvPr id="5" name="Group 4"/>
            <p:cNvGrpSpPr/>
            <p:nvPr/>
          </p:nvGrpSpPr>
          <p:grpSpPr>
            <a:xfrm>
              <a:off x="628650" y="2046918"/>
              <a:ext cx="2602716" cy="1722683"/>
              <a:chOff x="628650" y="2754315"/>
              <a:chExt cx="2602716" cy="1722683"/>
            </a:xfrm>
          </p:grpSpPr>
          <p:sp>
            <p:nvSpPr>
              <p:cNvPr id="19" name="Shape 152"/>
              <p:cNvSpPr/>
              <p:nvPr/>
            </p:nvSpPr>
            <p:spPr>
              <a:xfrm>
                <a:off x="628650" y="2754315"/>
                <a:ext cx="2602711" cy="485014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565"/>
                  </a:buClr>
                  <a:buSzPct val="25000"/>
                  <a:buFont typeface="Questrial"/>
                  <a:buNone/>
                </a:pPr>
                <a:r>
                  <a:rPr lang="en-GB" sz="2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XOR</a:t>
                </a:r>
                <a:endParaRPr lang="en-GB" sz="2200" b="1" i="0" u="none" strike="noStrike" cap="none" dirty="0">
                  <a:solidFill>
                    <a:schemeClr val="bg1"/>
                  </a:solidFill>
                  <a:latin typeface="Arial" panose="020B0604020202020204" pitchFamily="34" charset="0"/>
                  <a:ea typeface="Ubuntu"/>
                  <a:cs typeface="Arial" panose="020B0604020202020204" pitchFamily="34" charset="0"/>
                  <a:sym typeface="Ubuntu"/>
                </a:endParaRPr>
              </a:p>
            </p:txBody>
          </p:sp>
          <p:sp>
            <p:nvSpPr>
              <p:cNvPr id="20" name="Shape 153"/>
              <p:cNvSpPr/>
              <p:nvPr/>
            </p:nvSpPr>
            <p:spPr>
              <a:xfrm>
                <a:off x="628653" y="3159449"/>
                <a:ext cx="2602713" cy="1317549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Century Gothic" panose="020B0502020202020204" pitchFamily="34" charset="0"/>
                  <a:ea typeface="Questrial"/>
                  <a:cs typeface="Questrial"/>
                  <a:sym typeface="Questrial"/>
                </a:endParaRPr>
              </a:p>
            </p:txBody>
          </p:sp>
        </p:grpSp>
        <p:pic>
          <p:nvPicPr>
            <p:cNvPr id="49" name="Picture 2" descr="Xor Logic Functions Digital Electronics Clip Art">
              <a:extLst>
                <a:ext uri="{FF2B5EF4-FFF2-40B4-BE49-F238E27FC236}">
                  <a16:creationId xmlns="" xmlns:a16="http://schemas.microsoft.com/office/drawing/2014/main" id="{CA751C84-1DBE-40D3-B334-2C6EFCB25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3" r="8910"/>
            <a:stretch/>
          </p:blipFill>
          <p:spPr bwMode="auto">
            <a:xfrm>
              <a:off x="972108" y="2750745"/>
              <a:ext cx="1958641" cy="75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ABD3907-4E96-4EEA-96EF-8D4E3C4A4067}"/>
              </a:ext>
            </a:extLst>
          </p:cNvPr>
          <p:cNvGrpSpPr/>
          <p:nvPr/>
        </p:nvGrpSpPr>
        <p:grpSpPr>
          <a:xfrm>
            <a:off x="3308738" y="2168298"/>
            <a:ext cx="2602718" cy="1722682"/>
            <a:chOff x="3308738" y="2046918"/>
            <a:chExt cx="2602718" cy="1722682"/>
          </a:xfrm>
        </p:grpSpPr>
        <p:grpSp>
          <p:nvGrpSpPr>
            <p:cNvPr id="7" name="Group 6"/>
            <p:cNvGrpSpPr/>
            <p:nvPr/>
          </p:nvGrpSpPr>
          <p:grpSpPr>
            <a:xfrm>
              <a:off x="3308738" y="2046918"/>
              <a:ext cx="2602718" cy="1722682"/>
              <a:chOff x="3308738" y="2754315"/>
              <a:chExt cx="2602718" cy="1722682"/>
            </a:xfrm>
          </p:grpSpPr>
          <p:sp>
            <p:nvSpPr>
              <p:cNvPr id="21" name="Shape 156"/>
              <p:cNvSpPr/>
              <p:nvPr/>
            </p:nvSpPr>
            <p:spPr>
              <a:xfrm>
                <a:off x="3308738" y="2754315"/>
                <a:ext cx="2602711" cy="485014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3565"/>
                  </a:buClr>
                  <a:buSzPct val="25000"/>
                </a:pPr>
                <a:r>
                  <a:rPr lang="en-GB" sz="2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NOR</a:t>
                </a:r>
              </a:p>
            </p:txBody>
          </p:sp>
          <p:sp>
            <p:nvSpPr>
              <p:cNvPr id="22" name="Shape 157"/>
              <p:cNvSpPr/>
              <p:nvPr/>
            </p:nvSpPr>
            <p:spPr>
              <a:xfrm>
                <a:off x="3308743" y="3239328"/>
                <a:ext cx="2602713" cy="1237669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Century Gothic" panose="020B0502020202020204" pitchFamily="34" charset="0"/>
                  <a:ea typeface="Questrial"/>
                  <a:cs typeface="Questrial"/>
                  <a:sym typeface="Questrial"/>
                </a:endParaRPr>
              </a:p>
            </p:txBody>
          </p:sp>
        </p:grpSp>
        <p:pic>
          <p:nvPicPr>
            <p:cNvPr id="50" name="Picture 6" descr="Nor Logic Functions Digital Electronics Clip Art">
              <a:extLst>
                <a:ext uri="{FF2B5EF4-FFF2-40B4-BE49-F238E27FC236}">
                  <a16:creationId xmlns="" xmlns:a16="http://schemas.microsoft.com/office/drawing/2014/main" id="{B5BBC089-1DBE-4A3D-95EA-8154CED5A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6" r="6157"/>
            <a:stretch/>
          </p:blipFill>
          <p:spPr bwMode="auto">
            <a:xfrm>
              <a:off x="3631235" y="2738895"/>
              <a:ext cx="2043176" cy="74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E13BADD-79C6-4A73-9037-0E1BFE4CE70A}"/>
              </a:ext>
            </a:extLst>
          </p:cNvPr>
          <p:cNvGrpSpPr/>
          <p:nvPr/>
        </p:nvGrpSpPr>
        <p:grpSpPr>
          <a:xfrm>
            <a:off x="5988822" y="2170289"/>
            <a:ext cx="2602710" cy="1720692"/>
            <a:chOff x="5988822" y="2048909"/>
            <a:chExt cx="2602710" cy="1720692"/>
          </a:xfrm>
        </p:grpSpPr>
        <p:grpSp>
          <p:nvGrpSpPr>
            <p:cNvPr id="8" name="Group 7"/>
            <p:cNvGrpSpPr/>
            <p:nvPr/>
          </p:nvGrpSpPr>
          <p:grpSpPr>
            <a:xfrm>
              <a:off x="5988822" y="2048909"/>
              <a:ext cx="2602710" cy="1720692"/>
              <a:chOff x="5988822" y="2756306"/>
              <a:chExt cx="2602710" cy="1720692"/>
            </a:xfrm>
          </p:grpSpPr>
          <p:sp>
            <p:nvSpPr>
              <p:cNvPr id="23" name="Shape 158"/>
              <p:cNvSpPr/>
              <p:nvPr/>
            </p:nvSpPr>
            <p:spPr>
              <a:xfrm>
                <a:off x="5988822" y="2756306"/>
                <a:ext cx="2602709" cy="489691"/>
              </a:xfrm>
              <a:prstGeom prst="rect">
                <a:avLst/>
              </a:prstGeom>
              <a:solidFill>
                <a:srgbClr val="0070C0"/>
              </a:solidFill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3565"/>
                  </a:buClr>
                  <a:buSzPct val="25000"/>
                </a:pPr>
                <a:r>
                  <a:rPr lang="en-GB" sz="2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Ubuntu"/>
                    <a:cs typeface="Arial" panose="020B0604020202020204" pitchFamily="34" charset="0"/>
                    <a:sym typeface="Ubuntu"/>
                  </a:rPr>
                  <a:t>NAND</a:t>
                </a:r>
              </a:p>
            </p:txBody>
          </p:sp>
          <p:sp>
            <p:nvSpPr>
              <p:cNvPr id="24" name="Shape 159"/>
              <p:cNvSpPr/>
              <p:nvPr/>
            </p:nvSpPr>
            <p:spPr>
              <a:xfrm>
                <a:off x="5988838" y="3239328"/>
                <a:ext cx="2602694" cy="1237670"/>
              </a:xfrm>
              <a:prstGeom prst="rect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Century Gothic" panose="020B0502020202020204" pitchFamily="34" charset="0"/>
                  <a:ea typeface="Questrial"/>
                  <a:cs typeface="Questrial"/>
                  <a:sym typeface="Questrial"/>
                </a:endParaRPr>
              </a:p>
            </p:txBody>
          </p:sp>
        </p:grpSp>
        <p:pic>
          <p:nvPicPr>
            <p:cNvPr id="51" name="Picture 8" descr="Nand Logic Functions Digital Electronics Clip Art">
              <a:extLst>
                <a:ext uri="{FF2B5EF4-FFF2-40B4-BE49-F238E27FC236}">
                  <a16:creationId xmlns="" xmlns:a16="http://schemas.microsoft.com/office/drawing/2014/main" id="{93AF42C4-0FA1-4D3E-BCB3-1A7573042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7" r="15669"/>
            <a:stretch/>
          </p:blipFill>
          <p:spPr bwMode="auto">
            <a:xfrm>
              <a:off x="6417447" y="2783113"/>
              <a:ext cx="1793299" cy="670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B6E5943-FAAE-4905-85C5-903EB0978269}"/>
              </a:ext>
            </a:extLst>
          </p:cNvPr>
          <p:cNvGrpSpPr/>
          <p:nvPr/>
        </p:nvGrpSpPr>
        <p:grpSpPr>
          <a:xfrm>
            <a:off x="705396" y="2814365"/>
            <a:ext cx="2772368" cy="915562"/>
            <a:chOff x="753948" y="2692985"/>
            <a:chExt cx="2772368" cy="915562"/>
          </a:xfrm>
        </p:grpSpPr>
        <p:sp>
          <p:nvSpPr>
            <p:cNvPr id="54" name="Shape 171">
              <a:extLst>
                <a:ext uri="{FF2B5EF4-FFF2-40B4-BE49-F238E27FC236}">
                  <a16:creationId xmlns="" xmlns:a16="http://schemas.microsoft.com/office/drawing/2014/main" id="{F5F49A4E-9217-4B17-990B-06E2B51CA48E}"/>
                </a:ext>
              </a:extLst>
            </p:cNvPr>
            <p:cNvSpPr txBox="1"/>
            <p:nvPr/>
          </p:nvSpPr>
          <p:spPr>
            <a:xfrm>
              <a:off x="753948" y="2692985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55" name="Shape 171">
              <a:extLst>
                <a:ext uri="{FF2B5EF4-FFF2-40B4-BE49-F238E27FC236}">
                  <a16:creationId xmlns="" xmlns:a16="http://schemas.microsoft.com/office/drawing/2014/main" id="{99AFDA70-FE2D-4C2F-A3A5-A331C8065CDE}"/>
                </a:ext>
              </a:extLst>
            </p:cNvPr>
            <p:cNvSpPr txBox="1"/>
            <p:nvPr/>
          </p:nvSpPr>
          <p:spPr>
            <a:xfrm>
              <a:off x="753948" y="3072447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56" name="Shape 171">
              <a:extLst>
                <a:ext uri="{FF2B5EF4-FFF2-40B4-BE49-F238E27FC236}">
                  <a16:creationId xmlns="" xmlns:a16="http://schemas.microsoft.com/office/drawing/2014/main" id="{84466895-8A92-408C-BDB6-AADB11AEB247}"/>
                </a:ext>
              </a:extLst>
            </p:cNvPr>
            <p:cNvSpPr txBox="1"/>
            <p:nvPr/>
          </p:nvSpPr>
          <p:spPr>
            <a:xfrm>
              <a:off x="2913717" y="2881006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  <a:endParaRPr lang="en-GB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6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23840"/>
            <a:ext cx="7962900" cy="5652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gates can be combined in order to create logic circuits.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Combining Gates</a:t>
            </a:r>
            <a:endParaRPr lang="en-GB" dirty="0">
              <a:solidFill>
                <a:schemeClr val="tx1"/>
              </a:solidFill>
              <a:latin typeface="Squada One" panose="02000000000000000000" pitchFamily="2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61007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2020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ounded Rectangle 2"/>
          <p:cNvSpPr/>
          <p:nvPr/>
        </p:nvSpPr>
        <p:spPr>
          <a:xfrm>
            <a:off x="628650" y="1994716"/>
            <a:ext cx="7962900" cy="565200"/>
          </a:xfrm>
          <a:prstGeom prst="roundRect">
            <a:avLst>
              <a:gd name="adj" fmla="val 17116"/>
            </a:avLst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36685" y="2903711"/>
            <a:ext cx="612599" cy="928179"/>
            <a:chOff x="2685262" y="2872451"/>
            <a:chExt cx="612599" cy="928179"/>
          </a:xfrm>
        </p:grpSpPr>
        <p:sp>
          <p:nvSpPr>
            <p:cNvPr id="31" name="Shape 171"/>
            <p:cNvSpPr txBox="1"/>
            <p:nvPr/>
          </p:nvSpPr>
          <p:spPr>
            <a:xfrm>
              <a:off x="2685262" y="2872451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32" name="Shape 172"/>
            <p:cNvSpPr txBox="1"/>
            <p:nvPr/>
          </p:nvSpPr>
          <p:spPr>
            <a:xfrm>
              <a:off x="2685262" y="3264530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</a:p>
          </p:txBody>
        </p:sp>
      </p:grpSp>
      <p:sp>
        <p:nvSpPr>
          <p:cNvPr id="43" name="Shape 171"/>
          <p:cNvSpPr txBox="1"/>
          <p:nvPr/>
        </p:nvSpPr>
        <p:spPr>
          <a:xfrm>
            <a:off x="4081172" y="2919019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1</a:t>
            </a:r>
          </a:p>
        </p:txBody>
      </p:sp>
      <p:sp>
        <p:nvSpPr>
          <p:cNvPr id="44" name="Shape 172"/>
          <p:cNvSpPr txBox="1"/>
          <p:nvPr/>
        </p:nvSpPr>
        <p:spPr>
          <a:xfrm>
            <a:off x="5737456" y="3100641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0</a:t>
            </a:r>
            <a:endParaRPr lang="en-GB"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8650" y="2598647"/>
            <a:ext cx="7962881" cy="1548793"/>
            <a:chOff x="628650" y="2567387"/>
            <a:chExt cx="7962881" cy="154879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427" y="2993729"/>
              <a:ext cx="1605456" cy="6689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Shape 153"/>
            <p:cNvSpPr/>
            <p:nvPr/>
          </p:nvSpPr>
          <p:spPr>
            <a:xfrm>
              <a:off x="628650" y="2567387"/>
              <a:ext cx="7962881" cy="1548793"/>
            </a:xfrm>
            <a:prstGeom prst="rect">
              <a:avLst/>
            </a:prstGeom>
            <a:no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A3DD2A"/>
                </a:solidFill>
                <a:latin typeface="Century Gothic" panose="020B0502020202020204" pitchFamily="34" charset="0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/>
            <a:srcRect l="29933"/>
            <a:stretch/>
          </p:blipFill>
          <p:spPr>
            <a:xfrm>
              <a:off x="4490883" y="3002961"/>
              <a:ext cx="1281423" cy="6689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28650" y="4265508"/>
            <a:ext cx="7962881" cy="1548793"/>
            <a:chOff x="628650" y="4234248"/>
            <a:chExt cx="7962881" cy="1548793"/>
          </a:xfrm>
        </p:grpSpPr>
        <p:grpSp>
          <p:nvGrpSpPr>
            <p:cNvPr id="65" name="Group 64"/>
            <p:cNvGrpSpPr/>
            <p:nvPr/>
          </p:nvGrpSpPr>
          <p:grpSpPr>
            <a:xfrm>
              <a:off x="628650" y="4234248"/>
              <a:ext cx="7962881" cy="1548793"/>
              <a:chOff x="628650" y="2567387"/>
              <a:chExt cx="7962881" cy="154879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9674" y="2993630"/>
                <a:ext cx="1828844" cy="6689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7" name="Shape 153"/>
              <p:cNvSpPr/>
              <p:nvPr/>
            </p:nvSpPr>
            <p:spPr>
              <a:xfrm>
                <a:off x="628650" y="2567387"/>
                <a:ext cx="7962881" cy="1548793"/>
              </a:xfrm>
              <a:prstGeom prst="rect">
                <a:avLst/>
              </a:prstGeom>
              <a:noFill/>
              <a:ln w="285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2000" b="0" i="0" u="none" strike="noStrike" cap="none">
                  <a:solidFill>
                    <a:srgbClr val="A3DD2A"/>
                  </a:solidFill>
                  <a:latin typeface="Century Gothic" panose="020B0502020202020204" pitchFamily="34" charset="0"/>
                  <a:ea typeface="Questrial"/>
                  <a:cs typeface="Questrial"/>
                  <a:sym typeface="Questrial"/>
                </a:endParaRPr>
              </a:p>
            </p:txBody>
          </p:sp>
        </p:grpSp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57"/>
            <a:stretch/>
          </p:blipFill>
          <p:spPr>
            <a:xfrm>
              <a:off x="2835254" y="4692033"/>
              <a:ext cx="1228746" cy="6073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2464678" y="4579903"/>
            <a:ext cx="612599" cy="928179"/>
            <a:chOff x="2685262" y="2872451"/>
            <a:chExt cx="612599" cy="928179"/>
          </a:xfrm>
        </p:grpSpPr>
        <p:sp>
          <p:nvSpPr>
            <p:cNvPr id="61" name="Shape 171"/>
            <p:cNvSpPr txBox="1"/>
            <p:nvPr/>
          </p:nvSpPr>
          <p:spPr>
            <a:xfrm>
              <a:off x="2685262" y="2872451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1</a:t>
              </a:r>
            </a:p>
          </p:txBody>
        </p:sp>
        <p:sp>
          <p:nvSpPr>
            <p:cNvPr id="62" name="Shape 172"/>
            <p:cNvSpPr txBox="1"/>
            <p:nvPr/>
          </p:nvSpPr>
          <p:spPr>
            <a:xfrm>
              <a:off x="2685262" y="3264530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0</a:t>
              </a:r>
            </a:p>
          </p:txBody>
        </p:sp>
      </p:grpSp>
      <p:sp>
        <p:nvSpPr>
          <p:cNvPr id="63" name="Shape 171"/>
          <p:cNvSpPr txBox="1"/>
          <p:nvPr/>
        </p:nvSpPr>
        <p:spPr>
          <a:xfrm>
            <a:off x="4122484" y="4570572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0</a:t>
            </a:r>
            <a:endParaRPr lang="en-GB"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64" name="Shape 172"/>
          <p:cNvSpPr txBox="1"/>
          <p:nvPr/>
        </p:nvSpPr>
        <p:spPr>
          <a:xfrm>
            <a:off x="5831646" y="4738923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1</a:t>
            </a:r>
            <a:endParaRPr lang="en-GB"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3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/>
      <p:bldP spid="44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85885"/>
            <a:ext cx="7962900" cy="7920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the possible outcomes of a logic diagram can be represented using a truth table.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Truth Tables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ounded Rectangle 2"/>
          <p:cNvSpPr/>
          <p:nvPr/>
        </p:nvSpPr>
        <p:spPr>
          <a:xfrm>
            <a:off x="628650" y="2356395"/>
            <a:ext cx="7962900" cy="5652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start by filling in all the possible combinations of inputs.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17525"/>
              </p:ext>
            </p:extLst>
          </p:nvPr>
        </p:nvGraphicFramePr>
        <p:xfrm>
          <a:off x="2158121" y="4305730"/>
          <a:ext cx="4827750" cy="1981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09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9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9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4" descr="And Logic Functions Digital Electronics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16" y="3336954"/>
            <a:ext cx="2368169" cy="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8700F66-CC28-4267-A53C-F72E6F129AA6}"/>
              </a:ext>
            </a:extLst>
          </p:cNvPr>
          <p:cNvGrpSpPr/>
          <p:nvPr/>
        </p:nvGrpSpPr>
        <p:grpSpPr>
          <a:xfrm>
            <a:off x="4013860" y="4753014"/>
            <a:ext cx="1071848" cy="1448007"/>
            <a:chOff x="4368796" y="4191004"/>
            <a:chExt cx="424869" cy="131403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E020A923-1060-4908-84B1-96DA85B5A8E7}"/>
                </a:ext>
              </a:extLst>
            </p:cNvPr>
            <p:cNvSpPr/>
            <p:nvPr/>
          </p:nvSpPr>
          <p:spPr>
            <a:xfrm>
              <a:off x="4368796" y="419100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9F9053E4-CF2A-43EF-890C-18C63765F75A}"/>
                </a:ext>
              </a:extLst>
            </p:cNvPr>
            <p:cNvSpPr/>
            <p:nvPr/>
          </p:nvSpPr>
          <p:spPr>
            <a:xfrm>
              <a:off x="4387265" y="4546507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DB8ABE-D143-419A-B57B-0C9511F67A2F}"/>
                </a:ext>
              </a:extLst>
            </p:cNvPr>
            <p:cNvSpPr/>
            <p:nvPr/>
          </p:nvSpPr>
          <p:spPr>
            <a:xfrm>
              <a:off x="4387265" y="491031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77F8AC70-1053-47FA-971D-990AC63BDF22}"/>
                </a:ext>
              </a:extLst>
            </p:cNvPr>
            <p:cNvSpPr/>
            <p:nvPr/>
          </p:nvSpPr>
          <p:spPr>
            <a:xfrm>
              <a:off x="4368796" y="527412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413BD467-8452-47A1-AB65-9BF666616C3A}"/>
              </a:ext>
            </a:extLst>
          </p:cNvPr>
          <p:cNvGrpSpPr/>
          <p:nvPr/>
        </p:nvGrpSpPr>
        <p:grpSpPr>
          <a:xfrm>
            <a:off x="2351314" y="4753007"/>
            <a:ext cx="1049302" cy="1484007"/>
            <a:chOff x="2738578" y="4190397"/>
            <a:chExt cx="424869" cy="1314636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776FD26D-683B-4623-8623-A6627238CC0E}"/>
                </a:ext>
              </a:extLst>
            </p:cNvPr>
            <p:cNvSpPr/>
            <p:nvPr/>
          </p:nvSpPr>
          <p:spPr>
            <a:xfrm>
              <a:off x="2738578" y="4190397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F4C75B99-AB52-4EE3-A9C5-42BC9FE81388}"/>
                </a:ext>
              </a:extLst>
            </p:cNvPr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A8E2974B-5FBE-46E6-B892-2BE4A13923EA}"/>
                </a:ext>
              </a:extLst>
            </p:cNvPr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CE23B904-4C0C-4136-B8DC-C7E7AEFF5370}"/>
                </a:ext>
              </a:extLst>
            </p:cNvPr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DA25450-8461-43CF-83C8-4905E7BC767E}"/>
              </a:ext>
            </a:extLst>
          </p:cNvPr>
          <p:cNvGrpSpPr/>
          <p:nvPr/>
        </p:nvGrpSpPr>
        <p:grpSpPr>
          <a:xfrm>
            <a:off x="5676405" y="4753013"/>
            <a:ext cx="1056903" cy="1448007"/>
            <a:chOff x="4368796" y="4191004"/>
            <a:chExt cx="424869" cy="1314030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BEE604C2-F6B4-4F1C-8F4F-72B1871C109E}"/>
                </a:ext>
              </a:extLst>
            </p:cNvPr>
            <p:cNvSpPr/>
            <p:nvPr/>
          </p:nvSpPr>
          <p:spPr>
            <a:xfrm>
              <a:off x="4368796" y="419100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FF5DB76E-E8D3-48A9-81D8-EE544219C1C9}"/>
                </a:ext>
              </a:extLst>
            </p:cNvPr>
            <p:cNvSpPr/>
            <p:nvPr/>
          </p:nvSpPr>
          <p:spPr>
            <a:xfrm>
              <a:off x="4387265" y="4546507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FF11BB51-B621-4254-AE9F-3D0B7F490446}"/>
                </a:ext>
              </a:extLst>
            </p:cNvPr>
            <p:cNvSpPr/>
            <p:nvPr/>
          </p:nvSpPr>
          <p:spPr>
            <a:xfrm>
              <a:off x="4387265" y="491031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B87428A6-E8B2-4154-8816-540CB50BD877}"/>
                </a:ext>
              </a:extLst>
            </p:cNvPr>
            <p:cNvSpPr/>
            <p:nvPr/>
          </p:nvSpPr>
          <p:spPr>
            <a:xfrm>
              <a:off x="4368796" y="527412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12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48560"/>
            <a:ext cx="7962900" cy="82800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is another example of a truth table for a logic diagram consisting of two logic gates.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Another Example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158121" y="3807644"/>
          <a:ext cx="4827752" cy="1981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06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6938">
                  <a:extLst>
                    <a:ext uri="{9D8B030D-6E8A-4147-A177-3AD203B41FA5}">
                      <a16:colId xmlns="" xmlns:a16="http://schemas.microsoft.com/office/drawing/2014/main" val="2884445208"/>
                    </a:ext>
                  </a:extLst>
                </a:gridCol>
                <a:gridCol w="12069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60950" y="4265040"/>
            <a:ext cx="772668" cy="1440000"/>
            <a:chOff x="2738578" y="4165599"/>
            <a:chExt cx="424869" cy="1339434"/>
          </a:xfrm>
        </p:grpSpPr>
        <p:sp>
          <p:nvSpPr>
            <p:cNvPr id="36" name="Rectangle 35"/>
            <p:cNvSpPr/>
            <p:nvPr/>
          </p:nvSpPr>
          <p:spPr>
            <a:xfrm>
              <a:off x="2738578" y="4165599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t="-17192"/>
          <a:stretch/>
        </p:blipFill>
        <p:spPr>
          <a:xfrm>
            <a:off x="4274977" y="2532807"/>
            <a:ext cx="1828844" cy="7839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r="28395"/>
          <a:stretch/>
        </p:blipFill>
        <p:spPr>
          <a:xfrm>
            <a:off x="3157344" y="2620804"/>
            <a:ext cx="1212861" cy="705762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2805431" y="2517300"/>
            <a:ext cx="612599" cy="928179"/>
            <a:chOff x="2685262" y="2872451"/>
            <a:chExt cx="612599" cy="928179"/>
          </a:xfrm>
        </p:grpSpPr>
        <p:sp>
          <p:nvSpPr>
            <p:cNvPr id="52" name="Shape 171"/>
            <p:cNvSpPr txBox="1"/>
            <p:nvPr/>
          </p:nvSpPr>
          <p:spPr>
            <a:xfrm>
              <a:off x="2685262" y="2872451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A</a:t>
              </a:r>
            </a:p>
          </p:txBody>
        </p:sp>
        <p:sp>
          <p:nvSpPr>
            <p:cNvPr id="53" name="Shape 172"/>
            <p:cNvSpPr txBox="1"/>
            <p:nvPr/>
          </p:nvSpPr>
          <p:spPr>
            <a:xfrm>
              <a:off x="2685262" y="3264530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Arial" panose="020B0604020202020204" pitchFamily="34" charset="0"/>
                  <a:ea typeface="Questrial"/>
                  <a:cs typeface="Arial" panose="020B0604020202020204" pitchFamily="34" charset="0"/>
                  <a:sym typeface="Questrial"/>
                </a:rPr>
                <a:t>B</a:t>
              </a:r>
              <a:endParaRPr lang="en-GB" sz="2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endParaRPr>
            </a:p>
          </p:txBody>
        </p:sp>
      </p:grpSp>
      <p:sp>
        <p:nvSpPr>
          <p:cNvPr id="54" name="Shape 171"/>
          <p:cNvSpPr txBox="1"/>
          <p:nvPr/>
        </p:nvSpPr>
        <p:spPr>
          <a:xfrm>
            <a:off x="4419844" y="2535962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X</a:t>
            </a:r>
            <a:endParaRPr lang="en-GB"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55" name="Shape 172"/>
          <p:cNvSpPr txBox="1"/>
          <p:nvPr/>
        </p:nvSpPr>
        <p:spPr>
          <a:xfrm>
            <a:off x="6092423" y="2712949"/>
            <a:ext cx="612599" cy="5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GB" sz="2000" dirty="0">
                <a:solidFill>
                  <a:schemeClr val="dk1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Y</a:t>
            </a:r>
            <a:endParaRPr lang="en-GB"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592137" y="4265040"/>
            <a:ext cx="772668" cy="1440000"/>
            <a:chOff x="2738578" y="4165599"/>
            <a:chExt cx="424869" cy="1339434"/>
          </a:xfrm>
        </p:grpSpPr>
        <p:sp>
          <p:nvSpPr>
            <p:cNvPr id="57" name="Rectangle 56"/>
            <p:cNvSpPr/>
            <p:nvPr/>
          </p:nvSpPr>
          <p:spPr>
            <a:xfrm>
              <a:off x="2738578" y="4165599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74720" y="4265040"/>
            <a:ext cx="772668" cy="1440000"/>
            <a:chOff x="2738578" y="4165599"/>
            <a:chExt cx="424869" cy="1339434"/>
          </a:xfrm>
        </p:grpSpPr>
        <p:sp>
          <p:nvSpPr>
            <p:cNvPr id="62" name="Rectangle 61"/>
            <p:cNvSpPr/>
            <p:nvPr/>
          </p:nvSpPr>
          <p:spPr>
            <a:xfrm>
              <a:off x="2738578" y="4165599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90891" y="4265040"/>
            <a:ext cx="772668" cy="1440000"/>
            <a:chOff x="2738578" y="4165599"/>
            <a:chExt cx="424869" cy="1339434"/>
          </a:xfrm>
        </p:grpSpPr>
        <p:sp>
          <p:nvSpPr>
            <p:cNvPr id="67" name="Rectangle 66"/>
            <p:cNvSpPr/>
            <p:nvPr/>
          </p:nvSpPr>
          <p:spPr>
            <a:xfrm>
              <a:off x="2738578" y="4165599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46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48560"/>
            <a:ext cx="7962900" cy="565200"/>
          </a:xfrm>
          <a:prstGeom prst="roundRect">
            <a:avLst>
              <a:gd name="adj" fmla="val 2167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diagrams can also be written as logic statements.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Logic Statements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ounded Rectangle 2"/>
          <p:cNvSpPr/>
          <p:nvPr/>
        </p:nvSpPr>
        <p:spPr>
          <a:xfrm>
            <a:off x="628650" y="2753652"/>
            <a:ext cx="7962900" cy="587227"/>
          </a:xfrm>
          <a:prstGeom prst="roundRect">
            <a:avLst>
              <a:gd name="adj" fmla="val 1536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logic statement shows that C is 1 if either or both A and B are 1.</a:t>
            </a:r>
          </a:p>
        </p:txBody>
      </p:sp>
      <p:sp>
        <p:nvSpPr>
          <p:cNvPr id="32" name="Rounded Rectangle 2"/>
          <p:cNvSpPr/>
          <p:nvPr/>
        </p:nvSpPr>
        <p:spPr>
          <a:xfrm>
            <a:off x="3366000" y="2047548"/>
            <a:ext cx="2412000" cy="572317"/>
          </a:xfrm>
          <a:prstGeom prst="roundRect">
            <a:avLst>
              <a:gd name="adj" fmla="val 16405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A OR B</a:t>
            </a:r>
          </a:p>
        </p:txBody>
      </p:sp>
      <p:sp>
        <p:nvSpPr>
          <p:cNvPr id="43" name="Rounded Rectangle 2"/>
          <p:cNvSpPr/>
          <p:nvPr/>
        </p:nvSpPr>
        <p:spPr>
          <a:xfrm>
            <a:off x="628650" y="3497958"/>
            <a:ext cx="7962900" cy="841589"/>
          </a:xfrm>
          <a:prstGeom prst="roundRect">
            <a:avLst>
              <a:gd name="adj" fmla="val 1108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also combine Boolean operators to create more complex logic statements.</a:t>
            </a:r>
          </a:p>
        </p:txBody>
      </p:sp>
      <p:sp>
        <p:nvSpPr>
          <p:cNvPr id="11" name="Rounded Rectangle 2"/>
          <p:cNvSpPr/>
          <p:nvPr/>
        </p:nvSpPr>
        <p:spPr>
          <a:xfrm>
            <a:off x="3143241" y="4561942"/>
            <a:ext cx="2857518" cy="572317"/>
          </a:xfrm>
          <a:prstGeom prst="roundRect">
            <a:avLst>
              <a:gd name="adj" fmla="val 16405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NOT(A OR B)</a:t>
            </a:r>
          </a:p>
        </p:txBody>
      </p:sp>
      <p:sp>
        <p:nvSpPr>
          <p:cNvPr id="12" name="Rounded Rectangle 2"/>
          <p:cNvSpPr/>
          <p:nvPr/>
        </p:nvSpPr>
        <p:spPr>
          <a:xfrm>
            <a:off x="628650" y="5271683"/>
            <a:ext cx="7962900" cy="841589"/>
          </a:xfrm>
          <a:prstGeom prst="roundRect">
            <a:avLst>
              <a:gd name="adj" fmla="val 1108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this case the </a:t>
            </a:r>
            <a:r>
              <a:rPr lang="en-GB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operator is applied to the output of </a:t>
            </a:r>
            <a:r>
              <a:rPr lang="en-GB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 B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meaning it is reversed.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2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3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04541"/>
            <a:ext cx="7962900" cy="565200"/>
          </a:xfrm>
          <a:prstGeom prst="roundRect">
            <a:avLst>
              <a:gd name="adj" fmla="val 2167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may be asked to produce a logic diagram for a given scenario.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Scenarios (1)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ounded Rectangle 2"/>
          <p:cNvSpPr/>
          <p:nvPr/>
        </p:nvSpPr>
        <p:spPr>
          <a:xfrm>
            <a:off x="628650" y="2876339"/>
            <a:ext cx="7962900" cy="2109789"/>
          </a:xfrm>
          <a:prstGeom prst="roundRect">
            <a:avLst>
              <a:gd name="adj" fmla="val 625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 CENA" panose="02000000000000000000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system is used to monitor athletes while they are training.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 CENA" panose="02000000000000000000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heart rate (H) monitor is used to monitor the athlete’s heart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 CENA" panose="02000000000000000000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 oxygen (O) is used to monitor the athlete’s oxygen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 CENA" panose="02000000000000000000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 alarm (A) is sounded if both the heart rate (H) and oxygen (O) readings are outside safe limits.</a:t>
            </a:r>
          </a:p>
        </p:txBody>
      </p:sp>
      <p:sp>
        <p:nvSpPr>
          <p:cNvPr id="32" name="Rounded Rectangle 2"/>
          <p:cNvSpPr/>
          <p:nvPr/>
        </p:nvSpPr>
        <p:spPr>
          <a:xfrm>
            <a:off x="590551" y="2262108"/>
            <a:ext cx="7962899" cy="572317"/>
          </a:xfrm>
          <a:prstGeom prst="roundRect">
            <a:avLst>
              <a:gd name="adj" fmla="val 16405"/>
            </a:avLst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Scenario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5480" y="5318382"/>
            <a:ext cx="2809240" cy="928179"/>
            <a:chOff x="2436704" y="4901510"/>
            <a:chExt cx="2809240" cy="928179"/>
          </a:xfrm>
        </p:grpSpPr>
        <p:grpSp>
          <p:nvGrpSpPr>
            <p:cNvPr id="9" name="Group 8"/>
            <p:cNvGrpSpPr/>
            <p:nvPr/>
          </p:nvGrpSpPr>
          <p:grpSpPr>
            <a:xfrm>
              <a:off x="2436704" y="4901510"/>
              <a:ext cx="612599" cy="928179"/>
              <a:chOff x="2685262" y="2872451"/>
              <a:chExt cx="612599" cy="928179"/>
            </a:xfrm>
          </p:grpSpPr>
          <p:sp>
            <p:nvSpPr>
              <p:cNvPr id="14" name="Shape 171"/>
              <p:cNvSpPr txBox="1"/>
              <p:nvPr/>
            </p:nvSpPr>
            <p:spPr>
              <a:xfrm>
                <a:off x="2685262" y="2872451"/>
                <a:ext cx="612599" cy="5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Questrial"/>
                  <a:buNone/>
                </a:pPr>
                <a:r>
                  <a:rPr lang="en-GB" sz="2000" dirty="0">
                    <a:solidFill>
                      <a:schemeClr val="dk1"/>
                    </a:solidFill>
                    <a:latin typeface="PT Sans" panose="020B0503020203020204"/>
                    <a:ea typeface="Questrial"/>
                    <a:cs typeface="Questrial"/>
                    <a:sym typeface="Questrial"/>
                  </a:rPr>
                  <a:t>H</a:t>
                </a:r>
                <a:endParaRPr lang="en-GB" sz="2000" b="0" i="0" u="none" strike="noStrike" cap="none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" name="Shape 172"/>
              <p:cNvSpPr txBox="1"/>
              <p:nvPr/>
            </p:nvSpPr>
            <p:spPr>
              <a:xfrm>
                <a:off x="2685262" y="3264530"/>
                <a:ext cx="612599" cy="5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Questrial"/>
                  <a:buNone/>
                </a:pPr>
                <a:r>
                  <a:rPr lang="en-GB" sz="2000" dirty="0">
                    <a:solidFill>
                      <a:schemeClr val="dk1"/>
                    </a:solidFill>
                    <a:latin typeface="PT Sans" panose="020B0503020203020204"/>
                    <a:ea typeface="Questrial"/>
                    <a:cs typeface="Questrial"/>
                    <a:sym typeface="Questrial"/>
                  </a:rPr>
                  <a:t>O</a:t>
                </a:r>
                <a:endParaRPr lang="en-GB" sz="2000" b="0" i="0" u="none" strike="noStrike" cap="none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10" name="Shape 172"/>
            <p:cNvSpPr txBox="1"/>
            <p:nvPr/>
          </p:nvSpPr>
          <p:spPr>
            <a:xfrm>
              <a:off x="4633345" y="5090902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rPr>
                <a:t>A</a:t>
              </a:r>
              <a:endParaRPr lang="en-GB" sz="2000" b="0" i="0" u="none" strike="noStrike" cap="none" dirty="0">
                <a:solidFill>
                  <a:schemeClr val="dk1"/>
                </a:solidFill>
                <a:latin typeface="PT Sans" panose="020B0503020203020204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341" y="5032119"/>
              <a:ext cx="1865667" cy="66894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76551"/>
            <a:ext cx="7962900" cy="829364"/>
          </a:xfrm>
          <a:prstGeom prst="roundRect">
            <a:avLst>
              <a:gd name="adj" fmla="val 2148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could also be asked to produce a truth table for a logic statement that relates to a specific scenario.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Scenarios (2)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8649" y="3378770"/>
          <a:ext cx="7962900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65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chemeClr val="bg1"/>
                        </a:solidFill>
                        <a:latin typeface="PT Sans" panose="020B0503020203020204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351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61617" y="4166992"/>
            <a:ext cx="700780" cy="1339434"/>
            <a:chOff x="4368796" y="4165600"/>
            <a:chExt cx="424869" cy="1339434"/>
          </a:xfrm>
        </p:grpSpPr>
        <p:sp>
          <p:nvSpPr>
            <p:cNvPr id="10" name="Rectangle 9"/>
            <p:cNvSpPr/>
            <p:nvPr/>
          </p:nvSpPr>
          <p:spPr>
            <a:xfrm>
              <a:off x="4368796" y="4165600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87265" y="4546507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87265" y="491031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68796" y="527412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76089" y="4166992"/>
            <a:ext cx="700780" cy="1339434"/>
            <a:chOff x="2738578" y="4165599"/>
            <a:chExt cx="424869" cy="1339434"/>
          </a:xfrm>
        </p:grpSpPr>
        <p:sp>
          <p:nvSpPr>
            <p:cNvPr id="17" name="Rectangle 16"/>
            <p:cNvSpPr/>
            <p:nvPr/>
          </p:nvSpPr>
          <p:spPr>
            <a:xfrm>
              <a:off x="2738578" y="4165599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57047" y="454650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57047" y="491031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8578" y="5274124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91187" y="4184418"/>
            <a:ext cx="700780" cy="1339434"/>
            <a:chOff x="4368796" y="4165600"/>
            <a:chExt cx="424869" cy="1339434"/>
          </a:xfrm>
        </p:grpSpPr>
        <p:sp>
          <p:nvSpPr>
            <p:cNvPr id="22" name="Rectangle 21"/>
            <p:cNvSpPr/>
            <p:nvPr/>
          </p:nvSpPr>
          <p:spPr>
            <a:xfrm>
              <a:off x="4368796" y="4165600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87265" y="4546507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87265" y="4910316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68796" y="5274125"/>
              <a:ext cx="406400" cy="230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B7961D0-2BD6-4722-BAD0-D5A78D97DB0E}"/>
              </a:ext>
            </a:extLst>
          </p:cNvPr>
          <p:cNvGrpSpPr/>
          <p:nvPr/>
        </p:nvGrpSpPr>
        <p:grpSpPr>
          <a:xfrm>
            <a:off x="3290321" y="2361197"/>
            <a:ext cx="2809240" cy="928179"/>
            <a:chOff x="2436704" y="4901510"/>
            <a:chExt cx="2809240" cy="928179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81E03998-A058-4997-B31C-718377E4D04D}"/>
                </a:ext>
              </a:extLst>
            </p:cNvPr>
            <p:cNvGrpSpPr/>
            <p:nvPr/>
          </p:nvGrpSpPr>
          <p:grpSpPr>
            <a:xfrm>
              <a:off x="2436704" y="4901510"/>
              <a:ext cx="612599" cy="928179"/>
              <a:chOff x="2685262" y="2872451"/>
              <a:chExt cx="612599" cy="928179"/>
            </a:xfrm>
          </p:grpSpPr>
          <p:sp>
            <p:nvSpPr>
              <p:cNvPr id="30" name="Shape 171">
                <a:extLst>
                  <a:ext uri="{FF2B5EF4-FFF2-40B4-BE49-F238E27FC236}">
                    <a16:creationId xmlns="" xmlns:a16="http://schemas.microsoft.com/office/drawing/2014/main" id="{16ADB3B1-AFB5-49F6-BE0D-A5EFDF864072}"/>
                  </a:ext>
                </a:extLst>
              </p:cNvPr>
              <p:cNvSpPr txBox="1"/>
              <p:nvPr/>
            </p:nvSpPr>
            <p:spPr>
              <a:xfrm>
                <a:off x="2685262" y="2872451"/>
                <a:ext cx="612599" cy="5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Questrial"/>
                  <a:buNone/>
                </a:pPr>
                <a:r>
                  <a:rPr lang="en-GB" sz="2000" dirty="0">
                    <a:solidFill>
                      <a:schemeClr val="dk1"/>
                    </a:solidFill>
                    <a:latin typeface="PT Sans" panose="020B0503020203020204"/>
                    <a:ea typeface="Questrial"/>
                    <a:cs typeface="Questrial"/>
                    <a:sym typeface="Questrial"/>
                  </a:rPr>
                  <a:t>H</a:t>
                </a:r>
                <a:endParaRPr lang="en-GB" sz="2000" b="0" i="0" u="none" strike="noStrike" cap="none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1" name="Shape 172">
                <a:extLst>
                  <a:ext uri="{FF2B5EF4-FFF2-40B4-BE49-F238E27FC236}">
                    <a16:creationId xmlns="" xmlns:a16="http://schemas.microsoft.com/office/drawing/2014/main" id="{D9FE4726-E0FD-471A-A9E3-81D666211F4C}"/>
                  </a:ext>
                </a:extLst>
              </p:cNvPr>
              <p:cNvSpPr txBox="1"/>
              <p:nvPr/>
            </p:nvSpPr>
            <p:spPr>
              <a:xfrm>
                <a:off x="2685262" y="3264530"/>
                <a:ext cx="612599" cy="5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Questrial"/>
                  <a:buNone/>
                </a:pPr>
                <a:r>
                  <a:rPr lang="en-GB" sz="2000" dirty="0">
                    <a:solidFill>
                      <a:schemeClr val="dk1"/>
                    </a:solidFill>
                    <a:latin typeface="PT Sans" panose="020B0503020203020204"/>
                    <a:ea typeface="Questrial"/>
                    <a:cs typeface="Questrial"/>
                    <a:sym typeface="Questrial"/>
                  </a:rPr>
                  <a:t>O</a:t>
                </a:r>
                <a:endParaRPr lang="en-GB" sz="2000" b="0" i="0" u="none" strike="noStrike" cap="none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28" name="Shape 172">
              <a:extLst>
                <a:ext uri="{FF2B5EF4-FFF2-40B4-BE49-F238E27FC236}">
                  <a16:creationId xmlns="" xmlns:a16="http://schemas.microsoft.com/office/drawing/2014/main" id="{09538E9C-6615-4066-B248-32F41B1F3182}"/>
                </a:ext>
              </a:extLst>
            </p:cNvPr>
            <p:cNvSpPr txBox="1"/>
            <p:nvPr/>
          </p:nvSpPr>
          <p:spPr>
            <a:xfrm>
              <a:off x="4633345" y="5090902"/>
              <a:ext cx="612599" cy="536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lang="en-GB" sz="2000" dirty="0">
                  <a:solidFill>
                    <a:schemeClr val="dk1"/>
                  </a:solidFill>
                  <a:latin typeface="PT Sans" panose="020B0503020203020204"/>
                  <a:ea typeface="Questrial"/>
                  <a:cs typeface="Questrial"/>
                  <a:sym typeface="Questrial"/>
                </a:rPr>
                <a:t>A</a:t>
              </a:r>
              <a:endParaRPr lang="en-GB" sz="2000" b="0" i="0" u="none" strike="noStrike" cap="none" dirty="0">
                <a:solidFill>
                  <a:schemeClr val="dk1"/>
                </a:solidFill>
                <a:latin typeface="PT Sans" panose="020B0503020203020204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488B7775-CFEB-4502-B2F0-5525C4E8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341" y="5032119"/>
              <a:ext cx="1865667" cy="66894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987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4855</TotalTime>
  <Words>559</Words>
  <Application>Microsoft Office PowerPoint</Application>
  <PresentationFormat>On-screen Show (4:3)</PresentationFormat>
  <Paragraphs>149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Segoe UI Black</vt:lpstr>
      <vt:lpstr>DejaVu Sans Mono</vt:lpstr>
      <vt:lpstr>Ubuntu</vt:lpstr>
      <vt:lpstr>Arial</vt:lpstr>
      <vt:lpstr>Questrial</vt:lpstr>
      <vt:lpstr>PT Sans</vt:lpstr>
      <vt:lpstr>Squada One</vt:lpstr>
      <vt:lpstr>Calibri</vt:lpstr>
      <vt:lpstr>Century Gothic</vt:lpstr>
      <vt:lpstr>Times New Roman</vt:lpstr>
      <vt:lpstr>AR CENA</vt:lpstr>
      <vt:lpstr>Office Theme</vt:lpstr>
      <vt:lpstr>Logic Gates</vt:lpstr>
      <vt:lpstr>Logic Gates</vt:lpstr>
      <vt:lpstr>Additional Gates</vt:lpstr>
      <vt:lpstr>Combining Gates</vt:lpstr>
      <vt:lpstr>Truth Tables</vt:lpstr>
      <vt:lpstr>Another Example</vt:lpstr>
      <vt:lpstr>Logic Statements</vt:lpstr>
      <vt:lpstr>Scenarios (1)</vt:lpstr>
      <vt:lpstr>Scenarios (2)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224</cp:revision>
  <dcterms:created xsi:type="dcterms:W3CDTF">2015-03-07T21:15:56Z</dcterms:created>
  <dcterms:modified xsi:type="dcterms:W3CDTF">2021-05-24T09:32:43Z</dcterms:modified>
</cp:coreProperties>
</file>