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7"/>
  </p:notesMasterIdLst>
  <p:sldIdLst>
    <p:sldId id="263" r:id="rId2"/>
    <p:sldId id="282" r:id="rId3"/>
    <p:sldId id="270" r:id="rId4"/>
    <p:sldId id="257" r:id="rId5"/>
    <p:sldId id="264" r:id="rId6"/>
  </p:sldIdLst>
  <p:sldSz cx="9144000" cy="6858000" type="screen4x3"/>
  <p:notesSz cx="6858000" cy="9144000"/>
  <p:embeddedFontLst>
    <p:embeddedFont>
      <p:font typeface="PT Sans" panose="020B0503020203020204" pitchFamily="34" charset="0"/>
      <p:regular r:id="rId8"/>
      <p:bold r:id="rId9"/>
      <p:italic r:id="rId10"/>
      <p:boldItalic r:id="rId11"/>
    </p:embeddedFont>
    <p:embeddedFont>
      <p:font typeface="Segoe UI Black" panose="020B0A02040204020203" pitchFamily="34" charset="0"/>
      <p:bold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DejaVu Sans Mono" panose="020B0609030804020204" pitchFamily="49" charset="0"/>
      <p:regular r:id="rId22"/>
      <p:bold r:id="rId23"/>
      <p:italic r:id="rId24"/>
      <p:boldItalic r:id="rId25"/>
    </p:embeddedFont>
  </p:embeddedFontLst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A8A7"/>
    <a:srgbClr val="00B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05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25955-8EA4-4F79-91E9-111C1504384E}" type="datetimeFigureOut">
              <a:rPr lang="en-GB" smtClean="0"/>
              <a:t>24/05/2021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60E33-15EF-468E-9433-D324DCD6AB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213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8282679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64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1698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7664518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058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208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00BDF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24/05/2021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843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24/05/2021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97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24/05/2021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607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00BDF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24/05/2021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172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24/05/2021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720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24/05/2021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193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24/05/2021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07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0593"/>
            <a:ext cx="7886700" cy="1325563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00BDF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24/05/2021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144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24/05/2021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588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24/05/2021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4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24/05/2021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17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4B1C7-1ECC-4528-A264-3B9421F00C5D}" type="datetimeFigureOut">
              <a:rPr lang="en-GB" smtClean="0"/>
              <a:t>24/05/2021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659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7000" b="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Tracing Algorithms</a:t>
            </a: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123093" y="6194094"/>
            <a:ext cx="3240422" cy="55399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Photocopiable/digital resources may only be copied by the purchasing institution on a single site and for their own use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8" r="13556"/>
          <a:stretch/>
        </p:blipFill>
        <p:spPr>
          <a:xfrm>
            <a:off x="3240882" y="3403283"/>
            <a:ext cx="2662237" cy="268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5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Tracing an Algorithm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8650" y="1338529"/>
            <a:ext cx="7962900" cy="756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Tracing allows us to manually test the inner workings of an algorithm to ensure everything works as intended.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639841"/>
              </p:ext>
            </p:extLst>
          </p:nvPr>
        </p:nvGraphicFramePr>
        <p:xfrm>
          <a:off x="5933253" y="3201554"/>
          <a:ext cx="2658297" cy="3144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9694">
                  <a:extLst>
                    <a:ext uri="{9D8B030D-6E8A-4147-A177-3AD203B41FA5}">
                      <a16:colId xmlns:a16="http://schemas.microsoft.com/office/drawing/2014/main" xmlns="" val="1293370095"/>
                    </a:ext>
                  </a:extLst>
                </a:gridCol>
                <a:gridCol w="843662">
                  <a:extLst>
                    <a:ext uri="{9D8B030D-6E8A-4147-A177-3AD203B41FA5}">
                      <a16:colId xmlns:a16="http://schemas.microsoft.com/office/drawing/2014/main" xmlns="" val="938375254"/>
                    </a:ext>
                  </a:extLst>
                </a:gridCol>
                <a:gridCol w="1004941">
                  <a:extLst>
                    <a:ext uri="{9D8B030D-6E8A-4147-A177-3AD203B41FA5}">
                      <a16:colId xmlns:a16="http://schemas.microsoft.com/office/drawing/2014/main" xmlns="" val="818117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8385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73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0180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1464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128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15743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740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4768913"/>
                  </a:ext>
                </a:extLst>
              </a:tr>
            </a:tbl>
          </a:graphicData>
        </a:graphic>
      </p:graphicFrame>
      <p:sp>
        <p:nvSpPr>
          <p:cNvPr id="16" name="Rounded Rectangle 13"/>
          <p:cNvSpPr/>
          <p:nvPr/>
        </p:nvSpPr>
        <p:spPr>
          <a:xfrm>
            <a:off x="628649" y="4098213"/>
            <a:ext cx="3894799" cy="2254211"/>
          </a:xfrm>
          <a:prstGeom prst="roundRect">
            <a:avLst>
              <a:gd name="adj" fmla="val 11091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GB" sz="20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</a:t>
            </a:r>
            <a:r>
              <a:rPr lang="en-GB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← 5</a:t>
            </a:r>
          </a:p>
          <a:p>
            <a:pPr>
              <a:lnSpc>
                <a:spcPct val="110000"/>
              </a:lnSpc>
            </a:pPr>
            <a:r>
              <a:rPr lang="en-GB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Index ← 1</a:t>
            </a:r>
          </a:p>
          <a:p>
            <a:pPr>
              <a:lnSpc>
                <a:spcPct val="110000"/>
              </a:lnSpc>
            </a:pPr>
            <a:r>
              <a:rPr lang="en-GB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REPEAT</a:t>
            </a:r>
          </a:p>
          <a:p>
            <a:pPr>
              <a:lnSpc>
                <a:spcPct val="110000"/>
              </a:lnSpc>
            </a:pPr>
            <a:r>
              <a:rPr lang="en-GB" sz="2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OUTPUT </a:t>
            </a:r>
            <a:r>
              <a:rPr lang="en-GB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Index*</a:t>
            </a:r>
            <a:r>
              <a:rPr lang="en-GB" sz="20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</a:t>
            </a:r>
            <a:endParaRPr lang="en-GB" sz="20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10000"/>
              </a:lnSpc>
            </a:pPr>
            <a:r>
              <a:rPr lang="en-GB" sz="20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Index </a:t>
            </a:r>
            <a:r>
              <a:rPr lang="en-GB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← Index + 1</a:t>
            </a:r>
          </a:p>
          <a:p>
            <a:pPr>
              <a:lnSpc>
                <a:spcPct val="110000"/>
              </a:lnSpc>
            </a:pPr>
            <a:r>
              <a:rPr lang="en-GB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UNTIL c &gt; 3</a:t>
            </a:r>
          </a:p>
        </p:txBody>
      </p:sp>
      <p:sp>
        <p:nvSpPr>
          <p:cNvPr id="7" name="Rounded Rectangle 10"/>
          <p:cNvSpPr/>
          <p:nvPr/>
        </p:nvSpPr>
        <p:spPr>
          <a:xfrm>
            <a:off x="628650" y="2238612"/>
            <a:ext cx="7962900" cy="756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Tracing is carried out using a trace table that has a column for each variable. There may also be a column for the output.</a:t>
            </a:r>
          </a:p>
        </p:txBody>
      </p:sp>
      <p:sp>
        <p:nvSpPr>
          <p:cNvPr id="8" name="Rounded Rectangle 10"/>
          <p:cNvSpPr/>
          <p:nvPr/>
        </p:nvSpPr>
        <p:spPr>
          <a:xfrm>
            <a:off x="628650" y="3144600"/>
            <a:ext cx="5083781" cy="756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Each time a variable changes, its value is placed in a new row of the trace table.</a:t>
            </a:r>
          </a:p>
        </p:txBody>
      </p:sp>
      <p:sp>
        <p:nvSpPr>
          <p:cNvPr id="2" name="Rectangle 1"/>
          <p:cNvSpPr/>
          <p:nvPr/>
        </p:nvSpPr>
        <p:spPr>
          <a:xfrm>
            <a:off x="6019060" y="3657600"/>
            <a:ext cx="630315" cy="275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27504" y="3673388"/>
            <a:ext cx="630315" cy="275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07221" y="4070464"/>
            <a:ext cx="630315" cy="275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81208" y="4431268"/>
            <a:ext cx="630315" cy="275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68480" y="4817948"/>
            <a:ext cx="630315" cy="275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43107" y="5216142"/>
            <a:ext cx="630315" cy="275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768480" y="5650157"/>
            <a:ext cx="630315" cy="275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F353721C-B217-49BB-ACAD-B9D738184749}"/>
              </a:ext>
            </a:extLst>
          </p:cNvPr>
          <p:cNvSpPr/>
          <p:nvPr/>
        </p:nvSpPr>
        <p:spPr>
          <a:xfrm>
            <a:off x="6827503" y="6021647"/>
            <a:ext cx="630315" cy="275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091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"/>
                            </p:stCondLst>
                            <p:childTnLst>
                              <p:par>
                                <p:cTn id="4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75"/>
                            </p:stCondLst>
                            <p:childTnLst>
                              <p:par>
                                <p:cTn id="5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75"/>
                            </p:stCondLst>
                            <p:childTnLst>
                              <p:par>
                                <p:cTn id="6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25"/>
                            </p:stCondLst>
                            <p:childTnLst>
                              <p:par>
                                <p:cTn id="7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6" dur="indefinite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5"/>
                            </p:stCondLst>
                            <p:childTnLst>
                              <p:par>
                                <p:cTn id="8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25"/>
                            </p:stCondLst>
                            <p:childTnLst>
                              <p:par>
                                <p:cTn id="9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75"/>
                            </p:stCondLst>
                            <p:childTnLst>
                              <p:par>
                                <p:cTn id="11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25"/>
                            </p:stCondLst>
                            <p:childTnLst>
                              <p:par>
                                <p:cTn id="12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7" grpId="0" animBg="1"/>
      <p:bldP spid="8" grpId="0" animBg="1"/>
      <p:bldP spid="2" grpId="0" animBg="1"/>
      <p:bldP spid="10" grpId="0" animBg="1"/>
      <p:bldP spid="12" grpId="0" animBg="1"/>
      <p:bldP spid="14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6847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b="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Tracing a Flow Chart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" name="Flowchart: Terminator 70"/>
          <p:cNvSpPr/>
          <p:nvPr/>
        </p:nvSpPr>
        <p:spPr>
          <a:xfrm>
            <a:off x="3178132" y="5279554"/>
            <a:ext cx="2093650" cy="376504"/>
          </a:xfrm>
          <a:prstGeom prst="flowChartTermina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73" name="Flowchart: Terminator 72"/>
          <p:cNvSpPr/>
          <p:nvPr/>
        </p:nvSpPr>
        <p:spPr>
          <a:xfrm>
            <a:off x="767704" y="1377598"/>
            <a:ext cx="1900549" cy="376504"/>
          </a:xfrm>
          <a:prstGeom prst="flowChartTerminator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cxnSp>
        <p:nvCxnSpPr>
          <p:cNvPr id="74" name="Straight Arrow Connector 73"/>
          <p:cNvCxnSpPr>
            <a:stCxn id="73" idx="2"/>
            <a:endCxn id="76" idx="0"/>
          </p:cNvCxnSpPr>
          <p:nvPr/>
        </p:nvCxnSpPr>
        <p:spPr>
          <a:xfrm flipH="1">
            <a:off x="1712714" y="1754105"/>
            <a:ext cx="1" cy="214053"/>
          </a:xfrm>
          <a:prstGeom prst="straightConnector1">
            <a:avLst/>
          </a:prstGeom>
          <a:solidFill>
            <a:srgbClr val="0070C0"/>
          </a:solidFill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Process 75"/>
          <p:cNvSpPr/>
          <p:nvPr/>
        </p:nvSpPr>
        <p:spPr>
          <a:xfrm>
            <a:off x="767704" y="1966438"/>
            <a:ext cx="1900549" cy="547002"/>
          </a:xfrm>
          <a:prstGeom prst="flowChartProcess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= 0</a:t>
            </a:r>
          </a:p>
          <a:p>
            <a:pPr algn="ctr"/>
            <a:r>
              <a:rPr lang="en-GB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= 1</a:t>
            </a:r>
          </a:p>
        </p:txBody>
      </p:sp>
      <p:cxnSp>
        <p:nvCxnSpPr>
          <p:cNvPr id="77" name="Straight Arrow Connector 76"/>
          <p:cNvCxnSpPr>
            <a:stCxn id="76" idx="2"/>
            <a:endCxn id="88" idx="0"/>
          </p:cNvCxnSpPr>
          <p:nvPr/>
        </p:nvCxnSpPr>
        <p:spPr>
          <a:xfrm>
            <a:off x="1717979" y="2513440"/>
            <a:ext cx="1" cy="198884"/>
          </a:xfrm>
          <a:prstGeom prst="straightConnector1">
            <a:avLst/>
          </a:prstGeom>
          <a:noFill/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Process 78"/>
          <p:cNvSpPr/>
          <p:nvPr/>
        </p:nvSpPr>
        <p:spPr>
          <a:xfrm>
            <a:off x="767705" y="4342480"/>
            <a:ext cx="1900550" cy="547002"/>
          </a:xfrm>
          <a:prstGeom prst="flowChartProcess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= Total + List[Item]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717976" y="4896283"/>
            <a:ext cx="1" cy="198885"/>
          </a:xfrm>
          <a:prstGeom prst="straightConnector1">
            <a:avLst/>
          </a:prstGeom>
          <a:noFill/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Process 81"/>
          <p:cNvSpPr/>
          <p:nvPr/>
        </p:nvSpPr>
        <p:spPr>
          <a:xfrm>
            <a:off x="3178132" y="3100789"/>
            <a:ext cx="2093650" cy="639174"/>
          </a:xfrm>
          <a:prstGeom prst="flowChartProcess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= Total/Length of list</a:t>
            </a:r>
          </a:p>
        </p:txBody>
      </p:sp>
      <p:cxnSp>
        <p:nvCxnSpPr>
          <p:cNvPr id="83" name="Straight Arrow Connector 82"/>
          <p:cNvCxnSpPr>
            <a:stCxn id="82" idx="2"/>
            <a:endCxn id="85" idx="1"/>
          </p:cNvCxnSpPr>
          <p:nvPr/>
        </p:nvCxnSpPr>
        <p:spPr>
          <a:xfrm>
            <a:off x="4224957" y="3739963"/>
            <a:ext cx="0" cy="427975"/>
          </a:xfrm>
          <a:prstGeom prst="straightConnector1">
            <a:avLst/>
          </a:prstGeom>
          <a:noFill/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Data 84"/>
          <p:cNvSpPr/>
          <p:nvPr/>
        </p:nvSpPr>
        <p:spPr>
          <a:xfrm>
            <a:off x="3178132" y="4167938"/>
            <a:ext cx="2093650" cy="607581"/>
          </a:xfrm>
          <a:prstGeom prst="flowChartInputOutpu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Average</a:t>
            </a:r>
          </a:p>
        </p:txBody>
      </p:sp>
      <p:cxnSp>
        <p:nvCxnSpPr>
          <p:cNvPr id="86" name="Straight Arrow Connector 85"/>
          <p:cNvCxnSpPr>
            <a:stCxn id="85" idx="4"/>
            <a:endCxn id="71" idx="0"/>
          </p:cNvCxnSpPr>
          <p:nvPr/>
        </p:nvCxnSpPr>
        <p:spPr>
          <a:xfrm>
            <a:off x="4224957" y="4775519"/>
            <a:ext cx="0" cy="504035"/>
          </a:xfrm>
          <a:prstGeom prst="straightConnector1">
            <a:avLst/>
          </a:prstGeom>
          <a:noFill/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owchart: Decision 87"/>
          <p:cNvSpPr/>
          <p:nvPr/>
        </p:nvSpPr>
        <p:spPr>
          <a:xfrm>
            <a:off x="767705" y="2712324"/>
            <a:ext cx="1900550" cy="1416104"/>
          </a:xfrm>
          <a:prstGeom prst="flowChartDecision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Item ≤ Length of list?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1717978" y="4122906"/>
            <a:ext cx="1" cy="198885"/>
          </a:xfrm>
          <a:prstGeom prst="straightConnector1">
            <a:avLst/>
          </a:prstGeom>
          <a:noFill/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  <a:stCxn id="88" idx="3"/>
            <a:endCxn id="82" idx="1"/>
          </p:cNvCxnSpPr>
          <p:nvPr/>
        </p:nvCxnSpPr>
        <p:spPr>
          <a:xfrm>
            <a:off x="2668255" y="3420376"/>
            <a:ext cx="509877" cy="0"/>
          </a:xfrm>
          <a:prstGeom prst="straightConnector1">
            <a:avLst/>
          </a:prstGeom>
          <a:noFill/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Process 91"/>
          <p:cNvSpPr/>
          <p:nvPr/>
        </p:nvSpPr>
        <p:spPr>
          <a:xfrm>
            <a:off x="767705" y="5109056"/>
            <a:ext cx="1900549" cy="547002"/>
          </a:xfrm>
          <a:prstGeom prst="flowChartProcess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= Item + 1</a:t>
            </a:r>
          </a:p>
        </p:txBody>
      </p:sp>
      <p:cxnSp>
        <p:nvCxnSpPr>
          <p:cNvPr id="93" name="Elbow Connector 92"/>
          <p:cNvCxnSpPr>
            <a:stCxn id="92" idx="1"/>
            <a:endCxn id="88" idx="1"/>
          </p:cNvCxnSpPr>
          <p:nvPr/>
        </p:nvCxnSpPr>
        <p:spPr>
          <a:xfrm rot="10800000">
            <a:off x="767705" y="3420377"/>
            <a:ext cx="12731" cy="1962182"/>
          </a:xfrm>
          <a:prstGeom prst="bentConnector3">
            <a:avLst>
              <a:gd name="adj1" fmla="val 1800000"/>
            </a:avLst>
          </a:prstGeom>
          <a:noFill/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904389" y="4003926"/>
            <a:ext cx="5774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668253" y="3129930"/>
            <a:ext cx="44878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U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191405" y="6090614"/>
            <a:ext cx="533572" cy="53603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724977" y="6090614"/>
            <a:ext cx="533572" cy="53603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258549" y="6090613"/>
            <a:ext cx="533572" cy="53603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790956" y="6090612"/>
            <a:ext cx="533572" cy="53603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79398" y="6090612"/>
            <a:ext cx="813173" cy="536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1191405" y="6090612"/>
            <a:ext cx="533572" cy="53603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724395" y="6090612"/>
            <a:ext cx="533572" cy="53603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258547" y="6090612"/>
            <a:ext cx="533572" cy="53603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2789791" y="6090612"/>
            <a:ext cx="533572" cy="53603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xmlns="" id="{6C241CCD-0470-4080-95DC-6B8002A85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529995"/>
              </p:ext>
            </p:extLst>
          </p:nvPr>
        </p:nvGraphicFramePr>
        <p:xfrm>
          <a:off x="5685112" y="1714500"/>
          <a:ext cx="3132146" cy="47246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21420">
                  <a:extLst>
                    <a:ext uri="{9D8B030D-6E8A-4147-A177-3AD203B41FA5}">
                      <a16:colId xmlns:a16="http://schemas.microsoft.com/office/drawing/2014/main" xmlns="" val="1293370095"/>
                    </a:ext>
                  </a:extLst>
                </a:gridCol>
                <a:gridCol w="763571">
                  <a:extLst>
                    <a:ext uri="{9D8B030D-6E8A-4147-A177-3AD203B41FA5}">
                      <a16:colId xmlns:a16="http://schemas.microsoft.com/office/drawing/2014/main" xmlns="" val="938375254"/>
                    </a:ext>
                  </a:extLst>
                </a:gridCol>
                <a:gridCol w="848338">
                  <a:extLst>
                    <a:ext uri="{9D8B030D-6E8A-4147-A177-3AD203B41FA5}">
                      <a16:colId xmlns:a16="http://schemas.microsoft.com/office/drawing/2014/main" xmlns="" val="87226760"/>
                    </a:ext>
                  </a:extLst>
                </a:gridCol>
                <a:gridCol w="898817">
                  <a:extLst>
                    <a:ext uri="{9D8B030D-6E8A-4147-A177-3AD203B41FA5}">
                      <a16:colId xmlns:a16="http://schemas.microsoft.com/office/drawing/2014/main" xmlns="" val="818117128"/>
                    </a:ext>
                  </a:extLst>
                </a:gridCol>
              </a:tblGrid>
              <a:tr h="365985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83852032"/>
                  </a:ext>
                </a:extLst>
              </a:tr>
              <a:tr h="35847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734059"/>
                  </a:ext>
                </a:extLst>
              </a:tr>
              <a:tr h="35847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01804438"/>
                  </a:ext>
                </a:extLst>
              </a:tr>
              <a:tr h="358477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1464451"/>
                  </a:ext>
                </a:extLst>
              </a:tr>
              <a:tr h="35847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1280946"/>
                  </a:ext>
                </a:extLst>
              </a:tr>
              <a:tr h="358477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15743514"/>
                  </a:ext>
                </a:extLst>
              </a:tr>
              <a:tr h="35847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7400781"/>
                  </a:ext>
                </a:extLst>
              </a:tr>
              <a:tr h="358477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4768913"/>
                  </a:ext>
                </a:extLst>
              </a:tr>
              <a:tr h="35847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3244573"/>
                  </a:ext>
                </a:extLst>
              </a:tr>
              <a:tr h="358477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3450097"/>
                  </a:ext>
                </a:extLst>
              </a:tr>
              <a:tr h="358477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08285170"/>
                  </a:ext>
                </a:extLst>
              </a:tr>
              <a:tr h="358477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86518598"/>
                  </a:ext>
                </a:extLst>
              </a:tr>
            </a:tbl>
          </a:graphicData>
        </a:graphic>
      </p:graphicFrame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73C3D9C2-30D3-477E-B0C1-D2A937921C44}"/>
              </a:ext>
            </a:extLst>
          </p:cNvPr>
          <p:cNvSpPr/>
          <p:nvPr/>
        </p:nvSpPr>
        <p:spPr>
          <a:xfrm>
            <a:off x="5782774" y="2166920"/>
            <a:ext cx="430863" cy="215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06BF1805-5FC1-4F11-9D06-03E209619A6F}"/>
              </a:ext>
            </a:extLst>
          </p:cNvPr>
          <p:cNvSpPr/>
          <p:nvPr/>
        </p:nvSpPr>
        <p:spPr>
          <a:xfrm>
            <a:off x="6516504" y="2166920"/>
            <a:ext cx="430863" cy="215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3408418E-22E3-4750-8279-76E30784761D}"/>
              </a:ext>
            </a:extLst>
          </p:cNvPr>
          <p:cNvSpPr/>
          <p:nvPr/>
        </p:nvSpPr>
        <p:spPr>
          <a:xfrm>
            <a:off x="5768445" y="2568569"/>
            <a:ext cx="430863" cy="215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5A85EDFF-BEE3-49F4-A8F1-053DC9BB186E}"/>
              </a:ext>
            </a:extLst>
          </p:cNvPr>
          <p:cNvSpPr/>
          <p:nvPr/>
        </p:nvSpPr>
        <p:spPr>
          <a:xfrm>
            <a:off x="6419955" y="2945082"/>
            <a:ext cx="430863" cy="215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14D10C99-3072-4782-A955-934AB632FB75}"/>
              </a:ext>
            </a:extLst>
          </p:cNvPr>
          <p:cNvSpPr/>
          <p:nvPr/>
        </p:nvSpPr>
        <p:spPr>
          <a:xfrm>
            <a:off x="5775543" y="3323852"/>
            <a:ext cx="430863" cy="286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7625CC69-040F-48D7-B011-8C0389539719}"/>
              </a:ext>
            </a:extLst>
          </p:cNvPr>
          <p:cNvSpPr/>
          <p:nvPr/>
        </p:nvSpPr>
        <p:spPr>
          <a:xfrm>
            <a:off x="6485987" y="3765756"/>
            <a:ext cx="430863" cy="215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A6D6F8C3-D906-4881-9B7B-552BD3E1F5F5}"/>
              </a:ext>
            </a:extLst>
          </p:cNvPr>
          <p:cNvSpPr/>
          <p:nvPr/>
        </p:nvSpPr>
        <p:spPr>
          <a:xfrm>
            <a:off x="5749950" y="4148888"/>
            <a:ext cx="430863" cy="215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035E2FB7-99CD-4D17-81AA-B18A41AD9348}"/>
              </a:ext>
            </a:extLst>
          </p:cNvPr>
          <p:cNvSpPr/>
          <p:nvPr/>
        </p:nvSpPr>
        <p:spPr>
          <a:xfrm>
            <a:off x="6448581" y="4539972"/>
            <a:ext cx="430863" cy="215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54F49FA1-BC55-4738-8B64-C37B1B2B0BE4}"/>
              </a:ext>
            </a:extLst>
          </p:cNvPr>
          <p:cNvSpPr/>
          <p:nvPr/>
        </p:nvSpPr>
        <p:spPr>
          <a:xfrm>
            <a:off x="5768655" y="4947073"/>
            <a:ext cx="430863" cy="215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1BDFD31E-F99A-413D-8683-722B1401BE6E}"/>
              </a:ext>
            </a:extLst>
          </p:cNvPr>
          <p:cNvSpPr/>
          <p:nvPr/>
        </p:nvSpPr>
        <p:spPr>
          <a:xfrm>
            <a:off x="6470763" y="5332474"/>
            <a:ext cx="430863" cy="215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A7A3A725-5D4E-46FE-BE28-AF454030266A}"/>
              </a:ext>
            </a:extLst>
          </p:cNvPr>
          <p:cNvSpPr/>
          <p:nvPr/>
        </p:nvSpPr>
        <p:spPr>
          <a:xfrm>
            <a:off x="7258188" y="5721924"/>
            <a:ext cx="430863" cy="215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F231E783-E2EB-4363-8181-733F3C88F686}"/>
              </a:ext>
            </a:extLst>
          </p:cNvPr>
          <p:cNvSpPr/>
          <p:nvPr/>
        </p:nvSpPr>
        <p:spPr>
          <a:xfrm>
            <a:off x="8186931" y="6118930"/>
            <a:ext cx="430863" cy="215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146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25"/>
                            </p:stCondLst>
                            <p:childTnLst>
                              <p:par>
                                <p:cTn id="1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25"/>
                            </p:stCondLst>
                            <p:childTnLst>
                              <p:par>
                                <p:cTn id="1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mph" presetSubtype="0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5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"/>
                            </p:stCondLst>
                            <p:childTnLst>
                              <p:par>
                                <p:cTn id="3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mph" presetSubtype="0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"/>
                            </p:stCondLst>
                            <p:childTnLst>
                              <p:par>
                                <p:cTn id="3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5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"/>
                            </p:stCondLst>
                            <p:childTnLst>
                              <p:par>
                                <p:cTn id="5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"/>
                            </p:stCondLst>
                            <p:childTnLst>
                              <p:par>
                                <p:cTn id="6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5" presetClass="emph" presetSubtype="0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mph" presetSubtype="0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5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"/>
                            </p:stCondLst>
                            <p:childTnLst>
                              <p:par>
                                <p:cTn id="7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5" presetClass="emph" presetSubtype="0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75"/>
                            </p:stCondLst>
                            <p:childTnLst>
                              <p:par>
                                <p:cTn id="8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5" presetClass="emph" presetSubtype="0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5" presetClass="emph" presetSubtype="0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5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50"/>
                            </p:stCondLst>
                            <p:childTnLst>
                              <p:par>
                                <p:cTn id="9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5" presetClass="emph" presetSubtype="0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75"/>
                            </p:stCondLst>
                            <p:childTnLst>
                              <p:par>
                                <p:cTn id="10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5" presetClass="emph" presetSubtype="0" grpId="4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5" presetClass="emph" presetSubtype="0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"/>
                            </p:stCondLst>
                            <p:childTnLst>
                              <p:par>
                                <p:cTn id="11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5" presetClass="emph" presetSubtype="0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25"/>
                            </p:stCondLst>
                            <p:childTnLst>
                              <p:par>
                                <p:cTn id="12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5" presetClass="emph" presetSubtype="0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3" grpId="0" animBg="1"/>
      <p:bldP spid="76" grpId="0" animBg="1"/>
      <p:bldP spid="79" grpId="0" animBg="1"/>
      <p:bldP spid="79" grpId="1" animBg="1"/>
      <p:bldP spid="79" grpId="2" animBg="1"/>
      <p:bldP spid="79" grpId="3" animBg="1"/>
      <p:bldP spid="82" grpId="0" animBg="1"/>
      <p:bldP spid="85" grpId="0" animBg="1"/>
      <p:bldP spid="88" grpId="0" animBg="1"/>
      <p:bldP spid="88" grpId="1" animBg="1"/>
      <p:bldP spid="88" grpId="2" animBg="1"/>
      <p:bldP spid="88" grpId="3" animBg="1"/>
      <p:bldP spid="88" grpId="4" animBg="1"/>
      <p:bldP spid="92" grpId="0" animBg="1"/>
      <p:bldP spid="92" grpId="1" animBg="1"/>
      <p:bldP spid="92" grpId="2" animBg="1"/>
      <p:bldP spid="92" grpId="3" animBg="1"/>
      <p:bldP spid="102" grpId="0" animBg="1"/>
      <p:bldP spid="103" grpId="0" animBg="1"/>
      <p:bldP spid="104" grpId="0" animBg="1"/>
      <p:bldP spid="105" grpId="0" animBg="1"/>
      <p:bldP spid="59" grpId="0" animBg="1"/>
      <p:bldP spid="60" grpId="0" animBg="1"/>
      <p:bldP spid="61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2" grpId="0" animBg="1"/>
      <p:bldP spid="7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Arrays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8650" y="1215106"/>
            <a:ext cx="7962900" cy="756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When tracing algorithms that iterate through an array, you may be expected to show the current value of each element in the array.</a:t>
            </a:r>
          </a:p>
        </p:txBody>
      </p:sp>
      <p:sp>
        <p:nvSpPr>
          <p:cNvPr id="16" name="Rounded Rectangle 13"/>
          <p:cNvSpPr/>
          <p:nvPr/>
        </p:nvSpPr>
        <p:spPr>
          <a:xfrm>
            <a:off x="628650" y="3304870"/>
            <a:ext cx="4632103" cy="3207270"/>
          </a:xfrm>
          <a:prstGeom prst="roundRect">
            <a:avLst>
              <a:gd name="adj" fmla="val 4596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10000"/>
              </a:lnSpc>
              <a:tabLst>
                <a:tab pos="541338" algn="l"/>
                <a:tab pos="989013" algn="l"/>
                <a:tab pos="1436688" algn="l"/>
              </a:tabLst>
            </a:pPr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Scores ← [34,76,21,93]</a:t>
            </a:r>
          </a:p>
          <a:p>
            <a:pPr>
              <a:lnSpc>
                <a:spcPct val="110000"/>
              </a:lnSpc>
              <a:tabLst>
                <a:tab pos="541338" algn="l"/>
                <a:tab pos="989013" algn="l"/>
                <a:tab pos="1436688" algn="l"/>
              </a:tabLst>
            </a:pPr>
            <a:r>
              <a:rPr lang="en-GB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← 0</a:t>
            </a:r>
          </a:p>
          <a:p>
            <a:pPr>
              <a:lnSpc>
                <a:spcPct val="110000"/>
              </a:lnSpc>
              <a:tabLst>
                <a:tab pos="541338" algn="l"/>
                <a:tab pos="989013" algn="l"/>
                <a:tab pos="1436688" algn="l"/>
              </a:tabLst>
            </a:pPr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Count ← 0</a:t>
            </a:r>
          </a:p>
          <a:p>
            <a:pPr>
              <a:lnSpc>
                <a:spcPct val="110000"/>
              </a:lnSpc>
              <a:tabLst>
                <a:tab pos="541338" algn="l"/>
                <a:tab pos="989013" algn="l"/>
                <a:tab pos="1436688" algn="l"/>
              </a:tabLst>
            </a:pPr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 ← LEN(Scores)</a:t>
            </a:r>
          </a:p>
          <a:p>
            <a:pPr>
              <a:lnSpc>
                <a:spcPct val="110000"/>
              </a:lnSpc>
              <a:tabLst>
                <a:tab pos="541338" algn="l"/>
                <a:tab pos="989013" algn="l"/>
                <a:tab pos="1436688" algn="l"/>
              </a:tabLst>
            </a:pPr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WHILE </a:t>
            </a:r>
            <a:r>
              <a:rPr lang="en-GB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&lt; Len</a:t>
            </a:r>
          </a:p>
          <a:p>
            <a:pPr>
              <a:lnSpc>
                <a:spcPct val="110000"/>
              </a:lnSpc>
              <a:tabLst>
                <a:tab pos="541338" algn="l"/>
                <a:tab pos="989013" algn="l"/>
                <a:tab pos="1436688" algn="l"/>
              </a:tabLst>
            </a:pPr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IF Scores[</a:t>
            </a:r>
            <a:r>
              <a:rPr lang="en-GB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≥ 75 THEN</a:t>
            </a:r>
          </a:p>
          <a:p>
            <a:pPr>
              <a:lnSpc>
                <a:spcPct val="110000"/>
              </a:lnSpc>
              <a:tabLst>
                <a:tab pos="541338" algn="l"/>
                <a:tab pos="989013" algn="l"/>
                <a:tab pos="1436688" algn="l"/>
              </a:tabLst>
            </a:pPr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Count ← Count + 1</a:t>
            </a:r>
          </a:p>
          <a:p>
            <a:pPr>
              <a:lnSpc>
                <a:spcPct val="110000"/>
              </a:lnSpc>
              <a:tabLst>
                <a:tab pos="541338" algn="l"/>
                <a:tab pos="989013" algn="l"/>
                <a:tab pos="1436688" algn="l"/>
              </a:tabLst>
            </a:pPr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ENDIF</a:t>
            </a:r>
          </a:p>
          <a:p>
            <a:pPr>
              <a:lnSpc>
                <a:spcPct val="110000"/>
              </a:lnSpc>
              <a:tabLst>
                <a:tab pos="541338" algn="l"/>
                <a:tab pos="989013" algn="l"/>
                <a:tab pos="1436688" algn="l"/>
              </a:tabLst>
            </a:pPr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GB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← </a:t>
            </a:r>
            <a:r>
              <a:rPr lang="en-GB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+ 1</a:t>
            </a:r>
          </a:p>
          <a:p>
            <a:pPr>
              <a:lnSpc>
                <a:spcPct val="110000"/>
              </a:lnSpc>
              <a:tabLst>
                <a:tab pos="541338" algn="l"/>
                <a:tab pos="989013" algn="l"/>
                <a:tab pos="1436688" algn="l"/>
              </a:tabLst>
            </a:pPr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ENDWHILE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635104"/>
              </p:ext>
            </p:extLst>
          </p:nvPr>
        </p:nvGraphicFramePr>
        <p:xfrm>
          <a:off x="5513032" y="2101477"/>
          <a:ext cx="3078518" cy="43805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6026">
                  <a:extLst>
                    <a:ext uri="{9D8B030D-6E8A-4147-A177-3AD203B41FA5}">
                      <a16:colId xmlns:a16="http://schemas.microsoft.com/office/drawing/2014/main" xmlns="" val="1293370095"/>
                    </a:ext>
                  </a:extLst>
                </a:gridCol>
                <a:gridCol w="894926">
                  <a:extLst>
                    <a:ext uri="{9D8B030D-6E8A-4147-A177-3AD203B41FA5}">
                      <a16:colId xmlns:a16="http://schemas.microsoft.com/office/drawing/2014/main" xmlns="" val="938375254"/>
                    </a:ext>
                  </a:extLst>
                </a:gridCol>
                <a:gridCol w="606489">
                  <a:extLst>
                    <a:ext uri="{9D8B030D-6E8A-4147-A177-3AD203B41FA5}">
                      <a16:colId xmlns:a16="http://schemas.microsoft.com/office/drawing/2014/main" xmlns="" val="818117128"/>
                    </a:ext>
                  </a:extLst>
                </a:gridCol>
                <a:gridCol w="1071077">
                  <a:extLst>
                    <a:ext uri="{9D8B030D-6E8A-4147-A177-3AD203B41FA5}">
                      <a16:colId xmlns:a16="http://schemas.microsoft.com/office/drawing/2014/main" xmlns="" val="3040548158"/>
                    </a:ext>
                  </a:extLst>
                </a:gridCol>
              </a:tblGrid>
              <a:tr h="395234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Score[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83852032"/>
                  </a:ext>
                </a:extLst>
              </a:tr>
              <a:tr h="36229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734059"/>
                  </a:ext>
                </a:extLst>
              </a:tr>
              <a:tr h="362298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01804438"/>
                  </a:ext>
                </a:extLst>
              </a:tr>
              <a:tr h="36229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1464451"/>
                  </a:ext>
                </a:extLst>
              </a:tr>
              <a:tr h="362298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1280946"/>
                  </a:ext>
                </a:extLst>
              </a:tr>
              <a:tr h="362298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15743514"/>
                  </a:ext>
                </a:extLst>
              </a:tr>
              <a:tr h="36229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7400781"/>
                  </a:ext>
                </a:extLst>
              </a:tr>
              <a:tr h="362298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4768913"/>
                  </a:ext>
                </a:extLst>
              </a:tr>
              <a:tr h="36229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6748522"/>
                  </a:ext>
                </a:extLst>
              </a:tr>
              <a:tr h="362298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2125"/>
                  </a:ext>
                </a:extLst>
              </a:tr>
              <a:tr h="362298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46885209"/>
                  </a:ext>
                </a:extLst>
              </a:tr>
              <a:tr h="36229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5546044"/>
                  </a:ext>
                </a:extLst>
              </a:tr>
            </a:tbl>
          </a:graphicData>
        </a:graphic>
      </p:graphicFrame>
      <p:sp>
        <p:nvSpPr>
          <p:cNvPr id="18" name="Rounded Rectangle 10"/>
          <p:cNvSpPr/>
          <p:nvPr/>
        </p:nvSpPr>
        <p:spPr>
          <a:xfrm>
            <a:off x="628650" y="2110613"/>
            <a:ext cx="4632103" cy="1044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If multiple variables are declared or changed in one block of code, their values can be placed in the same row.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01810" y="2530124"/>
            <a:ext cx="346229" cy="275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26669" y="2530124"/>
            <a:ext cx="346229" cy="275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95347" y="2530124"/>
            <a:ext cx="346229" cy="275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55415" y="2913820"/>
            <a:ext cx="346229" cy="229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87477" y="3260613"/>
            <a:ext cx="346229" cy="275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42398" y="3625492"/>
            <a:ext cx="346229" cy="275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26669" y="4016525"/>
            <a:ext cx="346229" cy="275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08491" y="4368452"/>
            <a:ext cx="346229" cy="275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72401" y="4721717"/>
            <a:ext cx="482902" cy="250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611913" y="5072307"/>
            <a:ext cx="346229" cy="275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918598" y="5416059"/>
            <a:ext cx="346229" cy="275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222694" y="5799279"/>
            <a:ext cx="346229" cy="275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87476" y="6136859"/>
            <a:ext cx="346229" cy="275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474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5"/>
                            </p:stCondLst>
                            <p:childTnLst>
                              <p:par>
                                <p:cTn id="5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75"/>
                            </p:stCondLst>
                            <p:childTnLst>
                              <p:par>
                                <p:cTn id="6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"/>
                            </p:stCondLst>
                            <p:childTnLst>
                              <p:par>
                                <p:cTn id="7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75"/>
                            </p:stCondLst>
                            <p:childTnLst>
                              <p:par>
                                <p:cTn id="8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4" dur="indefinite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25"/>
                            </p:stCondLst>
                            <p:childTnLst>
                              <p:par>
                                <p:cTn id="9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75"/>
                            </p:stCondLst>
                            <p:childTnLst>
                              <p:par>
                                <p:cTn id="11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25"/>
                            </p:stCondLst>
                            <p:childTnLst>
                              <p:par>
                                <p:cTn id="12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25"/>
                            </p:stCondLst>
                            <p:childTnLst>
                              <p:par>
                                <p:cTn id="13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475"/>
                            </p:stCondLst>
                            <p:childTnLst>
                              <p:par>
                                <p:cTn id="14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58" dur="indefinite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25"/>
                            </p:stCondLst>
                            <p:childTnLst>
                              <p:par>
                                <p:cTn id="16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70" dur="indefinite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74" dur="indefinite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475"/>
                            </p:stCondLst>
                            <p:childTnLst>
                              <p:par>
                                <p:cTn id="17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2" dur="indefinite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425"/>
                            </p:stCondLst>
                            <p:childTnLst>
                              <p:par>
                                <p:cTn id="18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90" dur="indefinite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94" dur="indefinite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25"/>
                            </p:stCondLst>
                            <p:childTnLst>
                              <p:par>
                                <p:cTn id="19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02" dur="indefinite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685800" y="1372945"/>
            <a:ext cx="7772400" cy="4112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0BDF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GB" sz="6000" b="0" dirty="0">
                <a:solidFill>
                  <a:schemeClr val="tx1"/>
                </a:solidFill>
                <a:latin typeface="PT Sans" panose="020B0503020203020204" pitchFamily="34" charset="0"/>
              </a:rPr>
              <a:t>END</a:t>
            </a:r>
          </a:p>
          <a:p>
            <a:endParaRPr lang="en-GB" dirty="0">
              <a:solidFill>
                <a:srgbClr val="0070C0"/>
              </a:solidFill>
              <a:latin typeface="PT Sans" panose="020B0503020203020204" pitchFamily="34" charset="0"/>
            </a:endParaRPr>
          </a:p>
          <a:p>
            <a:endParaRPr lang="en-GB" dirty="0">
              <a:solidFill>
                <a:srgbClr val="0070C0"/>
              </a:solidFill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40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78a8914f185d4a6710ec228e87739f9af49309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3921</TotalTime>
  <Words>296</Words>
  <Application>Microsoft Office PowerPoint</Application>
  <PresentationFormat>On-screen Show (4:3)</PresentationFormat>
  <Paragraphs>101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PT Sans</vt:lpstr>
      <vt:lpstr>Segoe UI Black</vt:lpstr>
      <vt:lpstr>Calibri</vt:lpstr>
      <vt:lpstr>Century Gothic</vt:lpstr>
      <vt:lpstr>Times New Roman</vt:lpstr>
      <vt:lpstr>DejaVu Sans Mono</vt:lpstr>
      <vt:lpstr>Office Theme</vt:lpstr>
      <vt:lpstr>Tracing Algorithms</vt:lpstr>
      <vt:lpstr>Tracing an Algorithm</vt:lpstr>
      <vt:lpstr>Tracing a Flow Chart</vt:lpstr>
      <vt:lpstr>Arrays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Bennett</dc:creator>
  <cp:lastModifiedBy>Chris Cutler</cp:lastModifiedBy>
  <cp:revision>166</cp:revision>
  <dcterms:created xsi:type="dcterms:W3CDTF">2015-03-07T21:15:56Z</dcterms:created>
  <dcterms:modified xsi:type="dcterms:W3CDTF">2021-05-24T07:48:50Z</dcterms:modified>
</cp:coreProperties>
</file>