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63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64" r:id="rId10"/>
  </p:sldIdLst>
  <p:sldSz cx="9144000" cy="6858000" type="screen4x3"/>
  <p:notesSz cx="6858000" cy="9144000"/>
  <p:embeddedFontLst>
    <p:embeddedFont>
      <p:font typeface="PT Sans" panose="020B050302020302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egoe UI Black" panose="020B0A02040204020203" pitchFamily="34" charset="0"/>
      <p:bold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DejaVu Sans Mono" panose="020B0609030804020204" pitchFamily="49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FC000"/>
    <a:srgbClr val="A8A8A7"/>
    <a:srgbClr val="00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8282679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0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420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72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96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73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468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26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434340" y="1122363"/>
            <a:ext cx="8275320" cy="23876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5000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Validation, Verification and Testing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28" y="3316914"/>
            <a:ext cx="4157345" cy="233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2418460"/>
            <a:ext cx="7962900" cy="65909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Types of validation include: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Validation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387139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Validation enables programs to check that data entered meets certain rules.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0F551B2-0C64-4C22-8F7B-EE73F0EA2B46}"/>
              </a:ext>
            </a:extLst>
          </p:cNvPr>
          <p:cNvGrpSpPr/>
          <p:nvPr/>
        </p:nvGrpSpPr>
        <p:grpSpPr>
          <a:xfrm>
            <a:off x="628650" y="3316879"/>
            <a:ext cx="7962900" cy="681184"/>
            <a:chOff x="628651" y="4490893"/>
            <a:chExt cx="6347778" cy="681184"/>
          </a:xfrm>
        </p:grpSpPr>
        <p:sp>
          <p:nvSpPr>
            <p:cNvPr id="14" name="Rounded Rectangle 13"/>
            <p:cNvSpPr/>
            <p:nvPr/>
          </p:nvSpPr>
          <p:spPr>
            <a:xfrm>
              <a:off x="628651" y="4490895"/>
              <a:ext cx="1501807" cy="68118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Range Checks</a:t>
              </a:r>
            </a:p>
          </p:txBody>
        </p:sp>
        <p:sp>
          <p:nvSpPr>
            <p:cNvPr id="16" name="Rounded Rectangle 13"/>
            <p:cNvSpPr/>
            <p:nvPr/>
          </p:nvSpPr>
          <p:spPr>
            <a:xfrm>
              <a:off x="2244379" y="4490893"/>
              <a:ext cx="1501808" cy="68118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 fontScale="92500"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Length Checks</a:t>
              </a:r>
            </a:p>
          </p:txBody>
        </p:sp>
        <p:sp>
          <p:nvSpPr>
            <p:cNvPr id="17" name="Rounded Rectangle 13"/>
            <p:cNvSpPr/>
            <p:nvPr/>
          </p:nvSpPr>
          <p:spPr>
            <a:xfrm>
              <a:off x="3860108" y="4490893"/>
              <a:ext cx="1501200" cy="68118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 Checks</a:t>
              </a:r>
            </a:p>
          </p:txBody>
        </p:sp>
        <p:sp>
          <p:nvSpPr>
            <p:cNvPr id="18" name="Rounded Rectangle 13"/>
            <p:cNvSpPr/>
            <p:nvPr/>
          </p:nvSpPr>
          <p:spPr>
            <a:xfrm>
              <a:off x="5475229" y="4490893"/>
              <a:ext cx="1501200" cy="68118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Digits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47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2315381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example pseudocode checks whether the mark entered is in the range 0 to 25.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Range Checks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387139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Range checks are used to test whether a value is within a specified range.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0437C467-8ADA-4AA5-9D04-D97D9C257E5D}"/>
              </a:ext>
            </a:extLst>
          </p:cNvPr>
          <p:cNvSpPr/>
          <p:nvPr/>
        </p:nvSpPr>
        <p:spPr>
          <a:xfrm>
            <a:off x="628651" y="3230316"/>
            <a:ext cx="5165246" cy="3025517"/>
          </a:xfrm>
          <a:prstGeom prst="roundRect">
            <a:avLst>
              <a:gd name="adj" fmla="val 4093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Mark ← INPUT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Mark &gt;= 0 AND Mark &lt;= 25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THEN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OUTPUT "Mark valid"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ELSE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OUTPUT "Mark </a:t>
            </a: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out of </a:t>
            </a: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range"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ENDIF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1A5898A-261D-4DD4-9982-C2F633B68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02495"/>
              </p:ext>
            </p:extLst>
          </p:nvPr>
        </p:nvGraphicFramePr>
        <p:xfrm>
          <a:off x="6052457" y="3230316"/>
          <a:ext cx="2539093" cy="79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4163">
                  <a:extLst>
                    <a:ext uri="{9D8B030D-6E8A-4147-A177-3AD203B41FA5}">
                      <a16:colId xmlns:a16="http://schemas.microsoft.com/office/drawing/2014/main" xmlns="" val="1293370095"/>
                    </a:ext>
                  </a:extLst>
                </a:gridCol>
                <a:gridCol w="1574930">
                  <a:extLst>
                    <a:ext uri="{9D8B030D-6E8A-4147-A177-3AD203B41FA5}">
                      <a16:colId xmlns:a16="http://schemas.microsoft.com/office/drawing/2014/main" xmlns="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38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“Mark Valid”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7340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9A5B3D2-1D9E-4480-9760-C3C5BF789662}"/>
              </a:ext>
            </a:extLst>
          </p:cNvPr>
          <p:cNvSpPr/>
          <p:nvPr/>
        </p:nvSpPr>
        <p:spPr>
          <a:xfrm>
            <a:off x="7296539" y="3243623"/>
            <a:ext cx="1218811" cy="31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75AD013-C6E6-4EF4-AE90-024DA4DE59D0}"/>
              </a:ext>
            </a:extLst>
          </p:cNvPr>
          <p:cNvSpPr/>
          <p:nvPr/>
        </p:nvSpPr>
        <p:spPr>
          <a:xfrm>
            <a:off x="7125477" y="3663902"/>
            <a:ext cx="1389873" cy="31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84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"/>
                            </p:stCondLst>
                            <p:childTnLst>
                              <p:par>
                                <p:cTn id="5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2315381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example pseudocode checks whether the password entered is at least 5 characters in length.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Length Checks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387139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Length checks are used to test whether the value entered is of a specified length.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0437C467-8ADA-4AA5-9D04-D97D9C257E5D}"/>
              </a:ext>
            </a:extLst>
          </p:cNvPr>
          <p:cNvSpPr/>
          <p:nvPr/>
        </p:nvSpPr>
        <p:spPr>
          <a:xfrm>
            <a:off x="628651" y="3230316"/>
            <a:ext cx="5200650" cy="3056184"/>
          </a:xfrm>
          <a:prstGeom prst="roundRect">
            <a:avLst>
              <a:gd name="adj" fmla="val 4093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Password ← INPUT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LEN(Password) &lt; 6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THEN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OUTPUT "Password too short"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ELSE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OUTPUT "Password valid"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ENDIF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19F6CDD-278B-4EC5-8D90-353D2D2F8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81471"/>
              </p:ext>
            </p:extLst>
          </p:nvPr>
        </p:nvGraphicFramePr>
        <p:xfrm>
          <a:off x="6214188" y="3230316"/>
          <a:ext cx="2377362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7943">
                  <a:extLst>
                    <a:ext uri="{9D8B030D-6E8A-4147-A177-3AD203B41FA5}">
                      <a16:colId xmlns:a16="http://schemas.microsoft.com/office/drawing/2014/main" xmlns="" val="1293370095"/>
                    </a:ext>
                  </a:extLst>
                </a:gridCol>
                <a:gridCol w="1419419">
                  <a:extLst>
                    <a:ext uri="{9D8B030D-6E8A-4147-A177-3AD203B41FA5}">
                      <a16:colId xmlns:a16="http://schemas.microsoft.com/office/drawing/2014/main" xmlns="" val="93837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“Hello”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38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“Password too short”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73405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FDA670-F300-4E3C-A24E-2F66E6999E99}"/>
              </a:ext>
            </a:extLst>
          </p:cNvPr>
          <p:cNvSpPr/>
          <p:nvPr/>
        </p:nvSpPr>
        <p:spPr>
          <a:xfrm>
            <a:off x="7211007" y="3280129"/>
            <a:ext cx="1218811" cy="31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1F8BB79-59CF-42B1-936E-29EFC5767065}"/>
              </a:ext>
            </a:extLst>
          </p:cNvPr>
          <p:cNvSpPr/>
          <p:nvPr/>
        </p:nvSpPr>
        <p:spPr>
          <a:xfrm>
            <a:off x="7195457" y="3644392"/>
            <a:ext cx="1389873" cy="611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2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2861349"/>
            <a:ext cx="7962900" cy="864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check digit is a digit added to the end of an identification number that is used to test whether the number has been entered correctly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Type Checks and Check Digits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404703"/>
            <a:ext cx="7962900" cy="115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Type checks test the inputted data to ensure it matches the required data type. For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example, a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score might be checked to make sure it is an integer.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8650" y="3972845"/>
            <a:ext cx="8103242" cy="2199355"/>
            <a:chOff x="628650" y="3972845"/>
            <a:chExt cx="8103242" cy="21993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0" t="11613" r="12365" b="22383"/>
            <a:stretch/>
          </p:blipFill>
          <p:spPr bwMode="auto">
            <a:xfrm>
              <a:off x="5483669" y="3972845"/>
              <a:ext cx="3248223" cy="2199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628650" y="4258770"/>
              <a:ext cx="4714875" cy="865679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Check digits are widely used in product barcodes.</a:t>
              </a:r>
              <a:endParaRPr lang="en-GB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53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Test Data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349038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is important to test the validation that we build into our programs to ensure it works as we expect it to.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xmlns="" id="{BB50BFF3-65C3-4EB7-987F-484E93C24307}"/>
              </a:ext>
            </a:extLst>
          </p:cNvPr>
          <p:cNvSpPr/>
          <p:nvPr/>
        </p:nvSpPr>
        <p:spPr>
          <a:xfrm>
            <a:off x="628650" y="2310871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There are three types of test data that it is standard to use when testing algorithms and programs.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B1C36E3-55FC-49D5-9155-250E39093C51}"/>
              </a:ext>
            </a:extLst>
          </p:cNvPr>
          <p:cNvGrpSpPr/>
          <p:nvPr/>
        </p:nvGrpSpPr>
        <p:grpSpPr>
          <a:xfrm>
            <a:off x="628650" y="3320414"/>
            <a:ext cx="2526855" cy="1971611"/>
            <a:chOff x="628650" y="3512819"/>
            <a:chExt cx="2526855" cy="1971611"/>
          </a:xfrm>
        </p:grpSpPr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xmlns="" id="{0BEA3051-6D27-4325-8CCE-A0164E334763}"/>
                </a:ext>
              </a:extLst>
            </p:cNvPr>
            <p:cNvSpPr/>
            <p:nvPr/>
          </p:nvSpPr>
          <p:spPr>
            <a:xfrm>
              <a:off x="628650" y="4152432"/>
              <a:ext cx="2525834" cy="1331998"/>
            </a:xfrm>
            <a:prstGeom prst="roundRect">
              <a:avLst>
                <a:gd name="adj" fmla="val 519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Data that is well within the normal range of what should be accepted.</a:t>
              </a:r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xmlns="" id="{F834C3C9-7E84-4C63-91DA-E3A02D4C7198}"/>
                </a:ext>
              </a:extLst>
            </p:cNvPr>
            <p:cNvSpPr/>
            <p:nvPr/>
          </p:nvSpPr>
          <p:spPr>
            <a:xfrm>
              <a:off x="628650" y="3512819"/>
              <a:ext cx="2526855" cy="555584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9036486-1D62-4973-8EA5-9283C31D8A2B}"/>
              </a:ext>
            </a:extLst>
          </p:cNvPr>
          <p:cNvGrpSpPr/>
          <p:nvPr/>
        </p:nvGrpSpPr>
        <p:grpSpPr>
          <a:xfrm>
            <a:off x="3347182" y="3320414"/>
            <a:ext cx="2526857" cy="1971611"/>
            <a:chOff x="3347182" y="3512819"/>
            <a:chExt cx="2526857" cy="1971611"/>
          </a:xfrm>
        </p:grpSpPr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xmlns="" id="{82DC4D0F-6B26-424F-88C8-61CB4430910F}"/>
                </a:ext>
              </a:extLst>
            </p:cNvPr>
            <p:cNvSpPr/>
            <p:nvPr/>
          </p:nvSpPr>
          <p:spPr>
            <a:xfrm>
              <a:off x="3348205" y="4152430"/>
              <a:ext cx="2525834" cy="1332000"/>
            </a:xfrm>
            <a:prstGeom prst="roundRect">
              <a:avLst>
                <a:gd name="adj" fmla="val 519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r>
                <a:rPr lang="en-GB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that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is at the upper or lower range of what should be accepted.</a:t>
              </a: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xmlns="" id="{B81A8F5B-D415-430D-A506-936898787162}"/>
                </a:ext>
              </a:extLst>
            </p:cNvPr>
            <p:cNvSpPr/>
            <p:nvPr/>
          </p:nvSpPr>
          <p:spPr>
            <a:xfrm>
              <a:off x="3347182" y="3512819"/>
              <a:ext cx="2526857" cy="55558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Boundary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A7534A25-289B-4E6E-B946-18BAAC9AC7B9}"/>
              </a:ext>
            </a:extLst>
          </p:cNvPr>
          <p:cNvGrpSpPr/>
          <p:nvPr/>
        </p:nvGrpSpPr>
        <p:grpSpPr>
          <a:xfrm>
            <a:off x="6078658" y="3320414"/>
            <a:ext cx="2525835" cy="1971610"/>
            <a:chOff x="6078658" y="3512819"/>
            <a:chExt cx="2525835" cy="1971610"/>
          </a:xfrm>
        </p:grpSpPr>
        <p:sp>
          <p:nvSpPr>
            <p:cNvPr id="19" name="Rounded Rectangle 10">
              <a:extLst>
                <a:ext uri="{FF2B5EF4-FFF2-40B4-BE49-F238E27FC236}">
                  <a16:creationId xmlns:a16="http://schemas.microsoft.com/office/drawing/2014/main" xmlns="" id="{ECFEE37A-4E57-4C43-9407-EC7646AAF41D}"/>
                </a:ext>
              </a:extLst>
            </p:cNvPr>
            <p:cNvSpPr/>
            <p:nvPr/>
          </p:nvSpPr>
          <p:spPr>
            <a:xfrm>
              <a:off x="6078659" y="4152430"/>
              <a:ext cx="2525834" cy="1331999"/>
            </a:xfrm>
            <a:prstGeom prst="roundRect">
              <a:avLst>
                <a:gd name="adj" fmla="val 519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Data that is invalid and should not be accepted.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xmlns="" id="{3A999CF9-8693-4250-BB87-9739D460DA8F}"/>
                </a:ext>
              </a:extLst>
            </p:cNvPr>
            <p:cNvSpPr/>
            <p:nvPr/>
          </p:nvSpPr>
          <p:spPr>
            <a:xfrm>
              <a:off x="6078658" y="3512819"/>
              <a:ext cx="2525834" cy="555581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  <a:effectLst/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Erroneous</a:t>
              </a:r>
            </a:p>
          </p:txBody>
        </p:sp>
      </p:grpSp>
      <p:sp>
        <p:nvSpPr>
          <p:cNvPr id="20" name="Rounded Rectangle 10">
            <a:extLst>
              <a:ext uri="{FF2B5EF4-FFF2-40B4-BE49-F238E27FC236}">
                <a16:creationId xmlns:a16="http://schemas.microsoft.com/office/drawing/2014/main" xmlns="" id="{0D903125-C220-4C36-A508-3F4B920D2F7F}"/>
              </a:ext>
            </a:extLst>
          </p:cNvPr>
          <p:cNvSpPr/>
          <p:nvPr/>
        </p:nvSpPr>
        <p:spPr>
          <a:xfrm>
            <a:off x="628650" y="5516791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Sometimes data can be both boundary and erroneous if it is just outside the range of what should be accepted.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0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Test Table Example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07AB752-D919-48BD-909C-FE66597FB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61838"/>
              </p:ext>
            </p:extLst>
          </p:nvPr>
        </p:nvGraphicFramePr>
        <p:xfrm>
          <a:off x="628650" y="3378798"/>
          <a:ext cx="7962900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7430">
                  <a:extLst>
                    <a:ext uri="{9D8B030D-6E8A-4147-A177-3AD203B41FA5}">
                      <a16:colId xmlns:a16="http://schemas.microsoft.com/office/drawing/2014/main" xmlns="" val="1293370095"/>
                    </a:ext>
                  </a:extLst>
                </a:gridCol>
                <a:gridCol w="1388745">
                  <a:extLst>
                    <a:ext uri="{9D8B030D-6E8A-4147-A177-3AD203B41FA5}">
                      <a16:colId xmlns:a16="http://schemas.microsoft.com/office/drawing/2014/main" xmlns="" val="283969366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xmlns="" val="938375254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xmlns="" val="818117128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xmlns="" val="1778140972"/>
                    </a:ext>
                  </a:extLst>
                </a:gridCol>
              </a:tblGrid>
              <a:tr h="37702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Type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Outcome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3852032"/>
                  </a:ext>
                </a:extLst>
              </a:tr>
              <a:tr h="377022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the highest allowable integer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Boundary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‘Mark valid’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‘Mark valid’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734059"/>
                  </a:ext>
                </a:extLst>
              </a:tr>
              <a:tr h="377022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value higher than allowable range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Erroneous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‘Mark out of range’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‘Mark out of range’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1804438"/>
                  </a:ext>
                </a:extLst>
              </a:tr>
              <a:tr h="377022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Value within allowable range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‘Mark valid’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‘Mark valid’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1464451"/>
                  </a:ext>
                </a:extLst>
              </a:tr>
            </a:tbl>
          </a:graphicData>
        </a:graphic>
      </p:graphicFrame>
      <p:sp>
        <p:nvSpPr>
          <p:cNvPr id="7" name="Rounded Rectangle 11">
            <a:extLst>
              <a:ext uri="{FF2B5EF4-FFF2-40B4-BE49-F238E27FC236}">
                <a16:creationId xmlns:a16="http://schemas.microsoft.com/office/drawing/2014/main" xmlns="" id="{E47BB6F1-412B-4783-81E5-746FD877018F}"/>
              </a:ext>
            </a:extLst>
          </p:cNvPr>
          <p:cNvSpPr/>
          <p:nvPr/>
        </p:nvSpPr>
        <p:spPr>
          <a:xfrm>
            <a:off x="628650" y="1250898"/>
            <a:ext cx="7962900" cy="2055976"/>
          </a:xfrm>
          <a:prstGeom prst="roundRect">
            <a:avLst>
              <a:gd name="adj" fmla="val 4093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Mark ← INPUT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Mark &gt;= 0 AND Mark &lt;= 25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THEN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OUTPUT </a:t>
            </a: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"Mark valid"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ELSE</a:t>
            </a: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	OUTPUT </a:t>
            </a: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"Mark </a:t>
            </a: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out of </a:t>
            </a: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range"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29FEE33-04B3-4350-9B62-B232DC3A12E7}"/>
              </a:ext>
            </a:extLst>
          </p:cNvPr>
          <p:cNvSpPr/>
          <p:nvPr/>
        </p:nvSpPr>
        <p:spPr>
          <a:xfrm>
            <a:off x="7296536" y="4128647"/>
            <a:ext cx="1218811" cy="640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15D3009-C6EF-425B-B97D-6CAA47F25D25}"/>
              </a:ext>
            </a:extLst>
          </p:cNvPr>
          <p:cNvSpPr/>
          <p:nvPr/>
        </p:nvSpPr>
        <p:spPr>
          <a:xfrm>
            <a:off x="7267963" y="4731723"/>
            <a:ext cx="1218811" cy="5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2B253F4-306A-4EB4-A6BD-69B199DFE63E}"/>
              </a:ext>
            </a:extLst>
          </p:cNvPr>
          <p:cNvSpPr/>
          <p:nvPr/>
        </p:nvSpPr>
        <p:spPr>
          <a:xfrm>
            <a:off x="7258437" y="5357132"/>
            <a:ext cx="1218811" cy="529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206482-F6B8-4A3B-9594-E7488E4C25F5}"/>
              </a:ext>
            </a:extLst>
          </p:cNvPr>
          <p:cNvSpPr/>
          <p:nvPr/>
        </p:nvSpPr>
        <p:spPr>
          <a:xfrm>
            <a:off x="628650" y="4017989"/>
            <a:ext cx="7962900" cy="640702"/>
          </a:xfrm>
          <a:prstGeom prst="rect">
            <a:avLst/>
          </a:prstGeom>
          <a:solidFill>
            <a:srgbClr val="FFC000">
              <a:alpha val="2509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EAAAD8C-6EB0-473B-BE41-35816804FDB9}"/>
              </a:ext>
            </a:extLst>
          </p:cNvPr>
          <p:cNvSpPr/>
          <p:nvPr/>
        </p:nvSpPr>
        <p:spPr>
          <a:xfrm>
            <a:off x="628650" y="4663690"/>
            <a:ext cx="7962900" cy="634192"/>
          </a:xfrm>
          <a:prstGeom prst="rect">
            <a:avLst/>
          </a:prstGeom>
          <a:solidFill>
            <a:srgbClr val="FFC000">
              <a:alpha val="2509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D8F2548-E95C-408E-8124-22BA82767009}"/>
              </a:ext>
            </a:extLst>
          </p:cNvPr>
          <p:cNvSpPr/>
          <p:nvPr/>
        </p:nvSpPr>
        <p:spPr>
          <a:xfrm>
            <a:off x="628650" y="5295773"/>
            <a:ext cx="7962900" cy="640702"/>
          </a:xfrm>
          <a:prstGeom prst="rect">
            <a:avLst/>
          </a:prstGeom>
          <a:solidFill>
            <a:srgbClr val="FFC000">
              <a:alpha val="2509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86E1835-2FDE-4399-B868-6AD5B8F90102}"/>
              </a:ext>
            </a:extLst>
          </p:cNvPr>
          <p:cNvSpPr/>
          <p:nvPr/>
        </p:nvSpPr>
        <p:spPr>
          <a:xfrm>
            <a:off x="1573765" y="1341485"/>
            <a:ext cx="1045029" cy="247239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DejaVu Sans Mono" panose="020B0604020202020204" charset="0"/>
                <a:cs typeface="DejaVu Sans Mono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98A2A40-CEBE-46C2-9535-A549CAC327CD}"/>
              </a:ext>
            </a:extLst>
          </p:cNvPr>
          <p:cNvSpPr/>
          <p:nvPr/>
        </p:nvSpPr>
        <p:spPr>
          <a:xfrm>
            <a:off x="1573765" y="1341484"/>
            <a:ext cx="1045029" cy="247239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DejaVu Sans Mono" panose="020B0604020202020204" charset="0"/>
                <a:cs typeface="DejaVu Sans Mono" panose="020B0604020202020204" charset="0"/>
              </a:rPr>
              <a:t>30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DAA6EBA-EBC7-4AD0-A76B-A551E42CC9FE}"/>
              </a:ext>
            </a:extLst>
          </p:cNvPr>
          <p:cNvSpPr/>
          <p:nvPr/>
        </p:nvSpPr>
        <p:spPr>
          <a:xfrm>
            <a:off x="1573764" y="1337783"/>
            <a:ext cx="1045029" cy="247239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DejaVu Sans Mono" panose="020B0604020202020204" charset="0"/>
                <a:cs typeface="DejaVu Sans Mono" panose="020B0604020202020204" charset="0"/>
              </a:rPr>
              <a:t>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7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"/>
                            </p:stCondLst>
                            <p:childTnLst>
                              <p:par>
                                <p:cTn id="5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8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25"/>
                            </p:stCondLst>
                            <p:childTnLst>
                              <p:par>
                                <p:cTn id="9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"/>
                            </p:stCondLst>
                            <p:childTnLst>
                              <p:par>
                                <p:cTn id="10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"/>
                            </p:stCondLst>
                            <p:childTnLst>
                              <p:par>
                                <p:cTn id="1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5"/>
                            </p:stCondLst>
                            <p:childTnLst>
                              <p:par>
                                <p:cTn id="1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  <p:bldP spid="3" grpId="0" animBg="1"/>
      <p:bldP spid="3" grpId="1" animBg="1"/>
      <p:bldP spid="12" grpId="0" animBg="1"/>
      <p:bldP spid="12" grpId="1" animBg="1"/>
      <p:bldP spid="15" grpId="0" animBg="1"/>
      <p:bldP spid="15" grpId="1" animBg="1"/>
      <p:bldP spid="5" grpId="0" animBg="1"/>
      <p:bldP spid="5" grpId="1" animBg="1"/>
      <p:bldP spid="16" grpId="0" animBg="1"/>
      <p:bldP spid="16" grpId="2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2343956"/>
            <a:ext cx="7962900" cy="53259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pseudocode below verifies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password the user has entered.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Verification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377614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Verification checks user input by asking the user to input the same data more than once to verify it is correct.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xmlns="" id="{0437C467-8ADA-4AA5-9D04-D97D9C257E5D}"/>
              </a:ext>
            </a:extLst>
          </p:cNvPr>
          <p:cNvSpPr/>
          <p:nvPr/>
        </p:nvSpPr>
        <p:spPr>
          <a:xfrm>
            <a:off x="628650" y="3125541"/>
            <a:ext cx="5672623" cy="3301113"/>
          </a:xfrm>
          <a:prstGeom prst="roundRect">
            <a:avLst>
              <a:gd name="adj" fmla="val 4093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Password ← INPUT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PasswordVerify</a:t>
            </a: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← INPUT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Password = </a:t>
            </a:r>
            <a:r>
              <a:rPr lang="en-GB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PasswordVerify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THEN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OUTPUT "Passwords match"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ELSE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OUTPUT "Password </a:t>
            </a: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 not </a:t>
            </a:r>
            <a:r>
              <a:rPr lang="en-GB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match"</a:t>
            </a:r>
            <a:endParaRPr lang="en-GB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ENDIF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15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3466</TotalTime>
  <Words>557</Words>
  <Application>Microsoft Office PowerPoint</Application>
  <PresentationFormat>On-screen Show (4:3)</PresentationFormat>
  <Paragraphs>111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PT Sans</vt:lpstr>
      <vt:lpstr>Calibri</vt:lpstr>
      <vt:lpstr>Segoe UI Black</vt:lpstr>
      <vt:lpstr>Century Gothic</vt:lpstr>
      <vt:lpstr>Times New Roman</vt:lpstr>
      <vt:lpstr>DejaVu Sans Mono</vt:lpstr>
      <vt:lpstr>Office Theme</vt:lpstr>
      <vt:lpstr>Validation, Verification and Testing</vt:lpstr>
      <vt:lpstr>Validation</vt:lpstr>
      <vt:lpstr>Range Checks</vt:lpstr>
      <vt:lpstr>Length Checks</vt:lpstr>
      <vt:lpstr>Type Checks and Check Digits</vt:lpstr>
      <vt:lpstr>Test Data</vt:lpstr>
      <vt:lpstr>Test Table Example</vt:lpstr>
      <vt:lpstr>Verification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191</cp:revision>
  <dcterms:created xsi:type="dcterms:W3CDTF">2015-03-07T21:15:56Z</dcterms:created>
  <dcterms:modified xsi:type="dcterms:W3CDTF">2021-06-09T17:14:32Z</dcterms:modified>
</cp:coreProperties>
</file>