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96" r:id="rId6"/>
    <p:sldId id="298" r:id="rId7"/>
    <p:sldId id="297" r:id="rId8"/>
    <p:sldId id="290" r:id="rId9"/>
    <p:sldId id="304" r:id="rId10"/>
    <p:sldId id="299" r:id="rId11"/>
    <p:sldId id="300" r:id="rId12"/>
    <p:sldId id="301" r:id="rId13"/>
    <p:sldId id="294" r:id="rId14"/>
    <p:sldId id="287" r:id="rId15"/>
    <p:sldId id="289" r:id="rId16"/>
    <p:sldId id="291" r:id="rId17"/>
    <p:sldId id="292" r:id="rId18"/>
    <p:sldId id="295" r:id="rId19"/>
    <p:sldId id="305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0FC0A9-0B71-444E-B2FB-66B5C5F6311C}">
          <p14:sldIdLst>
            <p14:sldId id="265"/>
            <p14:sldId id="296"/>
            <p14:sldId id="298"/>
            <p14:sldId id="297"/>
            <p14:sldId id="290"/>
            <p14:sldId id="304"/>
            <p14:sldId id="299"/>
            <p14:sldId id="300"/>
            <p14:sldId id="301"/>
            <p14:sldId id="294"/>
            <p14:sldId id="287"/>
            <p14:sldId id="289"/>
          </p14:sldIdLst>
        </p14:section>
        <p14:section name="Misclassification of Posts" id="{E19018AE-B7E3-4E0B-A016-D26475C60E09}">
          <p14:sldIdLst>
            <p14:sldId id="291"/>
            <p14:sldId id="292"/>
            <p14:sldId id="295"/>
            <p14:sldId id="30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Classifying posts in r/running and r/swimming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Dylan lee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7B1BD8-C86E-4A5B-A4A5-E6009988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364615" cy="1674180"/>
          </a:xfrm>
        </p:spPr>
        <p:txBody>
          <a:bodyPr>
            <a:normAutofit/>
          </a:bodyPr>
          <a:lstStyle/>
          <a:p>
            <a:r>
              <a:rPr lang="en-SG" sz="4000" dirty="0"/>
              <a:t>r/Swimming Identifiers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517F75-8527-4B2A-9EC4-2B8CA0D4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words one might reasonably expect to see in discussions of swimming appear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Words that might apply to both swimming and running such as “lap” might still be more strongly associated with one sport 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88EA9-3B50-4417-A9EF-68928E38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54046"/>
            <a:ext cx="6892560" cy="42044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50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Placeholder 12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D749B722-EE44-4197-87C5-518801F861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03" b="2003"/>
          <a:stretch>
            <a:fillRect/>
          </a:stretch>
        </p:blipFill>
        <p:spPr>
          <a:xfrm>
            <a:off x="1263733" y="643538"/>
            <a:ext cx="9665634" cy="3618586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0688F8-4D93-448B-AA78-ECC30868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r/Swimming </a:t>
            </a:r>
            <a:r>
              <a:rPr lang="en-US" sz="4800" dirty="0" err="1"/>
              <a:t>wordcloud</a:t>
            </a:r>
            <a:endParaRPr lang="en-US" sz="4800" dirty="0"/>
          </a:p>
        </p:txBody>
      </p: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0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400" dirty="0"/>
              <a:t>r/running identifiers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1371878-BCE9-48E8-9AE4-F8ACAE36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1FB55A8-607B-4A0D-B169-D642AE45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97" y="2023963"/>
            <a:ext cx="7464109" cy="4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0582B6-6A64-4536-9BB7-164F97BD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Misclassified Swimming Posts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9760E6-101A-4877-BD59-1C1AF8E6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u="sng" dirty="0"/>
              <a:t>Post title: First swim in 6 months due to COVID</a:t>
            </a:r>
          </a:p>
          <a:p>
            <a:r>
              <a:rPr lang="en-US" sz="1400" dirty="0"/>
              <a:t>Ah man that was GOOD. Had a double width lane to myself the entire time. Swam for 45 mins and did a little over 2km. Impressed myself!</a:t>
            </a:r>
          </a:p>
          <a:p>
            <a:r>
              <a:rPr lang="en-US" sz="1400" dirty="0"/>
              <a:t>And I don't feel like I've been hit by a car. I think I'll have to put in more effort next time :-) </a:t>
            </a:r>
            <a:endParaRPr lang="en-SG" sz="1400" dirty="0"/>
          </a:p>
          <a:p>
            <a:r>
              <a:rPr lang="en-US" sz="1400" b="1" u="sng" dirty="0"/>
              <a:t>Post title: Dry Training for Open Water</a:t>
            </a:r>
          </a:p>
          <a:p>
            <a:r>
              <a:rPr lang="en-US" sz="1400" dirty="0"/>
              <a:t>Hello, I swim 1.5km (almost a mile) once or twice a week in summer, and I've struggled to put together a dry land training regime to help me improve my time/fitness (let's ignore my form for  the moment).</a:t>
            </a:r>
          </a:p>
          <a:p>
            <a:r>
              <a:rPr lang="en-US" sz="1400" dirty="0"/>
              <a:t>I've got access to a gym now with a full weights set and cardio machines (treadmill, bike, rowing machines).  Can anyone give me some pointers on what to start on for a dry land program (or even some bodyweight program work) to help my swimming fitness / strength?  If you are comfortable sharing your program it would be greatly appreciated.</a:t>
            </a:r>
          </a:p>
        </p:txBody>
      </p:sp>
    </p:spTree>
    <p:extLst>
      <p:ext uri="{BB962C8B-B14F-4D97-AF65-F5344CB8AC3E}">
        <p14:creationId xmlns:p14="http://schemas.microsoft.com/office/powerpoint/2010/main" val="31204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0582B6-6A64-4536-9BB7-164F97BD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Misclassified Running Posts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9760E6-101A-4877-BD59-1C1AF8E6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u="sng" dirty="0"/>
              <a:t>Post title: I tried out for the U19 Cross Country team - need some tips and advice</a:t>
            </a:r>
          </a:p>
          <a:p>
            <a:r>
              <a:rPr lang="en-US" sz="1400" dirty="0"/>
              <a:t>Hi everyone, I am a high school student who recently just tried out for the cross country team. I was the only U19, which means I made the team automatically, but I did terrible at the tryouts (ran less laps than the U14s) and I want your tips and advices on how to get better as a runner, as well as the amount of time that I need to commit each week. </a:t>
            </a:r>
          </a:p>
          <a:p>
            <a:r>
              <a:rPr lang="en-US" sz="1400" dirty="0"/>
              <a:t>I am worried that I won't have enough time to train (the tournament is on December) and am even thinking about whether I should just drop the team or not... </a:t>
            </a:r>
          </a:p>
          <a:p>
            <a:endParaRPr lang="en-US" sz="1400" dirty="0"/>
          </a:p>
          <a:p>
            <a:r>
              <a:rPr lang="en-US" sz="1400" b="1" u="sng" dirty="0"/>
              <a:t>Post title: When do you take your supplements when you run in the morning?</a:t>
            </a:r>
          </a:p>
          <a:p>
            <a:r>
              <a:rPr lang="en-US" sz="1400" dirty="0"/>
              <a:t>If you go for a run in the morning and if you take supplements, do you usually take them before your run or after? I get up at 7am for a 7:30am run. I tried taking them before my run, but there is no way I can drink 16oz of water with it right before I run.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27717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391B-7A53-4CF6-BE09-CB60185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ED85-FDB9-4AA5-A25E-919FCBA7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posts available to the model are reflective of the demographics of their respective userbases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Swimming is more niche and there are many more posts about technique and competing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It also appears to have many more young athletes as a percentage of the user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Running has more hobby runners and the discussion topics are broader and less focused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model is currently only being tested on the source communities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Testing on different communities and different demographics might cause the model accuracy to drop significantly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Demographic concerns include both reddit as a whole and the respective subreddit user 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Active posters on reddit tend to be much more likely to be below 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Given that Logistic Regression can only make predictions between two classes, accuracy and the necessity of using a model capable of multiple category classification will decrease in broader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5977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3445-FA4C-4AEC-BD2C-275370F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ED1-260D-453D-8136-D1CBA38B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Including the words run, swim and their associated grammatical forms significantly increases the accuracy of the model and prevents a lot of the misclassified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 a deployment situation with the core activity words allowed, the model would be able to much better predict the subject matter of the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application will be even more applicable with additional training, additional subjects as well as some method for interaction terms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For example: kick + lap probably indicates swimming technique, kick + gait probably indicates a discussion about running technique, kick + pads probably indicates a kickboxing discussion,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369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CF8-43CF-4E04-9CCA-7F21A2DE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8E0C-CF3A-457E-97E0-74ED0FA6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results from this project show promise for classifying the word content of user posts into a useful prediction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Larger datasets to train on, controls for communities or training on local data from the target communities would improve accuracy. 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listening!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05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4E3-A3AB-42BF-B77E-A5E267CE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EB7F-1DCA-4762-BF38-4C7366F2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Being able to identify the fitness interests of internet users can enable the construction of recommendation engines that send the users targeted ads or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How might we identify what kind of physical activities are being discussed?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This is a proof of concept exercise that uses natural language processing to identify posts that are made on two reddit subreddits, r/running and r/Swimming.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We are looking to construct a model can suitably identify contextual words used alongside a discussion on either activity, without looking for word stems of either activity, such as run, ran, running, runner, swim, swam, swimming, swimmer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If a suitable model and methodology is found, this can be extended to other activities such as biking or weightlifting to develop a more comprehensive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25007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5AD-22AC-41E8-BB3D-49B93329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Subreddits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219B-DBF2-4F09-84FE-2805EF7E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r/running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~ 1 million subscribed users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Primarily text based posts from users discussing their personal fitness regiments or seeking advice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Available post flairs included: Articles, PSA, Safety, Nutrition, Questions, Training, Race reports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r/Swimming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75k subscribed users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Primarily text based posts from users discussing issues around swimming, seeking general advice or discussing competing in school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Available post flairs included: Beginner Questions, Pool </a:t>
            </a:r>
            <a:r>
              <a:rPr lang="en-SG" dirty="0" err="1"/>
              <a:t>Ettiquette</a:t>
            </a:r>
            <a:r>
              <a:rPr lang="en-SG" dirty="0"/>
              <a:t>, </a:t>
            </a:r>
            <a:r>
              <a:rPr lang="en-SG" dirty="0" err="1"/>
              <a:t>Triathalon</a:t>
            </a:r>
            <a:r>
              <a:rPr lang="en-SG" dirty="0"/>
              <a:t>, Open Water, Dry Land, Racing,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Given that both subreddits were primarily concerned with users discussing the activity on a personal level rather than discussing professional athletes, they are valid for our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6144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0A0A-3003-4817-A1A3-4139F62A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C11E-5F34-4BD7-A924-4FB3EDCD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1000 posts from the two subreddits were </a:t>
            </a:r>
            <a:r>
              <a:rPr lang="en-SG" dirty="0" err="1"/>
              <a:t>webscraped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posts were filtered for duplicates and media posts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 random sample of 750 text posts were taken from each subreddit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self text content of there posts were filtered for stop words as well as words clearly identifying the activity, before being stemmed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posts were split into training and testing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Various models were tested to see which were the most successful at classifying test posts into their respective subreddits</a:t>
            </a:r>
          </a:p>
        </p:txBody>
      </p:sp>
    </p:spTree>
    <p:extLst>
      <p:ext uri="{BB962C8B-B14F-4D97-AF65-F5344CB8AC3E}">
        <p14:creationId xmlns:p14="http://schemas.microsoft.com/office/powerpoint/2010/main" val="36545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57EA4EC-7AAC-4C7D-A969-7698EC443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5193" y="905933"/>
            <a:ext cx="9833617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3FE-713E-46B6-BE41-D96773D2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AE9A-2624-459F-A335-12F13C629B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SG" dirty="0"/>
              <a:t>CVEC </a:t>
            </a:r>
            <a:r>
              <a:rPr lang="en-SG" dirty="0" err="1"/>
              <a:t>LogReg</a:t>
            </a:r>
            <a:r>
              <a:rPr lang="en-SG" dirty="0"/>
              <a:t> Train Score: 0.88</a:t>
            </a:r>
          </a:p>
          <a:p>
            <a:pPr>
              <a:spcBef>
                <a:spcPts val="600"/>
              </a:spcBef>
            </a:pPr>
            <a:r>
              <a:rPr lang="en-SG" dirty="0"/>
              <a:t>CVEC </a:t>
            </a:r>
            <a:r>
              <a:rPr lang="en-SG" dirty="0" err="1"/>
              <a:t>LogReg</a:t>
            </a:r>
            <a:r>
              <a:rPr lang="en-SG" dirty="0"/>
              <a:t> Test Score: 0.86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i="1" dirty="0"/>
              <a:t>TFID </a:t>
            </a:r>
            <a:r>
              <a:rPr lang="en-SG" i="1" dirty="0" err="1"/>
              <a:t>LogReg</a:t>
            </a:r>
            <a:r>
              <a:rPr lang="en-SG" i="1" dirty="0"/>
              <a:t> Train Score: 0.91</a:t>
            </a:r>
          </a:p>
          <a:p>
            <a:pPr>
              <a:spcBef>
                <a:spcPts val="600"/>
              </a:spcBef>
            </a:pPr>
            <a:r>
              <a:rPr lang="en-SG" i="1" dirty="0"/>
              <a:t>TFID </a:t>
            </a:r>
            <a:r>
              <a:rPr lang="en-SG" i="1" dirty="0" err="1"/>
              <a:t>LogReg</a:t>
            </a:r>
            <a:r>
              <a:rPr lang="en-SG" i="1" dirty="0"/>
              <a:t> Test Score: 0.9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dirty="0"/>
              <a:t>HASH </a:t>
            </a:r>
            <a:r>
              <a:rPr lang="en-SG" dirty="0" err="1"/>
              <a:t>LogReg</a:t>
            </a:r>
            <a:r>
              <a:rPr lang="en-SG" dirty="0"/>
              <a:t> Train Score: 0.88</a:t>
            </a:r>
          </a:p>
          <a:p>
            <a:pPr>
              <a:spcBef>
                <a:spcPts val="600"/>
              </a:spcBef>
            </a:pPr>
            <a:r>
              <a:rPr lang="en-SG" dirty="0"/>
              <a:t>HASH </a:t>
            </a:r>
            <a:r>
              <a:rPr lang="en-SG" dirty="0" err="1"/>
              <a:t>LogReg</a:t>
            </a:r>
            <a:r>
              <a:rPr lang="en-SG" dirty="0"/>
              <a:t> Test Score: 0.86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dirty="0"/>
              <a:t>TFID KNN Train Score: 0.87</a:t>
            </a:r>
          </a:p>
          <a:p>
            <a:pPr>
              <a:spcBef>
                <a:spcPts val="600"/>
              </a:spcBef>
            </a:pPr>
            <a:r>
              <a:rPr lang="en-SG" dirty="0"/>
              <a:t>TFID KNN Test Score: 0.844</a:t>
            </a:r>
          </a:p>
          <a:p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3B5E8-8408-453B-8E12-B58ED8777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SG" dirty="0"/>
              <a:t>TFID NB Train Score: 0.90</a:t>
            </a:r>
          </a:p>
          <a:p>
            <a:pPr>
              <a:spcBef>
                <a:spcPts val="600"/>
              </a:spcBef>
            </a:pPr>
            <a:r>
              <a:rPr lang="en-SG" dirty="0"/>
              <a:t>TFID NB Test Score: 0.90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dirty="0"/>
              <a:t>TFID CART Train Score: 0.83</a:t>
            </a:r>
          </a:p>
          <a:p>
            <a:pPr>
              <a:spcBef>
                <a:spcPts val="600"/>
              </a:spcBef>
            </a:pPr>
            <a:r>
              <a:rPr lang="en-SG" dirty="0"/>
              <a:t>TFID CART Test Score: 0.82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dirty="0"/>
              <a:t>TFID BAG Train Score: 0.86</a:t>
            </a:r>
          </a:p>
          <a:p>
            <a:pPr>
              <a:spcBef>
                <a:spcPts val="600"/>
              </a:spcBef>
            </a:pPr>
            <a:r>
              <a:rPr lang="en-SG" dirty="0"/>
              <a:t>TFID BAG Test Score: 0.83</a:t>
            </a:r>
          </a:p>
          <a:p>
            <a:pPr>
              <a:spcBef>
                <a:spcPts val="600"/>
              </a:spcBef>
            </a:pPr>
            <a:r>
              <a:rPr lang="en-SG" dirty="0"/>
              <a:t>-----</a:t>
            </a:r>
          </a:p>
          <a:p>
            <a:pPr>
              <a:spcBef>
                <a:spcPts val="600"/>
              </a:spcBef>
            </a:pPr>
            <a:r>
              <a:rPr lang="en-SG" dirty="0"/>
              <a:t>TFID </a:t>
            </a:r>
            <a:r>
              <a:rPr lang="en-SG" dirty="0" err="1"/>
              <a:t>ADABoost</a:t>
            </a:r>
            <a:r>
              <a:rPr lang="en-SG" dirty="0"/>
              <a:t> Train Score: 0.86</a:t>
            </a:r>
          </a:p>
          <a:p>
            <a:pPr>
              <a:spcBef>
                <a:spcPts val="600"/>
              </a:spcBef>
            </a:pPr>
            <a:r>
              <a:rPr lang="en-SG" dirty="0"/>
              <a:t>TFID </a:t>
            </a:r>
            <a:r>
              <a:rPr lang="en-SG" dirty="0" err="1"/>
              <a:t>ADABoost</a:t>
            </a:r>
            <a:r>
              <a:rPr lang="en-SG" dirty="0"/>
              <a:t> Test Score: 0.81</a:t>
            </a:r>
          </a:p>
        </p:txBody>
      </p:sp>
    </p:spTree>
    <p:extLst>
      <p:ext uri="{BB962C8B-B14F-4D97-AF65-F5344CB8AC3E}">
        <p14:creationId xmlns:p14="http://schemas.microsoft.com/office/powerpoint/2010/main" val="9235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2116-116C-4724-8307-3565B306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SG" sz="4000" dirty="0"/>
              <a:t>Modelling using logit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196D5D-B71E-4E4B-9274-C37A8D6A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were good, with </a:t>
            </a:r>
            <a:r>
              <a:rPr lang="en-US" dirty="0" err="1"/>
              <a:t>sklearn.TfidfVectorizer</a:t>
            </a:r>
            <a:r>
              <a:rPr lang="en-US" dirty="0"/>
              <a:t> performing the best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97DEB-FA0F-4258-9419-58BE2103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28199"/>
            <a:ext cx="6892560" cy="42561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8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2116-116C-4724-8307-3565B306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774536" cy="1674180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Modelling using alternatives to logit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5566656-227A-4B02-B4B3-FE838F6B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 = K Nearest </a:t>
            </a:r>
            <a:r>
              <a:rPr lang="en-US" dirty="0" err="1"/>
              <a:t>Neighbour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NB = Multinomial NB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Cart = 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Bag = Bagging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ADABoost</a:t>
            </a:r>
            <a:r>
              <a:rPr lang="en-US" dirty="0"/>
              <a:t> = </a:t>
            </a:r>
            <a:r>
              <a:rPr lang="en-US" dirty="0" err="1"/>
              <a:t>ADABoost</a:t>
            </a:r>
            <a:r>
              <a:rPr lang="en-US" dirty="0"/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Logit remained the best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27B1F242-970E-40FE-8D69-0AC57549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28199"/>
            <a:ext cx="6892560" cy="42561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42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9B619-4CCC-44E2-A93C-3E7240FE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SG" sz="4000" dirty="0"/>
              <a:t>Accuracy of predictions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9C9D-4AC2-4393-A132-E65340EB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15 posts were misclassified in either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for both subreddits: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words directly related to both subreddits were included (running and swimming lemmas), accuracy increased to almost 100%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C85CC8-03EB-46BF-B013-AE383DEF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489" y="643466"/>
            <a:ext cx="5970476" cy="52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390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Classifying posts in r/running and r/swimming</vt:lpstr>
      <vt:lpstr>Problem Statement</vt:lpstr>
      <vt:lpstr>About the Subreddits</vt:lpstr>
      <vt:lpstr>Methodology</vt:lpstr>
      <vt:lpstr>PowerPoint Presentation</vt:lpstr>
      <vt:lpstr>Model Accuracy</vt:lpstr>
      <vt:lpstr>Modelling using logit</vt:lpstr>
      <vt:lpstr>Modelling using alternatives to logit</vt:lpstr>
      <vt:lpstr>Accuracy of predictions</vt:lpstr>
      <vt:lpstr>r/Swimming Identifiers</vt:lpstr>
      <vt:lpstr>r/Swimming wordcloud</vt:lpstr>
      <vt:lpstr>r/running identifiers</vt:lpstr>
      <vt:lpstr>Misclassified Swimming Posts</vt:lpstr>
      <vt:lpstr>Misclassified Running Posts</vt:lpstr>
      <vt:lpstr>Limitations</vt:lpstr>
      <vt:lpstr>Further Considerations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2020-09-11T02:14:50Z</dcterms:created>
  <dcterms:modified xsi:type="dcterms:W3CDTF">2020-09-11T04:27:03Z</dcterms:modified>
</cp:coreProperties>
</file>