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17" r:id="rId3"/>
    <p:sldId id="400" r:id="rId4"/>
    <p:sldId id="392" r:id="rId5"/>
    <p:sldId id="393" r:id="rId6"/>
    <p:sldId id="396" r:id="rId7"/>
    <p:sldId id="394" r:id="rId8"/>
    <p:sldId id="395" r:id="rId9"/>
    <p:sldId id="397" r:id="rId10"/>
    <p:sldId id="401" r:id="rId11"/>
    <p:sldId id="321" r:id="rId12"/>
    <p:sldId id="3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loh" userId="9e33238c6efd8ddd" providerId="LiveId" clId="{4C9D0836-991C-4103-A9BC-A5B3BAFFD367}"/>
    <pc:docChg chg="custSel modSld">
      <pc:chgData name="dylan loh" userId="9e33238c6efd8ddd" providerId="LiveId" clId="{4C9D0836-991C-4103-A9BC-A5B3BAFFD367}" dt="2022-03-22T15:33:41.218" v="34" actId="20577"/>
      <pc:docMkLst>
        <pc:docMk/>
      </pc:docMkLst>
      <pc:sldChg chg="modSp mod">
        <pc:chgData name="dylan loh" userId="9e33238c6efd8ddd" providerId="LiveId" clId="{4C9D0836-991C-4103-A9BC-A5B3BAFFD367}" dt="2022-03-22T15:33:41.218" v="34" actId="20577"/>
        <pc:sldMkLst>
          <pc:docMk/>
          <pc:sldMk cId="2743819546" sldId="401"/>
        </pc:sldMkLst>
        <pc:spChg chg="mod">
          <ac:chgData name="dylan loh" userId="9e33238c6efd8ddd" providerId="LiveId" clId="{4C9D0836-991C-4103-A9BC-A5B3BAFFD367}" dt="2022-03-22T15:33:41.218" v="34" actId="20577"/>
          <ac:spMkLst>
            <pc:docMk/>
            <pc:sldMk cId="2743819546" sldId="401"/>
            <ac:spMk id="16" creationId="{4BDCF583-1D5D-4235-97C2-39272B80A0B1}"/>
          </ac:spMkLst>
        </pc:spChg>
        <pc:graphicFrameChg chg="modGraphic">
          <ac:chgData name="dylan loh" userId="9e33238c6efd8ddd" providerId="LiveId" clId="{4C9D0836-991C-4103-A9BC-A5B3BAFFD367}" dt="2022-03-22T15:28:02.034" v="17" actId="20577"/>
          <ac:graphicFrameMkLst>
            <pc:docMk/>
            <pc:sldMk cId="2743819546" sldId="401"/>
            <ac:graphicFrameMk id="5" creationId="{84C17E8F-0989-4565-A56B-FD5A5D3C121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984DA-451F-4225-87F2-EBDEE6613F9E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93459-B817-44F7-BDA1-28F8572DCC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882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4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5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8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2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57BE-BB5F-41C6-AED0-6A618F228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5E4A9-7B10-4B57-98DB-0255B056F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E9E79-70D3-4B0F-869B-F1102917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B20-F48F-4052-9C39-8953F1C61CCA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9814-F66B-463D-AE95-4B24C716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4956-4090-4707-80BE-A2140D17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DBED-147F-439E-BB57-777ECE93DE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62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3639-21B1-48CB-B470-04B1A627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FA8E0-9EA2-442E-BCF2-638E4D27A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15C10-6EC4-4E97-A1B0-1EC01251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B20-F48F-4052-9C39-8953F1C61CCA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F764A-08DC-4D7E-8C23-192726A5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001C4-C026-43E4-B0D6-1536E510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DBED-147F-439E-BB57-777ECE93DE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948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CCA6F-E920-4DFD-9749-3EE4B2AF3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7FE63-78DF-41C6-94D9-3AAE9498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7FB9B-41E0-4017-BF4C-494632DE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B20-F48F-4052-9C39-8953F1C61CCA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6D2B-B087-4339-B6E9-7A2EB36E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2A81-986B-4CDA-A15A-8DCFF8AD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DBED-147F-439E-BB57-777ECE93DE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40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401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19,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94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19,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19,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BD3F-82D0-447C-8D9A-D29F51A3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BDCC-A0B4-4116-B113-76A237A2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42264-4682-4BA7-8485-B9AB3C68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B20-F48F-4052-9C39-8953F1C61CCA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977EB-3C66-495E-8305-5B4B3C88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3DBE-5CF0-4848-B440-7676F251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DBED-147F-439E-BB57-777ECE93DE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24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F59E-9EF3-40AF-8607-EE8D05ED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68FBB-60A2-481F-B6B1-33959CB3C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D6031-59B6-4252-AD8D-CE0B576C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B20-F48F-4052-9C39-8953F1C61CCA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6B9-6D3C-463E-84C6-E896F0A4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FA0D5-B3DA-4DB5-90CB-7C1F5339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DBED-147F-439E-BB57-777ECE93DE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943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BE54-E9DA-48CC-9665-A3FFB858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9AC7-2CE3-4118-ABEB-A3B43A122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BA2D0-4B67-4597-85BE-838DCD140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BDD88-7BA3-41B8-86BA-3A772496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B20-F48F-4052-9C39-8953F1C61CCA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4758A-CB0D-4AD5-A679-5E005FC7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CD190-77DC-457E-A2A9-EC2092D8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DBED-147F-439E-BB57-777ECE93DE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D2A2-818F-4AFF-BFE3-9E15CCBA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B74B7-FFB2-46E1-9A5A-D97B122D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0BA83-5E52-43AD-B856-201F55AF5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FEE2B-1A8E-485C-BBE6-EF0960F65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5DDCE-5CBA-454B-9685-FF83A0853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625C7-1C2E-4D45-8451-324FA282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B20-F48F-4052-9C39-8953F1C61CCA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06280-0781-4F1E-8248-92137DDF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9786B-E2D6-4E49-A42A-4225A3A4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DBED-147F-439E-BB57-777ECE93DE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452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4F4F-F825-41D3-99A7-3109489B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75CA6-3B34-46AB-8316-5CFA3962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B20-F48F-4052-9C39-8953F1C61CCA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4C95F-23C8-433A-A189-036B416D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00D8E-D778-4A35-9101-9BE06464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DBED-147F-439E-BB57-777ECE93DE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54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45754-9D46-4CB1-AC13-488AF03C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B20-F48F-4052-9C39-8953F1C61CCA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4E391-2468-4F1E-8571-4DD694B6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FA3F2-31CD-48FF-995B-3E7191A8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DBED-147F-439E-BB57-777ECE93DE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55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F8FF-83E4-4B11-902E-2073A668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443E-082C-4E85-945E-13FCE3F7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BEADC-B940-4F45-98DA-9343787B4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BB009-348D-4B54-89A8-17F2B661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B20-F48F-4052-9C39-8953F1C61CCA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B8241-E3F5-4F28-B4C6-1A1A6C65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48A1B-310B-465C-9B3E-3B4E6AFA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DBED-147F-439E-BB57-777ECE93DE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99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C3DB-F88D-4A7C-B26C-F2EF7F49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2F1A6-8F39-4181-845C-375752A89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78303-A728-474B-B6D2-64AAE880D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DA93D-2D38-4B2A-B111-E272173F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B20-F48F-4052-9C39-8953F1C61CCA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E0F31-FF19-4A9C-93F4-17E96536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8FE2-5A52-4948-A49E-D3D4E366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DBED-147F-439E-BB57-777ECE93DE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73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F9BBF-906E-439C-9B7A-A1940946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C96C-C710-4DF3-97D9-2D7FF23D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48B73-C265-4324-B104-231E67255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BEB20-F48F-4052-9C39-8953F1C61CCA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BD5D-E6D3-457D-A908-3987B971E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66D4-954E-4AFA-A97B-3E6BEDD91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DBED-147F-439E-BB57-777ECE93DE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83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5400" b="1" dirty="0"/>
              <a:t>Forex Prediction for EURUSD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dirty="0"/>
              <a:t>Dylan Loh</a:t>
            </a:r>
          </a:p>
          <a:p>
            <a:pPr marL="0" indent="0"/>
            <a:r>
              <a:rPr lang="en-US" dirty="0"/>
              <a:t>Capstone Project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r="4550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49275"/>
            <a:ext cx="10802938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Exploration of Technical Indicators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742371"/>
            <a:ext cx="11028688" cy="4350455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Machine Learning Models Comparison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We can see that that Naïve Bayes is the ML Model that rates the best in this comparison.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19,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4C17E8F-0989-4565-A56B-FD5A5D3C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605267"/>
              </p:ext>
            </p:extLst>
          </p:nvPr>
        </p:nvGraphicFramePr>
        <p:xfrm>
          <a:off x="1478608" y="3999548"/>
          <a:ext cx="8947446" cy="1483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166150">
                  <a:extLst>
                    <a:ext uri="{9D8B030D-6E8A-4147-A177-3AD203B41FA5}">
                      <a16:colId xmlns:a16="http://schemas.microsoft.com/office/drawing/2014/main" val="911032038"/>
                    </a:ext>
                  </a:extLst>
                </a:gridCol>
                <a:gridCol w="1739278">
                  <a:extLst>
                    <a:ext uri="{9D8B030D-6E8A-4147-A177-3AD203B41FA5}">
                      <a16:colId xmlns:a16="http://schemas.microsoft.com/office/drawing/2014/main" val="3427760545"/>
                    </a:ext>
                  </a:extLst>
                </a:gridCol>
                <a:gridCol w="1640793">
                  <a:extLst>
                    <a:ext uri="{9D8B030D-6E8A-4147-A177-3AD203B41FA5}">
                      <a16:colId xmlns:a16="http://schemas.microsoft.com/office/drawing/2014/main" val="1881580795"/>
                    </a:ext>
                  </a:extLst>
                </a:gridCol>
                <a:gridCol w="1717704">
                  <a:extLst>
                    <a:ext uri="{9D8B030D-6E8A-4147-A177-3AD203B41FA5}">
                      <a16:colId xmlns:a16="http://schemas.microsoft.com/office/drawing/2014/main" val="2179903314"/>
                    </a:ext>
                  </a:extLst>
                </a:gridCol>
                <a:gridCol w="1683521">
                  <a:extLst>
                    <a:ext uri="{9D8B030D-6E8A-4147-A177-3AD203B41FA5}">
                      <a16:colId xmlns:a16="http://schemas.microsoft.com/office/drawing/2014/main" val="1129194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8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84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2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9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81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691925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21338" y="2956845"/>
            <a:ext cx="5262485" cy="311534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Technical Indicators Summary</a:t>
            </a:r>
          </a:p>
          <a:p>
            <a:r>
              <a:rPr lang="en-US" dirty="0"/>
              <a:t>Currently we only used RSI and previous Closes as features.</a:t>
            </a:r>
          </a:p>
          <a:p>
            <a:r>
              <a:rPr lang="en-US" dirty="0"/>
              <a:t>We can explore more variety of Technical Indicators, </a:t>
            </a:r>
            <a:r>
              <a:rPr lang="en-US" dirty="0" err="1"/>
              <a:t>e.g</a:t>
            </a:r>
            <a:r>
              <a:rPr lang="en-US" dirty="0"/>
              <a:t> Moving Average, Stochastics, to explore if it can give a better results.</a:t>
            </a:r>
          </a:p>
          <a:p>
            <a:r>
              <a:rPr lang="en-US" dirty="0"/>
              <a:t>We can also explore other Machine Learning Models.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19,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4">
            <a:extLst>
              <a:ext uri="{FF2B5EF4-FFF2-40B4-BE49-F238E27FC236}">
                <a16:creationId xmlns:a16="http://schemas.microsoft.com/office/drawing/2014/main" id="{739F2D6A-0D7A-4AC5-B6D1-E83FB4621C93}"/>
              </a:ext>
            </a:extLst>
          </p:cNvPr>
          <p:cNvSpPr txBox="1">
            <a:spLocks/>
          </p:cNvSpPr>
          <p:nvPr/>
        </p:nvSpPr>
        <p:spPr>
          <a:xfrm>
            <a:off x="550863" y="549275"/>
            <a:ext cx="3619486" cy="92882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64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297FBEF4-7A20-4988-8DB9-7E489742E170}"/>
              </a:ext>
            </a:extLst>
          </p:cNvPr>
          <p:cNvSpPr txBox="1">
            <a:spLocks/>
          </p:cNvSpPr>
          <p:nvPr/>
        </p:nvSpPr>
        <p:spPr>
          <a:xfrm>
            <a:off x="708177" y="2956845"/>
            <a:ext cx="5262485" cy="3115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Economic Indicators Summary</a:t>
            </a:r>
          </a:p>
          <a:p>
            <a:r>
              <a:rPr lang="en-US" dirty="0"/>
              <a:t>Analyzing the result of the findings, the closing price for the day did not reflect on the results of the Economic Indicators.</a:t>
            </a:r>
          </a:p>
          <a:p>
            <a:r>
              <a:rPr lang="en-US" dirty="0"/>
              <a:t>The reason could be because the Forex Market already factored in the results, before it is announced.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Presenter name : Dylan Loh</a:t>
            </a:r>
          </a:p>
          <a:p>
            <a:r>
              <a:rPr lang="en-US" dirty="0"/>
              <a:t>Email address : dylanloh@yahoo.com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19,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995216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742371"/>
            <a:ext cx="11028688" cy="4350455"/>
          </a:xfrm>
        </p:spPr>
        <p:txBody>
          <a:bodyPr vert="horz" wrap="square" lIns="0" tIns="0" rIns="0" bIns="0" rtlCol="0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Business Problem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Exploration of Economic Indicators and Technical Indicators to predict Market Directions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19,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995216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742371"/>
            <a:ext cx="11028688" cy="4350455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The foreign exchange or forex market is the largest financial market in the world – larger even than the stock market, with a daily volume of $6.6 trillion, according to the 2019 Triennial Central Bank Survey of FX and OTC derivatives markets.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Major players in this market tend to be financial institutions like commercial banks, central banks, money managers and hedge funds.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There are also Proprietary Trading Firms, where Traders uses the firm’s own money to make a profit.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Then we have Retail Traders who are individuals who trades using their own money.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19,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8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49275"/>
            <a:ext cx="6610513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Problem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742371"/>
            <a:ext cx="11028688" cy="4350455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With the growing influence of the </a:t>
            </a:r>
            <a:r>
              <a:rPr lang="en-US" dirty="0"/>
              <a:t>social media, shifts on the social media has shown to correlate with the shift in the financial market.</a:t>
            </a:r>
            <a:endParaRPr lang="en-US" kern="12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We wish to use Machine Learning to predict the direction of the EURUSD trend, whether to buy or sell the currency pair.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The chosen curren</a:t>
            </a:r>
            <a:r>
              <a:rPr lang="en-US" dirty="0"/>
              <a:t>cy pair is EURUSD, which is the one of the most widely traded currency pair.</a:t>
            </a:r>
            <a:endParaRPr lang="en-US" kern="12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19,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2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49275"/>
            <a:ext cx="6610513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Problem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742371"/>
            <a:ext cx="11028688" cy="4350455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For this presentation, we explore different attempts to predict the </a:t>
            </a:r>
            <a:r>
              <a:rPr lang="en-US" dirty="0"/>
              <a:t>EURUSD Price Directions.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dirty="0"/>
              <a:t>The use of Economic Indicators.</a:t>
            </a:r>
          </a:p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kern="1200" dirty="0">
                <a:latin typeface="+mn-lt"/>
                <a:ea typeface="+mn-ea"/>
                <a:cs typeface="+mn-cs"/>
              </a:rPr>
              <a:t>Th</a:t>
            </a:r>
            <a:r>
              <a:rPr lang="en-US" dirty="0"/>
              <a:t>e use of Technical Indicators.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19,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49275"/>
            <a:ext cx="6610513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1742371"/>
            <a:ext cx="7075725" cy="168662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Dataset extracted is:</a:t>
            </a:r>
          </a:p>
          <a:p>
            <a:pPr marL="457200" indent="-457200">
              <a:lnSpc>
                <a:spcPct val="100000"/>
              </a:lnSpc>
              <a:buAutoNum type="alphaLcParenR"/>
            </a:pPr>
            <a:r>
              <a:rPr lang="en-US" kern="1200" dirty="0">
                <a:latin typeface="+mn-lt"/>
                <a:ea typeface="+mn-ea"/>
                <a:cs typeface="+mn-cs"/>
              </a:rPr>
              <a:t>10 years Daily Price for EURUSD</a:t>
            </a:r>
          </a:p>
          <a:p>
            <a:pPr marL="457200" indent="-457200">
              <a:lnSpc>
                <a:spcPct val="100000"/>
              </a:lnSpc>
              <a:buAutoNum type="alphaLcParenR"/>
            </a:pPr>
            <a:r>
              <a:rPr lang="en-US" dirty="0"/>
              <a:t>10 years results for 5 Economic Indicators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19,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6FB96-0352-43C5-9D2D-8810BB7B7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929" y="3707156"/>
            <a:ext cx="4840659" cy="2320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0970F4-ADCE-416E-9207-8F0BDF209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341" y="2743199"/>
            <a:ext cx="3489255" cy="32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49275"/>
            <a:ext cx="10618491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Exploration of Economic Indicators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742371"/>
            <a:ext cx="11028688" cy="4350455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We extracted the most important 5 Economic Indicators, namely;</a:t>
            </a:r>
          </a:p>
          <a:p>
            <a:pPr marL="457200" indent="-457200">
              <a:lnSpc>
                <a:spcPct val="100000"/>
              </a:lnSpc>
              <a:buAutoNum type="alphaLcParenR"/>
            </a:pPr>
            <a:r>
              <a:rPr lang="en-US" kern="1200" dirty="0">
                <a:latin typeface="+mn-lt"/>
                <a:ea typeface="+mn-ea"/>
                <a:cs typeface="+mn-cs"/>
              </a:rPr>
              <a:t>Fed Interest Rate Decision</a:t>
            </a:r>
          </a:p>
          <a:p>
            <a:pPr marL="457200" indent="-457200">
              <a:lnSpc>
                <a:spcPct val="100000"/>
              </a:lnSpc>
              <a:buAutoNum type="alphaLcParenR"/>
            </a:pPr>
            <a:r>
              <a:rPr lang="en-US" kern="1200" dirty="0">
                <a:latin typeface="+mn-lt"/>
                <a:ea typeface="+mn-ea"/>
                <a:cs typeface="+mn-cs"/>
              </a:rPr>
              <a:t>U.S. Private Nonfarm Payrolls</a:t>
            </a:r>
            <a:endParaRPr lang="en-US" dirty="0"/>
          </a:p>
          <a:p>
            <a:pPr marL="457200" indent="-457200">
              <a:lnSpc>
                <a:spcPct val="100000"/>
              </a:lnSpc>
              <a:buAutoNum type="alphaLcParenR"/>
            </a:pPr>
            <a:r>
              <a:rPr lang="en-US" kern="1200" dirty="0">
                <a:latin typeface="+mn-lt"/>
                <a:ea typeface="+mn-ea"/>
                <a:cs typeface="+mn-cs"/>
              </a:rPr>
              <a:t>CPI (MoM)</a:t>
            </a:r>
          </a:p>
          <a:p>
            <a:pPr marL="457200" indent="-457200">
              <a:lnSpc>
                <a:spcPct val="100000"/>
              </a:lnSpc>
              <a:buAutoNum type="alphaLcParenR"/>
            </a:pPr>
            <a:r>
              <a:rPr lang="en-US" kern="1200" dirty="0">
                <a:latin typeface="+mn-lt"/>
                <a:ea typeface="+mn-ea"/>
                <a:cs typeface="+mn-cs"/>
              </a:rPr>
              <a:t>U.S. Retail Sales MoM</a:t>
            </a:r>
            <a:endParaRPr lang="en-US" dirty="0"/>
          </a:p>
          <a:p>
            <a:pPr marL="457200" indent="-457200">
              <a:lnSpc>
                <a:spcPct val="100000"/>
              </a:lnSpc>
              <a:buAutoNum type="alphaLcParenR"/>
            </a:pPr>
            <a:r>
              <a:rPr lang="en-US" kern="1200" dirty="0">
                <a:latin typeface="+mn-lt"/>
                <a:ea typeface="+mn-ea"/>
                <a:cs typeface="+mn-cs"/>
              </a:rPr>
              <a:t>GDP (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QoQ</a:t>
            </a:r>
            <a:r>
              <a:rPr lang="en-US" kern="1200" dirty="0"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lnSpc>
                <a:spcPct val="100000"/>
              </a:lnSpc>
            </a:pPr>
            <a:r>
              <a:rPr lang="en-US" kern="1200" dirty="0">
                <a:latin typeface="+mn-lt"/>
                <a:ea typeface="+mn-ea"/>
                <a:cs typeface="+mn-cs"/>
              </a:rPr>
              <a:t>We extracted the difference between (Actual and Previous).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And we match the </a:t>
            </a:r>
            <a:r>
              <a:rPr lang="en-US" dirty="0"/>
              <a:t>Economic Indicator Result together with the 10 years EURUSD Daily Data.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19,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3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8898"/>
            <a:ext cx="12192000" cy="6858000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49275"/>
            <a:ext cx="10618491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Exploration of Economic Indicators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742371"/>
            <a:ext cx="3365355" cy="4350455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RESULTS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From the EDA, </a:t>
            </a:r>
            <a:r>
              <a:rPr lang="en-US" dirty="0"/>
              <a:t>we could not find the Economic Indicator to be indicative to the direct Price Change of the Currency Pair.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19,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4CCAA-817D-4498-86F6-A8C47B724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478100"/>
            <a:ext cx="3165108" cy="20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5EE04D-5219-4A3D-91C3-1C096104C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646" y="1491221"/>
            <a:ext cx="3165108" cy="1976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003592-1D48-48F3-B83D-699DD7ECB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13" y="2581678"/>
            <a:ext cx="3154901" cy="19832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0ACDA2-6817-4AC5-89A4-4EF5FBB53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4703" y="4024787"/>
            <a:ext cx="3165108" cy="2052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6751D5-D8AD-4BD5-85BD-C52405667B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8082" y="4024787"/>
            <a:ext cx="3165108" cy="206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9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49275"/>
            <a:ext cx="10507396" cy="92882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Exploration of Technical Indicators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742371"/>
            <a:ext cx="11028688" cy="4350455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Based on the Daily Chart Data, EURUSD, we derived values to predict the trend:</a:t>
            </a:r>
          </a:p>
          <a:p>
            <a:pPr marL="457200" indent="-457200">
              <a:lnSpc>
                <a:spcPct val="100000"/>
              </a:lnSpc>
              <a:buAutoNum type="alphaLcParenR"/>
            </a:pPr>
            <a:r>
              <a:rPr lang="en-US" kern="1200" dirty="0">
                <a:latin typeface="+mn-lt"/>
                <a:ea typeface="+mn-ea"/>
                <a:cs typeface="+mn-cs"/>
              </a:rPr>
              <a:t>RSI</a:t>
            </a:r>
          </a:p>
          <a:p>
            <a:pPr marL="457200" indent="-457200">
              <a:lnSpc>
                <a:spcPct val="100000"/>
              </a:lnSpc>
              <a:buAutoNum type="alphaLcParenR"/>
            </a:pPr>
            <a:r>
              <a:rPr lang="en-US" kern="1200" dirty="0">
                <a:latin typeface="+mn-lt"/>
                <a:ea typeface="+mn-ea"/>
                <a:cs typeface="+mn-cs"/>
              </a:rPr>
              <a:t>Close Price Difference between Today and Yesterday</a:t>
            </a:r>
          </a:p>
          <a:p>
            <a:pPr marL="457200" indent="-457200">
              <a:lnSpc>
                <a:spcPct val="100000"/>
              </a:lnSpc>
              <a:buAutoNum type="alphaLcParenR"/>
            </a:pPr>
            <a:r>
              <a:rPr lang="en-US" dirty="0"/>
              <a:t>Close Price Difference between Today and 2 Day-Before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lphaLcParenR"/>
            </a:pPr>
            <a:r>
              <a:rPr lang="en-US" dirty="0"/>
              <a:t>Close Price Difference between Today and 3 Day-Before</a:t>
            </a:r>
            <a:endParaRPr lang="en-US" kern="1200" dirty="0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lphaLcParenR"/>
            </a:pPr>
            <a:r>
              <a:rPr lang="en-US" dirty="0"/>
              <a:t>Close Price Difference between Today and 4 Day-Before</a:t>
            </a:r>
            <a:endParaRPr lang="en-US" kern="12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For the target (y), we use the value of Tomorrow’s Close Price minus Today’s Close Price.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Should the value be positive, then it be ‘1’, else ‘0’.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19, 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5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715</Words>
  <Application>Microsoft Office PowerPoint</Application>
  <PresentationFormat>Widescreen</PresentationFormat>
  <Paragraphs>126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Forex Prediction for EURUSD</vt:lpstr>
      <vt:lpstr>Agenda</vt:lpstr>
      <vt:lpstr>Introduction</vt:lpstr>
      <vt:lpstr>Business Problem</vt:lpstr>
      <vt:lpstr>Business Problem</vt:lpstr>
      <vt:lpstr>Dataset</vt:lpstr>
      <vt:lpstr>Exploration of Economic Indicators</vt:lpstr>
      <vt:lpstr>Exploration of Economic Indicators</vt:lpstr>
      <vt:lpstr>Exploration of Technical Indicators </vt:lpstr>
      <vt:lpstr>Exploration of Technical Indicators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Forex Prediction for EURUSD</dc:title>
  <dc:creator>dylan loh</dc:creator>
  <cp:lastModifiedBy>dylan loh</cp:lastModifiedBy>
  <cp:revision>8</cp:revision>
  <dcterms:created xsi:type="dcterms:W3CDTF">2022-03-19T02:02:41Z</dcterms:created>
  <dcterms:modified xsi:type="dcterms:W3CDTF">2022-03-22T15:33:49Z</dcterms:modified>
</cp:coreProperties>
</file>