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77217"/>
  </p:normalViewPr>
  <p:slideViewPr>
    <p:cSldViewPr snapToGrid="0" snapToObjects="1">
      <p:cViewPr varScale="1">
        <p:scale>
          <a:sx n="74" d="100"/>
          <a:sy n="74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25223-DC20-F749-9281-F13D0AFDF019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32120-BCFB-DB48-82BD-C345A8CD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Fully functioning offline map program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Capable of storing and displaying richly detailed maps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Wealth of information and functionality a user would expect from a native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120-BCFB-DB48-82BD-C345A8CDA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Access useful information without a signal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data stored</a:t>
            </a:r>
            <a:r>
              <a:rPr lang="en-US" baseline="0" dirty="0" smtClean="0"/>
              <a:t> locally on the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Main rival: Google (surprising, right?)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Google Maps</a:t>
            </a:r>
            <a:r>
              <a:rPr lang="en-US" baseline="0" dirty="0" smtClean="0"/>
              <a:t> still app-based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 multi-platform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Even with their newest features, Google still imposes a maximum size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 web-based system offer flexibility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are not limited by the OS or specific app store restrictions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120-BCFB-DB48-82BD-C345A8CDA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Open-source JavaScript library for interactive maps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Lightweight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Widely</a:t>
            </a:r>
            <a:r>
              <a:rPr lang="en-US" baseline="0" dirty="0" smtClean="0"/>
              <a:t> used hence large community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Performs basic operations needed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Creates tiles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Provides x, y, zoom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120-BCFB-DB48-82BD-C345A8CDA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Store in </a:t>
            </a:r>
            <a:r>
              <a:rPr lang="en-US" dirty="0" err="1" smtClean="0"/>
              <a:t>IndexedDB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Standard web technology</a:t>
            </a:r>
            <a:r>
              <a:rPr lang="en-US" baseline="0" dirty="0" smtClean="0"/>
              <a:t> for storing data in database in browser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Key-value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120-BCFB-DB48-82BD-C345A8CDA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Set image source to Base-64 string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Tile is an</a:t>
            </a:r>
            <a:r>
              <a:rPr lang="en-US" baseline="0" dirty="0" smtClean="0"/>
              <a:t> HTML element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Timeout implementation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Handles</a:t>
            </a:r>
            <a:r>
              <a:rPr lang="en-US" baseline="0" dirty="0" smtClean="0"/>
              <a:t> multiple scenarios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Offline, poor connection, </a:t>
            </a:r>
            <a:r>
              <a:rPr lang="en-US" baseline="0" dirty="0" err="1" smtClean="0"/>
              <a:t>OpenStreetMap</a:t>
            </a:r>
            <a:r>
              <a:rPr lang="en-US" baseline="0" dirty="0" smtClean="0"/>
              <a:t> servers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120-BCFB-DB48-82BD-C345A8CDA3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Timeout improvements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Smarter,</a:t>
            </a:r>
            <a:r>
              <a:rPr lang="en-US" baseline="0" dirty="0" smtClean="0"/>
              <a:t> so if completely offline, load stored images </a:t>
            </a:r>
            <a:r>
              <a:rPr lang="en-US" baseline="0" dirty="0" err="1" smtClean="0"/>
              <a:t>imediately</a:t>
            </a:r>
            <a:endParaRPr lang="en-US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More user choice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Important, select</a:t>
            </a:r>
            <a:r>
              <a:rPr lang="en-US" baseline="0" dirty="0" smtClean="0"/>
              <a:t> area to store tiles for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Possibly based on location name, API for name to long, </a:t>
            </a:r>
            <a:r>
              <a:rPr lang="en-US" baseline="0" smtClean="0"/>
              <a:t>lat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120-BCFB-DB48-82BD-C345A8CDA3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16B9-DDCD-A54F-8641-F5D427A1603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8EBE-AE57-0845-A0D3-5FD59455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Year Full Unit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Offline HTML5 Maps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03053" y="1859339"/>
            <a:ext cx="107858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"/>
              </a:rPr>
              <a:t>osmLayer.on</a:t>
            </a:r>
            <a:r>
              <a:rPr lang="en-US" dirty="0" smtClean="0">
                <a:latin typeface="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</a:t>
            </a:r>
            <a:r>
              <a:rPr lang="en-US" dirty="0" err="1" smtClean="0">
                <a:solidFill>
                  <a:srgbClr val="BA2121"/>
                </a:solidFill>
                <a:latin typeface=""/>
              </a:rPr>
              <a:t>tileload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",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function(event) {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tileImageString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getBase64Image(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event.tile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);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tileImagePoint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event.tile.point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endParaRPr lang="en-US" dirty="0" smtClean="0">
              <a:latin typeface=""/>
            </a:endParaRPr>
          </a:p>
          <a:p>
            <a:r>
              <a:rPr lang="en-US" dirty="0" smtClean="0">
                <a:latin typeface=""/>
              </a:rPr>
              <a:t>	</a:t>
            </a:r>
            <a:r>
              <a:rPr lang="en-US" i="1" dirty="0" smtClean="0">
                <a:solidFill>
                  <a:srgbClr val="408080"/>
                </a:solidFill>
                <a:latin typeface=""/>
              </a:rPr>
              <a:t>// If database not yet </a:t>
            </a:r>
            <a:r>
              <a:rPr lang="en-US" i="1" dirty="0" err="1" smtClean="0">
                <a:solidFill>
                  <a:srgbClr val="408080"/>
                </a:solidFill>
                <a:latin typeface=""/>
              </a:rPr>
              <a:t>initialised</a:t>
            </a:r>
            <a:r>
              <a:rPr lang="en-US" i="1" dirty="0" smtClean="0">
                <a:solidFill>
                  <a:srgbClr val="408080"/>
                </a:solidFill>
                <a:latin typeface=""/>
              </a:rPr>
              <a:t>, push tile to array of tiles to be added once database is </a:t>
            </a:r>
            <a:r>
              <a:rPr lang="en-US" i="1" dirty="0" err="1" smtClean="0">
                <a:solidFill>
                  <a:srgbClr val="408080"/>
                </a:solidFill>
                <a:latin typeface=""/>
              </a:rPr>
              <a:t>initialised</a:t>
            </a:r>
            <a:endParaRPr lang="en-US" i="1" dirty="0" smtClean="0">
              <a:solidFill>
                <a:srgbClr val="408080"/>
              </a:solidFill>
              <a:latin typeface=""/>
            </a:endParaRPr>
          </a:p>
          <a:p>
            <a:r>
              <a:rPr lang="is-IS" dirty="0" smtClean="0">
                <a:latin typeface=""/>
              </a:rPr>
              <a:t>	</a:t>
            </a:r>
            <a:r>
              <a:rPr lang="is-IS" b="1" dirty="0" smtClean="0">
                <a:solidFill>
                  <a:srgbClr val="008000"/>
                </a:solidFill>
                <a:latin typeface=""/>
              </a:rPr>
              <a:t>if (db) {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dirty="0" err="1" smtClean="0">
                <a:latin typeface=""/>
              </a:rPr>
              <a:t>storeTileImage</a:t>
            </a:r>
            <a:r>
              <a:rPr lang="en-US" dirty="0" smtClean="0">
                <a:latin typeface=""/>
              </a:rPr>
              <a:t>(</a:t>
            </a:r>
            <a:r>
              <a:rPr lang="en-US" dirty="0" err="1" smtClean="0">
                <a:latin typeface=""/>
              </a:rPr>
              <a:t>tileImageString</a:t>
            </a:r>
            <a:r>
              <a:rPr lang="en-US" dirty="0" smtClean="0">
                <a:latin typeface=""/>
              </a:rPr>
              <a:t>, </a:t>
            </a:r>
            <a:r>
              <a:rPr lang="en-US" dirty="0" err="1" smtClean="0">
                <a:latin typeface=""/>
              </a:rPr>
              <a:t>tileImagePoint</a:t>
            </a:r>
            <a:r>
              <a:rPr lang="en-US" dirty="0" smtClean="0">
                <a:latin typeface=""/>
              </a:rPr>
              <a:t>);</a:t>
            </a:r>
          </a:p>
          <a:p>
            <a:r>
              <a:rPr lang="en-US" dirty="0" smtClean="0">
                <a:latin typeface=""/>
              </a:rPr>
              <a:t>	}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else {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dirty="0" err="1" smtClean="0">
                <a:latin typeface=""/>
              </a:rPr>
              <a:t>tilesToStore.push</a:t>
            </a:r>
            <a:r>
              <a:rPr lang="en-US" dirty="0" smtClean="0">
                <a:latin typeface=""/>
              </a:rPr>
              <a:t>({image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: </a:t>
            </a:r>
            <a:r>
              <a:rPr lang="en-US" dirty="0" err="1" smtClean="0">
                <a:solidFill>
                  <a:srgbClr val="666666"/>
                </a:solidFill>
                <a:latin typeface=""/>
              </a:rPr>
              <a:t>tileImageString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, point: </a:t>
            </a:r>
            <a:r>
              <a:rPr lang="en-US" dirty="0" err="1" smtClean="0">
                <a:solidFill>
                  <a:srgbClr val="666666"/>
                </a:solidFill>
                <a:latin typeface=""/>
              </a:rPr>
              <a:t>tileImagePoint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});</a:t>
            </a:r>
          </a:p>
          <a:p>
            <a:r>
              <a:rPr lang="en-US" dirty="0" smtClean="0">
                <a:latin typeface=""/>
              </a:rPr>
              <a:t>	}</a:t>
            </a:r>
          </a:p>
          <a:p>
            <a:r>
              <a:rPr lang="it-IT" dirty="0" smtClean="0">
                <a:latin typeface=""/>
              </a:rPr>
              <a:t>});</a:t>
            </a:r>
            <a:endParaRPr lang="it-IT" dirty="0" smtClean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278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3291" y="2136339"/>
            <a:ext cx="71254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"/>
              </a:rPr>
              <a:t>request.onsuccess</a:t>
            </a:r>
            <a:r>
              <a:rPr lang="en-US" dirty="0" smtClean="0">
                <a:latin typeface="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function(event) {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dirty="0" err="1" smtClean="0">
                <a:latin typeface=""/>
              </a:rPr>
              <a:t>db</a:t>
            </a:r>
            <a:r>
              <a:rPr lang="en-US" dirty="0" smtClean="0">
                <a:latin typeface="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 smtClean="0">
                <a:solidFill>
                  <a:srgbClr val="666666"/>
                </a:solidFill>
                <a:latin typeface=""/>
              </a:rPr>
              <a:t>event.target.result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endParaRPr lang="en-US" dirty="0" smtClean="0">
              <a:latin typeface=""/>
            </a:endParaRP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if (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tilesToStore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) {</a:t>
            </a:r>
          </a:p>
          <a:p>
            <a:r>
              <a:rPr lang="en-US" dirty="0" smtClean="0">
                <a:latin typeface=""/>
              </a:rPr>
              <a:t>		$.each(</a:t>
            </a:r>
            <a:r>
              <a:rPr lang="en-US" dirty="0" err="1" smtClean="0">
                <a:latin typeface=""/>
              </a:rPr>
              <a:t>tilesToStore</a:t>
            </a:r>
            <a:r>
              <a:rPr lang="en-US" dirty="0" smtClean="0">
                <a:latin typeface=""/>
              </a:rPr>
              <a:t>,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function(index, value) {</a:t>
            </a:r>
          </a:p>
          <a:p>
            <a:r>
              <a:rPr lang="en-US" dirty="0" smtClean="0">
                <a:latin typeface=""/>
              </a:rPr>
              <a:t>			</a:t>
            </a:r>
            <a:r>
              <a:rPr lang="en-US" dirty="0" err="1" smtClean="0">
                <a:latin typeface=""/>
              </a:rPr>
              <a:t>storeTileImage</a:t>
            </a:r>
            <a:r>
              <a:rPr lang="en-US" dirty="0" smtClean="0">
                <a:latin typeface=""/>
              </a:rPr>
              <a:t>(</a:t>
            </a:r>
            <a:r>
              <a:rPr lang="en-US" dirty="0" err="1" smtClean="0">
                <a:latin typeface=""/>
              </a:rPr>
              <a:t>value.image</a:t>
            </a:r>
            <a:r>
              <a:rPr lang="en-US" dirty="0" smtClean="0">
                <a:latin typeface=""/>
              </a:rPr>
              <a:t>, </a:t>
            </a:r>
            <a:r>
              <a:rPr lang="en-US" dirty="0" err="1" smtClean="0">
                <a:latin typeface=""/>
              </a:rPr>
              <a:t>value.point</a:t>
            </a:r>
            <a:r>
              <a:rPr lang="en-US" dirty="0" smtClean="0">
                <a:latin typeface=""/>
              </a:rPr>
              <a:t>);</a:t>
            </a:r>
          </a:p>
          <a:p>
            <a:r>
              <a:rPr lang="it-IT" dirty="0" smtClean="0">
                <a:latin typeface=""/>
              </a:rPr>
              <a:t>		});</a:t>
            </a:r>
          </a:p>
          <a:p>
            <a:r>
              <a:rPr lang="it-IT" dirty="0" smtClean="0">
                <a:latin typeface=""/>
              </a:rPr>
              <a:t>	}</a:t>
            </a:r>
          </a:p>
          <a:p>
            <a:r>
              <a:rPr lang="uk-UA" dirty="0" smtClean="0">
                <a:latin typeface=""/>
              </a:rPr>
              <a:t>};</a:t>
            </a:r>
            <a:endParaRPr lang="uk-UA" dirty="0" smtClean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748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0083" y="1305341"/>
            <a:ext cx="81318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"/>
              </a:rPr>
              <a:t>function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storeTileImage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tileImageString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tileImagePoint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) {</a:t>
            </a:r>
          </a:p>
          <a:p>
            <a:r>
              <a:rPr lang="en-US" dirty="0">
                <a:latin typeface=""/>
              </a:rPr>
              <a:t>	</a:t>
            </a:r>
            <a:r>
              <a:rPr lang="en-US" dirty="0" err="1" smtClean="0">
                <a:latin typeface=""/>
              </a:rPr>
              <a:t>getObjectStore</a:t>
            </a:r>
            <a:r>
              <a:rPr lang="en-US" dirty="0" smtClean="0">
                <a:latin typeface=""/>
              </a:rPr>
              <a:t>().add(</a:t>
            </a:r>
            <a:r>
              <a:rPr lang="en-US" dirty="0" err="1" smtClean="0">
                <a:latin typeface=""/>
              </a:rPr>
              <a:t>tileImageString</a:t>
            </a:r>
            <a:r>
              <a:rPr lang="en-US" dirty="0" smtClean="0">
                <a:latin typeface=""/>
              </a:rPr>
              <a:t>, </a:t>
            </a:r>
            <a:r>
              <a:rPr lang="en-US" dirty="0" err="1" smtClean="0">
                <a:latin typeface=""/>
              </a:rPr>
              <a:t>getPointString</a:t>
            </a:r>
            <a:r>
              <a:rPr lang="en-US" dirty="0" smtClean="0">
                <a:latin typeface=""/>
              </a:rPr>
              <a:t>(</a:t>
            </a:r>
            <a:r>
              <a:rPr lang="en-US" dirty="0" err="1" smtClean="0">
                <a:latin typeface=""/>
              </a:rPr>
              <a:t>tileImagePoint</a:t>
            </a:r>
            <a:r>
              <a:rPr lang="en-US" dirty="0" smtClean="0">
                <a:latin typeface=""/>
              </a:rPr>
              <a:t>));</a:t>
            </a:r>
          </a:p>
          <a:p>
            <a:r>
              <a:rPr lang="en-US" dirty="0" smtClean="0">
                <a:latin typeface=""/>
              </a:rPr>
              <a:t>}</a:t>
            </a:r>
          </a:p>
          <a:p>
            <a:endParaRPr lang="en-US" dirty="0" smtClean="0">
              <a:latin typeface="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"/>
              </a:rPr>
              <a:t>function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getObjectStore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() {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return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db.transaction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"tile", "</a:t>
            </a:r>
            <a:r>
              <a:rPr lang="en-US" b="1" dirty="0" err="1" smtClean="0">
                <a:solidFill>
                  <a:srgbClr val="BA2121"/>
                </a:solidFill>
                <a:latin typeface=""/>
              </a:rPr>
              <a:t>readwrite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").</a:t>
            </a:r>
            <a:r>
              <a:rPr lang="en-US" b="1" dirty="0" err="1" smtClean="0">
                <a:solidFill>
                  <a:srgbClr val="BA2121"/>
                </a:solidFill>
                <a:latin typeface=""/>
              </a:rPr>
              <a:t>objectStore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("tile");</a:t>
            </a:r>
          </a:p>
          <a:p>
            <a:r>
              <a:rPr lang="en-US" dirty="0" smtClean="0">
                <a:latin typeface=""/>
              </a:rPr>
              <a:t>}</a:t>
            </a:r>
            <a:endParaRPr lang="en-US" b="1" dirty="0">
              <a:solidFill>
                <a:srgbClr val="008000"/>
              </a:solidFill>
              <a:latin typeface=""/>
            </a:endParaRPr>
          </a:p>
          <a:p>
            <a:endParaRPr lang="en-US" b="1" dirty="0" smtClean="0">
              <a:solidFill>
                <a:srgbClr val="008000"/>
              </a:solidFill>
              <a:latin typeface="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"/>
              </a:rPr>
              <a:t>function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getPointString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tileImagePoint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) {</a:t>
            </a:r>
          </a:p>
          <a:p>
            <a:r>
              <a:rPr lang="en-US" dirty="0">
                <a:latin typeface="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x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tileImagePoint.x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y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tileImagePoint.y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z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tileImagePoint.z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endParaRPr lang="en-US" dirty="0" smtClean="0">
              <a:latin typeface=""/>
            </a:endParaRP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return x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+ 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","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+ y + 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","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+ z;</a:t>
            </a:r>
          </a:p>
          <a:p>
            <a:r>
              <a:rPr lang="en-US" dirty="0" smtClean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39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cached images when offline</a:t>
            </a:r>
          </a:p>
          <a:p>
            <a:pPr lvl="1"/>
            <a:r>
              <a:rPr lang="en-US" dirty="0" smtClean="0"/>
              <a:t>Use x, y, z as key to get value</a:t>
            </a:r>
          </a:p>
          <a:p>
            <a:pPr lvl="1"/>
            <a:r>
              <a:rPr lang="en-US" dirty="0" smtClean="0"/>
              <a:t>Set image source to Base-64 string</a:t>
            </a:r>
          </a:p>
          <a:p>
            <a:r>
              <a:rPr lang="en-US" dirty="0" smtClean="0"/>
              <a:t>Timeout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53" y="1582341"/>
            <a:ext cx="118526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CustomTileLayer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L.TileLayer.extend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({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i="1" dirty="0" smtClean="0">
                <a:solidFill>
                  <a:srgbClr val="408080"/>
                </a:solidFill>
                <a:latin typeface=""/>
              </a:rPr>
              <a:t>// Override required to ensure we can set the tile's "</a:t>
            </a:r>
            <a:r>
              <a:rPr lang="en-US" i="1" dirty="0" err="1" smtClean="0">
                <a:solidFill>
                  <a:srgbClr val="408080"/>
                </a:solidFill>
                <a:latin typeface=""/>
              </a:rPr>
              <a:t>crossOrigin</a:t>
            </a:r>
            <a:r>
              <a:rPr lang="en-US" i="1" dirty="0" smtClean="0">
                <a:solidFill>
                  <a:srgbClr val="408080"/>
                </a:solidFill>
                <a:latin typeface=""/>
              </a:rPr>
              <a:t>" parameter before its "</a:t>
            </a:r>
            <a:r>
              <a:rPr lang="en-US" i="1" dirty="0" err="1" smtClean="0">
                <a:solidFill>
                  <a:srgbClr val="408080"/>
                </a:solidFill>
                <a:latin typeface=""/>
              </a:rPr>
              <a:t>src</a:t>
            </a:r>
            <a:r>
              <a:rPr lang="en-US" i="1" dirty="0" smtClean="0">
                <a:solidFill>
                  <a:srgbClr val="408080"/>
                </a:solidFill>
                <a:latin typeface=""/>
              </a:rPr>
              <a:t>" parameter is set</a:t>
            </a:r>
          </a:p>
          <a:p>
            <a:r>
              <a:rPr lang="en-US" dirty="0" smtClean="0">
                <a:latin typeface=""/>
              </a:rPr>
              <a:t>	_</a:t>
            </a:r>
            <a:r>
              <a:rPr lang="en-US" dirty="0" err="1" smtClean="0">
                <a:latin typeface=""/>
              </a:rPr>
              <a:t>loadTile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: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function(t, e) {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dirty="0" err="1" smtClean="0">
                <a:latin typeface=""/>
              </a:rPr>
              <a:t>t._layer</a:t>
            </a:r>
            <a:r>
              <a:rPr lang="en-US" dirty="0" smtClean="0">
                <a:latin typeface="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this,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t.onload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this._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tileOnLoad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, this._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adjustTilePoint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(e),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t.point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e, 			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this.fire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"</a:t>
            </a:r>
            <a:r>
              <a:rPr lang="en-US" b="1" dirty="0" err="1" smtClean="0">
                <a:solidFill>
                  <a:srgbClr val="BA2121"/>
                </a:solidFill>
                <a:latin typeface=""/>
              </a:rPr>
              <a:t>tileloadstart</a:t>
            </a:r>
            <a:r>
              <a:rPr lang="en-US" b="1" dirty="0" smtClean="0">
                <a:solidFill>
                  <a:srgbClr val="BA2121"/>
                </a:solidFill>
                <a:latin typeface=""/>
              </a:rPr>
              <a:t>", {</a:t>
            </a:r>
          </a:p>
          <a:p>
            <a:r>
              <a:rPr lang="it-IT" dirty="0" smtClean="0">
                <a:latin typeface=""/>
              </a:rPr>
              <a:t>			</a:t>
            </a:r>
            <a:r>
              <a:rPr lang="it-IT" dirty="0" err="1" smtClean="0">
                <a:latin typeface=""/>
              </a:rPr>
              <a:t>tile</a:t>
            </a:r>
            <a:r>
              <a:rPr lang="it-IT" dirty="0" smtClean="0">
                <a:solidFill>
                  <a:srgbClr val="666666"/>
                </a:solidFill>
                <a:latin typeface=""/>
              </a:rPr>
              <a:t>: t</a:t>
            </a:r>
          </a:p>
          <a:p>
            <a:r>
              <a:rPr lang="it-IT" dirty="0" smtClean="0">
                <a:latin typeface=""/>
              </a:rPr>
              <a:t>		}), </a:t>
            </a:r>
            <a:r>
              <a:rPr lang="it-IT" dirty="0" err="1" smtClean="0">
                <a:latin typeface=""/>
              </a:rPr>
              <a:t>t.src</a:t>
            </a:r>
            <a:r>
              <a:rPr lang="it-IT" dirty="0" smtClean="0">
                <a:latin typeface=""/>
              </a:rPr>
              <a:t> </a:t>
            </a:r>
            <a:r>
              <a:rPr lang="it-IT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it-IT" b="1" dirty="0" err="1" smtClean="0">
                <a:solidFill>
                  <a:srgbClr val="008000"/>
                </a:solidFill>
                <a:latin typeface=""/>
              </a:rPr>
              <a:t>this.getTileUrl</a:t>
            </a:r>
            <a:r>
              <a:rPr lang="it-IT" b="1" dirty="0" smtClean="0">
                <a:solidFill>
                  <a:srgbClr val="008000"/>
                </a:solidFill>
                <a:latin typeface=""/>
              </a:rPr>
              <a:t>(e);</a:t>
            </a:r>
          </a:p>
          <a:p>
            <a:endParaRPr lang="it-IT" dirty="0" smtClean="0">
              <a:latin typeface=""/>
            </a:endParaRPr>
          </a:p>
          <a:p>
            <a:r>
              <a:rPr lang="it-IT" dirty="0" smtClean="0">
                <a:latin typeface=""/>
              </a:rPr>
              <a:t>		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//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Timeout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after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 5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seconds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, so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if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 no image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loaded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 from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OpenStreetMap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,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load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it-IT" i="1" dirty="0" err="1" smtClean="0">
                <a:solidFill>
                  <a:srgbClr val="408080"/>
                </a:solidFill>
                <a:latin typeface=""/>
              </a:rPr>
              <a:t>cached</a:t>
            </a:r>
            <a:r>
              <a:rPr lang="it-IT" i="1" dirty="0" smtClean="0">
                <a:solidFill>
                  <a:srgbClr val="408080"/>
                </a:solidFill>
                <a:latin typeface=""/>
              </a:rPr>
              <a:t> image</a:t>
            </a:r>
          </a:p>
          <a:p>
            <a:r>
              <a:rPr lang="it-IT" dirty="0" smtClean="0">
                <a:latin typeface=""/>
              </a:rPr>
              <a:t>		</a:t>
            </a:r>
            <a:r>
              <a:rPr lang="it-IT" dirty="0" err="1" smtClean="0">
                <a:latin typeface=""/>
              </a:rPr>
              <a:t>tilesToCheck.push</a:t>
            </a:r>
            <a:r>
              <a:rPr lang="it-IT" dirty="0" smtClean="0">
                <a:latin typeface=""/>
              </a:rPr>
              <a:t>(t);</a:t>
            </a:r>
          </a:p>
          <a:p>
            <a:r>
              <a:rPr lang="it-IT" dirty="0" smtClean="0">
                <a:latin typeface=""/>
              </a:rPr>
              <a:t>		</a:t>
            </a:r>
            <a:r>
              <a:rPr lang="it-IT" dirty="0" err="1" smtClean="0">
                <a:latin typeface=""/>
              </a:rPr>
              <a:t>setTimeout</a:t>
            </a:r>
            <a:r>
              <a:rPr lang="it-IT" dirty="0" smtClean="0">
                <a:latin typeface=""/>
              </a:rPr>
              <a:t>(</a:t>
            </a:r>
            <a:r>
              <a:rPr lang="it-IT" dirty="0" err="1" smtClean="0">
                <a:latin typeface=""/>
              </a:rPr>
              <a:t>checkImageLoaded</a:t>
            </a:r>
            <a:r>
              <a:rPr lang="it-IT" dirty="0" smtClean="0">
                <a:latin typeface=""/>
              </a:rPr>
              <a:t>, </a:t>
            </a:r>
            <a:r>
              <a:rPr lang="it-IT" dirty="0" smtClean="0">
                <a:solidFill>
                  <a:srgbClr val="666666"/>
                </a:solidFill>
                <a:latin typeface=""/>
              </a:rPr>
              <a:t>5000, </a:t>
            </a:r>
            <a:r>
              <a:rPr lang="it-IT" b="1" dirty="0" err="1" smtClean="0">
                <a:solidFill>
                  <a:srgbClr val="008000"/>
                </a:solidFill>
                <a:latin typeface=""/>
              </a:rPr>
              <a:t>this</a:t>
            </a:r>
            <a:r>
              <a:rPr lang="it-IT" b="1" dirty="0" smtClean="0">
                <a:solidFill>
                  <a:srgbClr val="008000"/>
                </a:solidFill>
                <a:latin typeface=""/>
              </a:rPr>
              <a:t>);</a:t>
            </a:r>
          </a:p>
          <a:p>
            <a:r>
              <a:rPr lang="it-IT" dirty="0" smtClean="0">
                <a:latin typeface=""/>
              </a:rPr>
              <a:t>	}</a:t>
            </a:r>
          </a:p>
          <a:p>
            <a:r>
              <a:rPr lang="it-IT" dirty="0" smtClean="0">
                <a:latin typeface=""/>
              </a:rPr>
              <a:t>});</a:t>
            </a:r>
            <a:endParaRPr lang="it-IT" dirty="0" smtClean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017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5381" y="1859339"/>
            <a:ext cx="6021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"/>
              </a:rPr>
              <a:t>function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checkImageLoaded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(layer) {</a:t>
            </a: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tile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tilesToCheck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[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tilesToCheckCounter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];</a:t>
            </a:r>
          </a:p>
          <a:p>
            <a:endParaRPr lang="en-US" dirty="0" smtClean="0">
              <a:latin typeface=""/>
            </a:endParaRPr>
          </a:p>
          <a:p>
            <a:r>
              <a:rPr lang="en-US" dirty="0" smtClean="0">
                <a:latin typeface="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if (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!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tile.complete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) {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dirty="0" err="1" smtClean="0">
                <a:latin typeface=""/>
              </a:rPr>
              <a:t>layer.fire</a:t>
            </a:r>
            <a:r>
              <a:rPr lang="en-US" dirty="0" smtClean="0">
                <a:latin typeface="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</a:t>
            </a:r>
            <a:r>
              <a:rPr lang="en-US" dirty="0" err="1" smtClean="0">
                <a:solidFill>
                  <a:srgbClr val="BA2121"/>
                </a:solidFill>
                <a:latin typeface=""/>
              </a:rPr>
              <a:t>tileerror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", {</a:t>
            </a:r>
          </a:p>
          <a:p>
            <a:r>
              <a:rPr lang="en-US" dirty="0" smtClean="0">
                <a:latin typeface=""/>
              </a:rPr>
              <a:t>			tile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: tile</a:t>
            </a:r>
          </a:p>
          <a:p>
            <a:r>
              <a:rPr lang="it-IT" dirty="0" smtClean="0">
                <a:latin typeface=""/>
              </a:rPr>
              <a:t>		});</a:t>
            </a:r>
          </a:p>
          <a:p>
            <a:r>
              <a:rPr lang="it-IT" dirty="0" smtClean="0">
                <a:latin typeface=""/>
              </a:rPr>
              <a:t>	}</a:t>
            </a:r>
          </a:p>
          <a:p>
            <a:endParaRPr lang="it-IT" dirty="0" smtClean="0">
              <a:latin typeface=""/>
            </a:endParaRPr>
          </a:p>
          <a:p>
            <a:r>
              <a:rPr lang="it-IT" dirty="0" smtClean="0">
                <a:latin typeface=""/>
              </a:rPr>
              <a:t>	</a:t>
            </a:r>
            <a:r>
              <a:rPr lang="it-IT" dirty="0" err="1" smtClean="0">
                <a:latin typeface=""/>
              </a:rPr>
              <a:t>tilesToCheckCounter</a:t>
            </a:r>
            <a:r>
              <a:rPr lang="it-IT" dirty="0" smtClean="0">
                <a:solidFill>
                  <a:srgbClr val="666666"/>
                </a:solidFill>
                <a:latin typeface=""/>
              </a:rPr>
              <a:t>++;</a:t>
            </a:r>
          </a:p>
          <a:p>
            <a:r>
              <a:rPr lang="it-IT" dirty="0" smtClean="0">
                <a:latin typeface=""/>
              </a:rPr>
              <a:t>}</a:t>
            </a:r>
            <a:endParaRPr lang="it-IT" dirty="0" smtClean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098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85" y="1166843"/>
            <a:ext cx="111568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"/>
              </a:rPr>
              <a:t>osmLayer.on</a:t>
            </a:r>
            <a:r>
              <a:rPr lang="en-US" dirty="0" smtClean="0">
                <a:latin typeface="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</a:t>
            </a:r>
            <a:r>
              <a:rPr lang="en-US" dirty="0" err="1" smtClean="0">
                <a:solidFill>
                  <a:srgbClr val="BA2121"/>
                </a:solidFill>
                <a:latin typeface=""/>
              </a:rPr>
              <a:t>tileerror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",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function(event) {</a:t>
            </a:r>
          </a:p>
          <a:p>
            <a:r>
              <a:rPr lang="is-IS" dirty="0" smtClean="0">
                <a:latin typeface=""/>
              </a:rPr>
              <a:t>	</a:t>
            </a:r>
            <a:r>
              <a:rPr lang="is-IS" b="1" dirty="0" smtClean="0">
                <a:solidFill>
                  <a:srgbClr val="008000"/>
                </a:solidFill>
                <a:latin typeface=""/>
              </a:rPr>
              <a:t>if (db) {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tile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event.tile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tileImagePointString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getPointString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(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tile.point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);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request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getObjectStore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().get(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tileImagePointString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);</a:t>
            </a:r>
          </a:p>
          <a:p>
            <a:r>
              <a:rPr lang="en-US" dirty="0" smtClean="0">
                <a:latin typeface=""/>
              </a:rPr>
              <a:t>		</a:t>
            </a:r>
            <a:r>
              <a:rPr lang="en-US" dirty="0" err="1" smtClean="0">
                <a:latin typeface=""/>
              </a:rPr>
              <a:t>request.onsuccess</a:t>
            </a:r>
            <a:r>
              <a:rPr lang="en-US" dirty="0" smtClean="0">
                <a:latin typeface="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function(event) {</a:t>
            </a:r>
          </a:p>
          <a:p>
            <a:r>
              <a:rPr lang="en-US" dirty="0" smtClean="0">
                <a:latin typeface=""/>
              </a:rPr>
              <a:t>			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var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tileImageString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b="1" dirty="0" err="1" smtClean="0">
                <a:solidFill>
                  <a:srgbClr val="666666"/>
                </a:solidFill>
                <a:latin typeface=""/>
              </a:rPr>
              <a:t>request.result</a:t>
            </a:r>
            <a:r>
              <a:rPr lang="en-US" b="1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endParaRPr lang="en-US" dirty="0" smtClean="0">
              <a:latin typeface=""/>
            </a:endParaRPr>
          </a:p>
          <a:p>
            <a:r>
              <a:rPr lang="en-US" dirty="0" smtClean="0">
                <a:latin typeface=""/>
              </a:rPr>
              <a:t>			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if (</a:t>
            </a:r>
            <a:r>
              <a:rPr lang="en-US" b="1" dirty="0" err="1" smtClean="0">
                <a:solidFill>
                  <a:srgbClr val="008000"/>
                </a:solidFill>
                <a:latin typeface=""/>
              </a:rPr>
              <a:t>tileImageString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) {</a:t>
            </a:r>
          </a:p>
          <a:p>
            <a:r>
              <a:rPr lang="en-US" dirty="0" smtClean="0">
                <a:latin typeface=""/>
              </a:rPr>
              <a:t>				</a:t>
            </a:r>
            <a:r>
              <a:rPr lang="en-US" dirty="0" err="1" smtClean="0">
                <a:latin typeface=""/>
              </a:rPr>
              <a:t>tile.src</a:t>
            </a:r>
            <a:r>
              <a:rPr lang="en-US" dirty="0" smtClean="0">
                <a:latin typeface="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 smtClean="0">
                <a:solidFill>
                  <a:srgbClr val="666666"/>
                </a:solidFill>
                <a:latin typeface=""/>
              </a:rPr>
              <a:t>tileImageString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dirty="0" smtClean="0">
                <a:latin typeface=""/>
              </a:rPr>
              <a:t>			} </a:t>
            </a:r>
            <a:r>
              <a:rPr lang="en-US" b="1" dirty="0" smtClean="0">
                <a:solidFill>
                  <a:srgbClr val="008000"/>
                </a:solidFill>
                <a:latin typeface=""/>
              </a:rPr>
              <a:t>else {</a:t>
            </a:r>
          </a:p>
          <a:p>
            <a:r>
              <a:rPr lang="en-US" dirty="0" smtClean="0">
                <a:latin typeface=""/>
              </a:rPr>
              <a:t>				</a:t>
            </a:r>
            <a:r>
              <a:rPr lang="en-US" dirty="0" err="1" smtClean="0">
                <a:latin typeface=""/>
              </a:rPr>
              <a:t>console.log</a:t>
            </a:r>
            <a:r>
              <a:rPr lang="en-US" dirty="0" smtClean="0">
                <a:latin typeface="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"No tile image stored for point " 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+ </a:t>
            </a:r>
            <a:r>
              <a:rPr lang="en-US" dirty="0" err="1" smtClean="0">
                <a:solidFill>
                  <a:srgbClr val="666666"/>
                </a:solidFill>
                <a:latin typeface=""/>
              </a:rPr>
              <a:t>tileImagePointString</a:t>
            </a:r>
            <a:r>
              <a:rPr lang="en-US" dirty="0" smtClean="0">
                <a:solidFill>
                  <a:srgbClr val="666666"/>
                </a:solidFill>
                <a:latin typeface=""/>
              </a:rPr>
              <a:t> + </a:t>
            </a:r>
            <a:r>
              <a:rPr lang="en-US" dirty="0" smtClean="0">
                <a:solidFill>
                  <a:srgbClr val="BA2121"/>
                </a:solidFill>
                <a:latin typeface=""/>
              </a:rPr>
              <a:t>".");</a:t>
            </a:r>
          </a:p>
          <a:p>
            <a:r>
              <a:rPr lang="en-US" dirty="0" smtClean="0">
                <a:latin typeface=""/>
              </a:rPr>
              <a:t>			}</a:t>
            </a:r>
          </a:p>
          <a:p>
            <a:r>
              <a:rPr lang="uk-UA" dirty="0" smtClean="0">
                <a:latin typeface=""/>
              </a:rPr>
              <a:t>		};</a:t>
            </a:r>
          </a:p>
          <a:p>
            <a:r>
              <a:rPr lang="uk-UA" dirty="0" smtClean="0">
                <a:latin typeface=""/>
              </a:rPr>
              <a:t>	}</a:t>
            </a:r>
          </a:p>
          <a:p>
            <a:r>
              <a:rPr lang="it-IT" dirty="0" smtClean="0">
                <a:latin typeface=""/>
              </a:rPr>
              <a:t>});</a:t>
            </a:r>
            <a:endParaRPr lang="it-IT" dirty="0" smtClean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916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future improvements.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 improvements</a:t>
            </a:r>
          </a:p>
          <a:p>
            <a:r>
              <a:rPr lang="en-US" dirty="0" smtClean="0"/>
              <a:t>More user choice</a:t>
            </a:r>
          </a:p>
          <a:p>
            <a:r>
              <a:rPr lang="en-US" dirty="0" smtClean="0"/>
              <a:t>Search functionality</a:t>
            </a:r>
          </a:p>
          <a:p>
            <a:r>
              <a:rPr lang="en-US" smtClean="0"/>
              <a:t>Basic offline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Self-explanatory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am I trying to build?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functioning offline map program</a:t>
            </a:r>
          </a:p>
          <a:p>
            <a:r>
              <a:rPr lang="en-US" dirty="0" smtClean="0"/>
              <a:t>Pan, zoom, all without an Internet connection</a:t>
            </a:r>
          </a:p>
          <a:p>
            <a:r>
              <a:rPr lang="en-US" dirty="0" smtClean="0"/>
              <a:t>Implemented using modern web technologies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an interesting and worthwhile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useful information without a signal</a:t>
            </a:r>
          </a:p>
          <a:p>
            <a:r>
              <a:rPr lang="en-US" dirty="0" smtClean="0"/>
              <a:t>Main rival: Google (surprising, right?)</a:t>
            </a:r>
          </a:p>
          <a:p>
            <a:r>
              <a:rPr lang="en-US" dirty="0" smtClean="0"/>
              <a:t>A web-based </a:t>
            </a:r>
            <a:r>
              <a:rPr lang="en-US" smtClean="0"/>
              <a:t>system offer </a:t>
            </a:r>
            <a:r>
              <a:rPr lang="en-US" dirty="0" smtClean="0"/>
              <a:t>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high-level overview of the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application caching</a:t>
            </a:r>
          </a:p>
          <a:p>
            <a:pPr lvl="1"/>
            <a:r>
              <a:rPr lang="en-US" dirty="0" smtClean="0"/>
              <a:t>Cache core website resources</a:t>
            </a:r>
          </a:p>
          <a:p>
            <a:pPr lvl="1"/>
            <a:r>
              <a:rPr lang="en-US" dirty="0" smtClean="0"/>
              <a:t>Manifest file</a:t>
            </a:r>
          </a:p>
          <a:p>
            <a:r>
              <a:rPr lang="en-US" dirty="0" smtClean="0"/>
              <a:t>Load tile images from a remote service via an API</a:t>
            </a:r>
          </a:p>
          <a:p>
            <a:pPr lvl="1"/>
            <a:r>
              <a:rPr lang="en-US" dirty="0" err="1" smtClean="0"/>
              <a:t>OpenStreetMap</a:t>
            </a:r>
            <a:endParaRPr lang="en-US" dirty="0" smtClean="0"/>
          </a:p>
          <a:p>
            <a:pPr lvl="1"/>
            <a:r>
              <a:rPr lang="en-US" dirty="0" smtClean="0"/>
              <a:t>Pass x and y coordinates and zoom level</a:t>
            </a:r>
          </a:p>
          <a:p>
            <a:pPr lvl="1"/>
            <a:r>
              <a:rPr lang="en-US" dirty="0" smtClean="0"/>
              <a:t>Image URL returned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http://{s}.</a:t>
            </a:r>
            <a:r>
              <a:rPr lang="en-US" dirty="0" err="1" smtClean="0"/>
              <a:t>tile.openstreetmap.org</a:t>
            </a:r>
            <a:r>
              <a:rPr lang="en-US" dirty="0" smtClean="0"/>
              <a:t>/{z}/{x}/{y}.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c.tile.openstreetmap.org</a:t>
            </a:r>
            <a:r>
              <a:rPr lang="en-US" dirty="0" smtClean="0"/>
              <a:t>/12/2046/1361.png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Leaflet</a:t>
            </a:r>
          </a:p>
          <a:p>
            <a:pPr lvl="1"/>
            <a:r>
              <a:rPr lang="en-US" dirty="0" smtClean="0"/>
              <a:t>Open-source JavaScript library for interactive maps</a:t>
            </a:r>
          </a:p>
          <a:p>
            <a:pPr lvl="1"/>
            <a:r>
              <a:rPr lang="en-US" dirty="0" smtClean="0"/>
              <a:t>Performs basic operations needed</a:t>
            </a:r>
          </a:p>
          <a:p>
            <a:pPr lvl="1"/>
            <a:r>
              <a:rPr lang="en-US" dirty="0" smtClean="0"/>
              <a:t>Enough to display map data and allow pan and zoom</a:t>
            </a:r>
          </a:p>
          <a:p>
            <a:pPr lvl="1"/>
            <a:r>
              <a:rPr lang="en-US" dirty="0" smtClean="0"/>
              <a:t>Still need to store and load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images loaded while online</a:t>
            </a:r>
          </a:p>
          <a:p>
            <a:pPr lvl="1"/>
            <a:r>
              <a:rPr lang="en-US" dirty="0" smtClean="0"/>
              <a:t>Store in </a:t>
            </a:r>
            <a:r>
              <a:rPr lang="en-US" dirty="0" err="1" smtClean="0"/>
              <a:t>IndexedDB</a:t>
            </a:r>
            <a:endParaRPr lang="en-US" dirty="0" smtClean="0"/>
          </a:p>
          <a:p>
            <a:pPr lvl="1"/>
            <a:r>
              <a:rPr lang="en-US" dirty="0" smtClean="0"/>
              <a:t>Key: x, y, z</a:t>
            </a:r>
          </a:p>
          <a:p>
            <a:pPr lvl="1"/>
            <a:r>
              <a:rPr lang="en-US" dirty="0" smtClean="0"/>
              <a:t>Value: Base-64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453</Words>
  <Application>Microsoft Macintosh PowerPoint</Application>
  <PresentationFormat>Widescreen</PresentationFormat>
  <Paragraphs>164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Final Year Full Unit Project</vt:lpstr>
      <vt:lpstr>What?</vt:lpstr>
      <vt:lpstr>Objectives</vt:lpstr>
      <vt:lpstr>Why?</vt:lpstr>
      <vt:lpstr>Why?</vt:lpstr>
      <vt:lpstr>How?</vt:lpstr>
      <vt:lpstr>High-Level Overview</vt:lpstr>
      <vt:lpstr>High-Level Overview</vt:lpstr>
      <vt:lpstr>Low-Level Overview</vt:lpstr>
      <vt:lpstr>PowerPoint Presentation</vt:lpstr>
      <vt:lpstr>PowerPoint Presentation</vt:lpstr>
      <vt:lpstr>PowerPoint Presentation</vt:lpstr>
      <vt:lpstr>Low-Level Overview</vt:lpstr>
      <vt:lpstr>PowerPoint Presentation</vt:lpstr>
      <vt:lpstr>PowerPoint Presentation</vt:lpstr>
      <vt:lpstr>PowerPoint Presentation</vt:lpstr>
      <vt:lpstr>Next?</vt:lpstr>
      <vt:lpstr>Next?</vt:lpstr>
      <vt:lpstr>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Maryk, Dylan (2013)</dc:creator>
  <cp:lastModifiedBy>Maryk, Dylan (2013)</cp:lastModifiedBy>
  <cp:revision>18</cp:revision>
  <dcterms:created xsi:type="dcterms:W3CDTF">2015-12-06T15:16:38Z</dcterms:created>
  <dcterms:modified xsi:type="dcterms:W3CDTF">2015-12-07T13:23:29Z</dcterms:modified>
</cp:coreProperties>
</file>