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9" r:id="rId3"/>
    <p:sldId id="265" r:id="rId4"/>
    <p:sldId id="256" r:id="rId5"/>
    <p:sldId id="258" r:id="rId6"/>
    <p:sldId id="263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6"/>
    <p:restoredTop sz="94694"/>
  </p:normalViewPr>
  <p:slideViewPr>
    <p:cSldViewPr snapToGrid="0">
      <p:cViewPr varScale="1">
        <p:scale>
          <a:sx n="117" d="100"/>
          <a:sy n="117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AFE-3EDB-91FA-E69E-33FC3E9B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88365-6A14-FF7F-3C15-BC974410A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D3A1-DE8E-6F9D-4239-6721392E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23C6-8968-9A5E-9F60-EBAB9233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DBA7-F0B4-2B27-5512-F38838F3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B04F-7AFD-5D6A-6F0C-4A079B79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E53A8-82BD-FB48-17B4-6E9651A86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A424-01BA-95C6-9B37-AD0A1FF1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CF8C-BF47-791D-8A4B-F6DBF52F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46D-E898-7753-B37D-68F5FD8F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CF04D-0D9B-B5B2-6023-CD203A1D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10C12-219E-4AED-8490-116EFA9D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75D-1163-7BAB-DCCB-8F54580D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97C0-11E3-A9B4-D566-7805C9AB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2082-DF62-550A-7C54-29B43CCE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BDA2-61CA-6A4D-AA09-470BEE0B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5AE6-35AE-6C36-BC29-A431476D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3263-6EF5-43C3-CC73-112A9CC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F9ED-D16B-2E71-3E51-34F0DD44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1ADB-5F4B-E653-6619-8153E9F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8A91-6B93-E0E9-FEC3-37030E19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4D59-0AF6-B722-21CB-B7CD5D00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4371-CA06-8F3D-1C49-3A5CB282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34D7-9E71-7E23-07FC-B42EBE27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F97B-3190-4B2A-2B07-8D9F92DD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477-89E9-EF1C-3313-9E44B6F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85B6-FDA2-4E67-3189-88CB29A7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03EDF-F0DA-64AD-F06C-D9104946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D4E8-D88A-EBDF-9E2E-D8996EB4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8DE-81D9-8675-432E-85791319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AE03-8DD8-4253-2FD4-6999694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B008-2FAA-01F7-BF56-2AD31FA6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AE8-A3B8-C65D-29E3-BCD8F745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B5E0-13EB-AD58-73D5-3F71D9DD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BA9C4-54AE-3EAD-24B6-5E566AC7D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07CF1-EED8-3491-9070-EC0E4D35A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AF752-1387-CD71-B6EC-7B587423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6567E-58E3-A3AC-EF13-F96595DF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41A52-ED13-189B-5101-0D5BC40E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28A9-5BE4-9BCA-2A77-B61A52B1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A8ADD-D41C-78C7-63BA-D6469E66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902B8-2CE6-0137-B175-E4D1BEC8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9384E-E264-B483-DB9E-4AB2F90E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37CB6-1502-F59E-5010-61F29583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5E17A-2098-932C-14E6-91DEE021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93EA-DB91-295C-95F9-82082DAF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72BA-A6F0-429A-4B12-92D8E968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11F6-6E17-4866-7FCB-E7AD62D0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1037-A9FA-D22D-5A2B-66169213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EFB5-2F2E-80FC-6FD5-4AD4B483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E1987-F41D-0B11-EF5F-5E9E2EF5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3DFF9-F102-CA43-BA56-438AF63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0B78-4D30-F032-D10F-E2EDD11B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3B75-C722-C75B-EE91-5FADF6D49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D77CF-7789-1116-C3CE-8979F40B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8B50-1110-9AE9-9E5C-B18D44F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1C771-6331-62CD-00E0-5641FFE9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1DEB-2CCF-A0BE-BB28-DA55CB0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B74C9-1F55-C761-526E-23F63880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7B7E-0716-35DE-EFC1-6F4FBA57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47DE-57D7-8CBF-DB39-5B2FF963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62FE5-F88B-C0D9-51A6-2EB8AFC74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2EA1-0082-1815-0A7F-C7FBF87C4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F2763-4176-F59F-49D4-6E7C0EFDC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860" y="637952"/>
            <a:ext cx="4415912" cy="225410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Commodities in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4D132-B480-B28A-26CD-6D795523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827" y="2307168"/>
            <a:ext cx="4448774" cy="24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7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C112-49E3-6E4C-0384-722C1D9E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Commodities in Action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3C3-7D2F-B8E8-670A-C0FE7EC5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What affects commodity prices?  </a:t>
            </a:r>
          </a:p>
          <a:p>
            <a:r>
              <a:rPr lang="en-US" sz="2200"/>
              <a:t>How volatile can commodity prices be?</a:t>
            </a:r>
          </a:p>
          <a:p>
            <a:r>
              <a:rPr lang="en-US" sz="2200"/>
              <a:t>How susceptible are commodity prices to local or global events?</a:t>
            </a:r>
          </a:p>
          <a:p>
            <a:pPr lvl="1"/>
            <a:r>
              <a:rPr lang="en-US" sz="2200"/>
              <a:t>What effect does war on commodity prices?</a:t>
            </a:r>
          </a:p>
          <a:p>
            <a:pPr lvl="2"/>
            <a:r>
              <a:rPr lang="en-US" sz="2200"/>
              <a:t>Invasion of Iraq (March 2003 – December 2011)</a:t>
            </a:r>
          </a:p>
          <a:p>
            <a:pPr lvl="1"/>
            <a:r>
              <a:rPr lang="en-US" sz="2200"/>
              <a:t>What effect does an economic crisis have an commodity prices?</a:t>
            </a:r>
          </a:p>
          <a:p>
            <a:pPr lvl="2"/>
            <a:r>
              <a:rPr lang="en-US" sz="2200"/>
              <a:t>2008 Recession (December 2007 – June 2009)</a:t>
            </a:r>
          </a:p>
          <a:p>
            <a:pPr lvl="1"/>
            <a:r>
              <a:rPr lang="en-US" sz="2200"/>
              <a:t>What effect does a health crisis have on commodity prices?</a:t>
            </a:r>
          </a:p>
          <a:p>
            <a:pPr lvl="2"/>
            <a:r>
              <a:rPr lang="en-US" sz="2200"/>
              <a:t>COVID-19 (January 2020 – August 2021)</a:t>
            </a:r>
          </a:p>
        </p:txBody>
      </p:sp>
    </p:spTree>
    <p:extLst>
      <p:ext uri="{BB962C8B-B14F-4D97-AF65-F5344CB8AC3E}">
        <p14:creationId xmlns:p14="http://schemas.microsoft.com/office/powerpoint/2010/main" val="44039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C112-49E3-6E4C-0384-722C1D9E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Commodities 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4FE557-2DD6-89FF-2CB3-3592AF1DA299}"/>
              </a:ext>
            </a:extLst>
          </p:cNvPr>
          <p:cNvSpPr txBox="1">
            <a:spLocks/>
          </p:cNvSpPr>
          <p:nvPr/>
        </p:nvSpPr>
        <p:spPr>
          <a:xfrm>
            <a:off x="774405" y="2011680"/>
            <a:ext cx="5181600" cy="4659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Energy</a:t>
            </a:r>
          </a:p>
          <a:p>
            <a:pPr lvl="1"/>
            <a:r>
              <a:rPr lang="en-US" dirty="0"/>
              <a:t>Natural Gas</a:t>
            </a:r>
          </a:p>
          <a:p>
            <a:pPr lvl="1"/>
            <a:r>
              <a:rPr lang="en-US" dirty="0"/>
              <a:t>WTI Crude</a:t>
            </a:r>
          </a:p>
          <a:p>
            <a:pPr lvl="1"/>
            <a:r>
              <a:rPr lang="en-US" dirty="0"/>
              <a:t>Brent Crude</a:t>
            </a:r>
          </a:p>
          <a:p>
            <a:pPr lvl="1"/>
            <a:r>
              <a:rPr lang="en-US" dirty="0"/>
              <a:t>ULS Diesel</a:t>
            </a:r>
          </a:p>
          <a:p>
            <a:pPr lvl="1"/>
            <a:r>
              <a:rPr lang="en-US" dirty="0"/>
              <a:t>Low Sulphur Gas Oil</a:t>
            </a:r>
          </a:p>
          <a:p>
            <a:pPr lvl="1"/>
            <a:r>
              <a:rPr lang="en-US" dirty="0"/>
              <a:t>Gasoline</a:t>
            </a:r>
          </a:p>
          <a:p>
            <a:r>
              <a:rPr lang="en-US" dirty="0"/>
              <a:t>Metals</a:t>
            </a:r>
          </a:p>
          <a:p>
            <a:pPr lvl="1"/>
            <a:r>
              <a:rPr lang="en-US" dirty="0"/>
              <a:t>Copper</a:t>
            </a:r>
          </a:p>
          <a:p>
            <a:pPr lvl="1"/>
            <a:r>
              <a:rPr lang="en-US" dirty="0"/>
              <a:t>Aluminum</a:t>
            </a:r>
          </a:p>
          <a:p>
            <a:pPr lvl="1"/>
            <a:r>
              <a:rPr lang="en-US" dirty="0"/>
              <a:t>Zinc</a:t>
            </a:r>
          </a:p>
          <a:p>
            <a:pPr lvl="1"/>
            <a:r>
              <a:rPr lang="en-US" dirty="0"/>
              <a:t>Nickel</a:t>
            </a:r>
          </a:p>
          <a:p>
            <a:pPr lvl="1"/>
            <a:r>
              <a:rPr lang="en-US" dirty="0"/>
              <a:t>Gold</a:t>
            </a:r>
          </a:p>
          <a:p>
            <a:pPr lvl="1"/>
            <a:r>
              <a:rPr lang="en-US" dirty="0"/>
              <a:t>Silver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C0F46EC-1FF5-D253-A6E4-281199A24E8A}"/>
              </a:ext>
            </a:extLst>
          </p:cNvPr>
          <p:cNvSpPr txBox="1">
            <a:spLocks/>
          </p:cNvSpPr>
          <p:nvPr/>
        </p:nvSpPr>
        <p:spPr>
          <a:xfrm>
            <a:off x="6141932" y="2011679"/>
            <a:ext cx="5181600" cy="465978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Agriculture</a:t>
            </a:r>
          </a:p>
          <a:p>
            <a:pPr lvl="1"/>
            <a:r>
              <a:rPr lang="en-US" dirty="0"/>
              <a:t>Corn</a:t>
            </a:r>
          </a:p>
          <a:p>
            <a:pPr lvl="1"/>
            <a:r>
              <a:rPr lang="en-US" dirty="0"/>
              <a:t>Soybeans</a:t>
            </a:r>
          </a:p>
          <a:p>
            <a:pPr lvl="1"/>
            <a:r>
              <a:rPr lang="en-US" dirty="0"/>
              <a:t>Wheat</a:t>
            </a:r>
          </a:p>
          <a:p>
            <a:pPr lvl="1"/>
            <a:r>
              <a:rPr lang="en-US" dirty="0"/>
              <a:t>Soybean Oil</a:t>
            </a:r>
          </a:p>
          <a:p>
            <a:pPr lvl="1"/>
            <a:r>
              <a:rPr lang="en-US" dirty="0"/>
              <a:t>Soybean Meal</a:t>
            </a:r>
          </a:p>
          <a:p>
            <a:pPr lvl="1"/>
            <a:r>
              <a:rPr lang="en-US" dirty="0"/>
              <a:t>HRW Wheat</a:t>
            </a:r>
          </a:p>
          <a:p>
            <a:pPr lvl="1"/>
            <a:r>
              <a:rPr lang="en-US" dirty="0"/>
              <a:t>Live Cattle</a:t>
            </a:r>
          </a:p>
          <a:p>
            <a:pPr lvl="1"/>
            <a:r>
              <a:rPr lang="en-US" dirty="0"/>
              <a:t>Lean Hogs</a:t>
            </a:r>
          </a:p>
          <a:p>
            <a:r>
              <a:rPr lang="en-US" dirty="0"/>
              <a:t>Softs</a:t>
            </a:r>
          </a:p>
          <a:p>
            <a:pPr lvl="1"/>
            <a:r>
              <a:rPr lang="en-US" dirty="0"/>
              <a:t>Sugar</a:t>
            </a:r>
          </a:p>
          <a:p>
            <a:pPr lvl="1"/>
            <a:r>
              <a:rPr lang="en-US" dirty="0"/>
              <a:t>Coffee</a:t>
            </a:r>
          </a:p>
          <a:p>
            <a:pPr lvl="1"/>
            <a:r>
              <a:rPr lang="en-US" dirty="0"/>
              <a:t>Cotton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7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Commodities from 2000-2022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Content Placeholder 44" descr="Chart, bar chart, histogram&#10;&#10;Description automatically generated">
            <a:extLst>
              <a:ext uri="{FF2B5EF4-FFF2-40B4-BE49-F238E27FC236}">
                <a16:creationId xmlns:a16="http://schemas.microsoft.com/office/drawing/2014/main" id="{31DD4B02-5E87-E4C0-5E12-09C23D5A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430723"/>
            <a:ext cx="6408836" cy="38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Energy Commodities during the 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Invasion of Iraq (2003-2011)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AF051F8-1208-112A-6531-D11990C7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789839"/>
            <a:ext cx="6408836" cy="51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Metal Commodities during The Great Recession (2007-2009)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C13694C-B04F-24C6-9981-EA1B48DD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22" y="544938"/>
            <a:ext cx="7168229" cy="55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2E851-AFC7-AEDB-50D2-5C0E3E28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 Commodities during the Invasion of Iraq (2003-2011)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15" descr="Chart, histogram&#10;&#10;Description automatically generated">
            <a:extLst>
              <a:ext uri="{FF2B5EF4-FFF2-40B4-BE49-F238E27FC236}">
                <a16:creationId xmlns:a16="http://schemas.microsoft.com/office/drawing/2014/main" id="{FC753D50-94A5-8C93-6973-6C03BC209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950061"/>
            <a:ext cx="6408836" cy="48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7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6B09C-1692-D0F8-9006-1707C55A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Agriculture Commodities During COVID-19 Pandemic (January 2020-August 2021)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5BD77D5F-C504-4D02-C772-209D82D7DF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414356" y="823145"/>
            <a:ext cx="6408836" cy="50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171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Commodities in Action</vt:lpstr>
      <vt:lpstr>Commodities in Action</vt:lpstr>
      <vt:lpstr>Commodities List</vt:lpstr>
      <vt:lpstr>All Commodities from 2000-2022</vt:lpstr>
      <vt:lpstr>Energy Commodities during the  Invasion of Iraq (2003-2011)</vt:lpstr>
      <vt:lpstr>Metal Commodities during The Great Recession (2007-2009)</vt:lpstr>
      <vt:lpstr>Soft Commodities during the Invasion of Iraq (2003-2011)</vt:lpstr>
      <vt:lpstr>Agriculture Commodities During COVID-19 Pandemic (January 2020-August 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Commodities from 2000-2022</dc:title>
  <dc:creator>Rebecca Cantu Davidson</dc:creator>
  <cp:lastModifiedBy>Rebecca Cantu Davidson</cp:lastModifiedBy>
  <cp:revision>4</cp:revision>
  <dcterms:created xsi:type="dcterms:W3CDTF">2023-02-08T02:57:40Z</dcterms:created>
  <dcterms:modified xsi:type="dcterms:W3CDTF">2023-02-08T23:37:45Z</dcterms:modified>
</cp:coreProperties>
</file>