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5" r:id="rId4"/>
    <p:sldId id="256" r:id="rId5"/>
    <p:sldId id="258" r:id="rId6"/>
    <p:sldId id="263" r:id="rId7"/>
    <p:sldId id="257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89585-091A-D64A-98FD-C4B5F27A8BD2}" v="3" dt="2023-02-09T00:22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6"/>
    <p:restoredTop sz="94694"/>
  </p:normalViewPr>
  <p:slideViewPr>
    <p:cSldViewPr snapToGrid="0">
      <p:cViewPr varScale="1">
        <p:scale>
          <a:sx n="96" d="100"/>
          <a:sy n="96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Cantu Davidson" userId="71c25ae9df02aa0f" providerId="LiveId" clId="{F4E89585-091A-D64A-98FD-C4B5F27A8BD2}"/>
    <pc:docChg chg="custSel addSld modSld">
      <pc:chgData name="Rebecca Cantu Davidson" userId="71c25ae9df02aa0f" providerId="LiveId" clId="{F4E89585-091A-D64A-98FD-C4B5F27A8BD2}" dt="2023-02-09T00:22:11.739" v="36" actId="14100"/>
      <pc:docMkLst>
        <pc:docMk/>
      </pc:docMkLst>
      <pc:sldChg chg="addSp delSp modSp add mod">
        <pc:chgData name="Rebecca Cantu Davidson" userId="71c25ae9df02aa0f" providerId="LiveId" clId="{F4E89585-091A-D64A-98FD-C4B5F27A8BD2}" dt="2023-02-09T00:22:11.739" v="36" actId="14100"/>
        <pc:sldMkLst>
          <pc:docMk/>
          <pc:sldMk cId="2174537924" sldId="266"/>
        </pc:sldMkLst>
        <pc:spChg chg="mod">
          <ac:chgData name="Rebecca Cantu Davidson" userId="71c25ae9df02aa0f" providerId="LiveId" clId="{F4E89585-091A-D64A-98FD-C4B5F27A8BD2}" dt="2023-02-09T00:19:24.278" v="19" actId="14100"/>
          <ac:spMkLst>
            <pc:docMk/>
            <pc:sldMk cId="2174537924" sldId="266"/>
            <ac:spMk id="2" creationId="{8466B09C-1692-D0F8-9006-1707C55A38D8}"/>
          </ac:spMkLst>
        </pc:spChg>
        <pc:spChg chg="add del mod">
          <ac:chgData name="Rebecca Cantu Davidson" userId="71c25ae9df02aa0f" providerId="LiveId" clId="{F4E89585-091A-D64A-98FD-C4B5F27A8BD2}" dt="2023-02-09T00:19:31.789" v="21" actId="931"/>
          <ac:spMkLst>
            <pc:docMk/>
            <pc:sldMk cId="2174537924" sldId="266"/>
            <ac:spMk id="4" creationId="{BDEC46FC-2274-D44C-0289-F809B5C841C8}"/>
          </ac:spMkLst>
        </pc:spChg>
        <pc:spChg chg="add del mod">
          <ac:chgData name="Rebecca Cantu Davidson" userId="71c25ae9df02aa0f" providerId="LiveId" clId="{F4E89585-091A-D64A-98FD-C4B5F27A8BD2}" dt="2023-02-09T00:20:19.026" v="26" actId="931"/>
          <ac:spMkLst>
            <pc:docMk/>
            <pc:sldMk cId="2174537924" sldId="266"/>
            <ac:spMk id="9" creationId="{E2A48DE4-D27C-03FE-D0EE-DA42E73587E8}"/>
          </ac:spMkLst>
        </pc:spChg>
        <pc:spChg chg="add del mod">
          <ac:chgData name="Rebecca Cantu Davidson" userId="71c25ae9df02aa0f" providerId="LiveId" clId="{F4E89585-091A-D64A-98FD-C4B5F27A8BD2}" dt="2023-02-09T00:22:04.924" v="32" actId="931"/>
          <ac:spMkLst>
            <pc:docMk/>
            <pc:sldMk cId="2174537924" sldId="266"/>
            <ac:spMk id="16" creationId="{ED5A0C87-0879-1885-9EA1-8B9B59056461}"/>
          </ac:spMkLst>
        </pc:spChg>
        <pc:picChg chg="del">
          <ac:chgData name="Rebecca Cantu Davidson" userId="71c25ae9df02aa0f" providerId="LiveId" clId="{F4E89585-091A-D64A-98FD-C4B5F27A8BD2}" dt="2023-02-09T00:19:26.359" v="20" actId="478"/>
          <ac:picMkLst>
            <pc:docMk/>
            <pc:sldMk cId="2174537924" sldId="266"/>
            <ac:picMk id="6" creationId="{5BD77D5F-C504-4D02-C772-209D82D7DF69}"/>
          </ac:picMkLst>
        </pc:picChg>
        <pc:picChg chg="add del mod">
          <ac:chgData name="Rebecca Cantu Davidson" userId="71c25ae9df02aa0f" providerId="LiveId" clId="{F4E89585-091A-D64A-98FD-C4B5F27A8BD2}" dt="2023-02-09T00:19:37.807" v="25" actId="478"/>
          <ac:picMkLst>
            <pc:docMk/>
            <pc:sldMk cId="2174537924" sldId="266"/>
            <ac:picMk id="7" creationId="{F853BB1C-D272-0DE2-22D4-464DE11F8E08}"/>
          </ac:picMkLst>
        </pc:picChg>
        <pc:picChg chg="add del mod">
          <ac:chgData name="Rebecca Cantu Davidson" userId="71c25ae9df02aa0f" providerId="LiveId" clId="{F4E89585-091A-D64A-98FD-C4B5F27A8BD2}" dt="2023-02-09T00:22:01.971" v="31" actId="478"/>
          <ac:picMkLst>
            <pc:docMk/>
            <pc:sldMk cId="2174537924" sldId="266"/>
            <ac:picMk id="12" creationId="{20DB2151-3D4F-A862-2E2E-EA9D7958FA27}"/>
          </ac:picMkLst>
        </pc:picChg>
        <pc:picChg chg="add mod">
          <ac:chgData name="Rebecca Cantu Davidson" userId="71c25ae9df02aa0f" providerId="LiveId" clId="{F4E89585-091A-D64A-98FD-C4B5F27A8BD2}" dt="2023-02-09T00:22:11.739" v="36" actId="14100"/>
          <ac:picMkLst>
            <pc:docMk/>
            <pc:sldMk cId="2174537924" sldId="266"/>
            <ac:picMk id="20" creationId="{0E53FD35-5027-30DC-ACB5-608E678751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F2763-4176-F59F-49D4-6E7C0EFD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60" y="637952"/>
            <a:ext cx="4415912" cy="225410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Commodities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4D132-B480-B28A-26CD-6D79552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7" y="2307168"/>
            <a:ext cx="4448774" cy="2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Commodities in 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3C3-7D2F-B8E8-670A-C0FE7EC5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What affects commodity prices?  </a:t>
            </a:r>
          </a:p>
          <a:p>
            <a:r>
              <a:rPr lang="en-US" sz="2200"/>
              <a:t>How volatile can commodity prices be?</a:t>
            </a:r>
          </a:p>
          <a:p>
            <a:r>
              <a:rPr lang="en-US" sz="2200"/>
              <a:t>How susceptible are commodity prices to local or global events?</a:t>
            </a:r>
          </a:p>
          <a:p>
            <a:pPr lvl="1"/>
            <a:r>
              <a:rPr lang="en-US" sz="2200"/>
              <a:t>What effect does war on commodity prices?</a:t>
            </a:r>
          </a:p>
          <a:p>
            <a:pPr lvl="2"/>
            <a:r>
              <a:rPr lang="en-US" sz="2200"/>
              <a:t>Invasion of Iraq (March 2003 – December 2011)</a:t>
            </a:r>
          </a:p>
          <a:p>
            <a:pPr lvl="1"/>
            <a:r>
              <a:rPr lang="en-US" sz="2200"/>
              <a:t>What effect does an economic crisis have an commodity prices?</a:t>
            </a:r>
          </a:p>
          <a:p>
            <a:pPr lvl="2"/>
            <a:r>
              <a:rPr lang="en-US" sz="2200"/>
              <a:t>2008 Recession (December 2007 – June 2009)</a:t>
            </a:r>
          </a:p>
          <a:p>
            <a:pPr lvl="1"/>
            <a:r>
              <a:rPr lang="en-US" sz="2200"/>
              <a:t>What effect does a health crisis have on commodity prices?</a:t>
            </a:r>
          </a:p>
          <a:p>
            <a:pPr lvl="2"/>
            <a:r>
              <a:rPr lang="en-US" sz="2200"/>
              <a:t>COVID-19 (January 2020 – August 2021)</a:t>
            </a:r>
          </a:p>
        </p:txBody>
      </p:sp>
    </p:spTree>
    <p:extLst>
      <p:ext uri="{BB962C8B-B14F-4D97-AF65-F5344CB8AC3E}">
        <p14:creationId xmlns:p14="http://schemas.microsoft.com/office/powerpoint/2010/main" val="4403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Commodities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E557-2DD6-89FF-2CB3-3592AF1DA299}"/>
              </a:ext>
            </a:extLst>
          </p:cNvPr>
          <p:cNvSpPr txBox="1">
            <a:spLocks/>
          </p:cNvSpPr>
          <p:nvPr/>
        </p:nvSpPr>
        <p:spPr>
          <a:xfrm>
            <a:off x="774405" y="2011680"/>
            <a:ext cx="5181600" cy="465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Energy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WTI Crude</a:t>
            </a:r>
          </a:p>
          <a:p>
            <a:pPr lvl="1"/>
            <a:r>
              <a:rPr lang="en-US" dirty="0"/>
              <a:t>Brent Crude</a:t>
            </a:r>
          </a:p>
          <a:p>
            <a:pPr lvl="1"/>
            <a:r>
              <a:rPr lang="en-US" dirty="0"/>
              <a:t>ULS Diesel</a:t>
            </a:r>
          </a:p>
          <a:p>
            <a:pPr lvl="1"/>
            <a:r>
              <a:rPr lang="en-US" dirty="0"/>
              <a:t>Low Sulphur Gas Oil</a:t>
            </a:r>
          </a:p>
          <a:p>
            <a:pPr lvl="1"/>
            <a:r>
              <a:rPr lang="en-US" dirty="0"/>
              <a:t>Gasoline</a:t>
            </a:r>
          </a:p>
          <a:p>
            <a:r>
              <a:rPr lang="en-US" dirty="0"/>
              <a:t>Metals</a:t>
            </a:r>
          </a:p>
          <a:p>
            <a:pPr lvl="1"/>
            <a:r>
              <a:rPr lang="en-US" dirty="0"/>
              <a:t>Copper</a:t>
            </a:r>
          </a:p>
          <a:p>
            <a:pPr lvl="1"/>
            <a:r>
              <a:rPr lang="en-US" dirty="0"/>
              <a:t>Aluminum</a:t>
            </a:r>
          </a:p>
          <a:p>
            <a:pPr lvl="1"/>
            <a:r>
              <a:rPr lang="en-US" dirty="0"/>
              <a:t>Zinc</a:t>
            </a:r>
          </a:p>
          <a:p>
            <a:pPr lvl="1"/>
            <a:r>
              <a:rPr lang="en-US" dirty="0"/>
              <a:t>Nickel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Silver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0F46EC-1FF5-D253-A6E4-281199A24E8A}"/>
              </a:ext>
            </a:extLst>
          </p:cNvPr>
          <p:cNvSpPr txBox="1">
            <a:spLocks/>
          </p:cNvSpPr>
          <p:nvPr/>
        </p:nvSpPr>
        <p:spPr>
          <a:xfrm>
            <a:off x="6141932" y="2011679"/>
            <a:ext cx="5181600" cy="465978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Corn</a:t>
            </a:r>
          </a:p>
          <a:p>
            <a:pPr lvl="1"/>
            <a:r>
              <a:rPr lang="en-US" dirty="0"/>
              <a:t>Soybeans</a:t>
            </a:r>
          </a:p>
          <a:p>
            <a:pPr lvl="1"/>
            <a:r>
              <a:rPr lang="en-US" dirty="0"/>
              <a:t>Wheat</a:t>
            </a:r>
          </a:p>
          <a:p>
            <a:pPr lvl="1"/>
            <a:r>
              <a:rPr lang="en-US" dirty="0"/>
              <a:t>Soybean Oil</a:t>
            </a:r>
          </a:p>
          <a:p>
            <a:pPr lvl="1"/>
            <a:r>
              <a:rPr lang="en-US" dirty="0"/>
              <a:t>Soybean Meal</a:t>
            </a:r>
          </a:p>
          <a:p>
            <a:pPr lvl="1"/>
            <a:r>
              <a:rPr lang="en-US" dirty="0"/>
              <a:t>HRW Wheat</a:t>
            </a:r>
          </a:p>
          <a:p>
            <a:pPr lvl="1"/>
            <a:r>
              <a:rPr lang="en-US" dirty="0"/>
              <a:t>Live Cattle</a:t>
            </a:r>
          </a:p>
          <a:p>
            <a:pPr lvl="1"/>
            <a:r>
              <a:rPr lang="en-US" dirty="0"/>
              <a:t>Lean Hogs</a:t>
            </a:r>
          </a:p>
          <a:p>
            <a:r>
              <a:rPr lang="en-US" dirty="0"/>
              <a:t>Softs</a:t>
            </a:r>
          </a:p>
          <a:p>
            <a:pPr lvl="1"/>
            <a:r>
              <a:rPr lang="en-US" dirty="0"/>
              <a:t>Sugar</a:t>
            </a:r>
          </a:p>
          <a:p>
            <a:pPr lvl="1"/>
            <a:r>
              <a:rPr lang="en-US" dirty="0"/>
              <a:t>Coffee</a:t>
            </a:r>
          </a:p>
          <a:p>
            <a:pPr lvl="1"/>
            <a:r>
              <a:rPr lang="en-US" dirty="0"/>
              <a:t>Cotton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30723"/>
            <a:ext cx="6408836" cy="3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F051F8-1208-112A-6531-D11990C7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789839"/>
            <a:ext cx="6408836" cy="5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Metal Commodities during The Great Recession (2007-2009)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C13694C-B04F-24C6-9981-EA1B48DD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44938"/>
            <a:ext cx="7168229" cy="5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950061"/>
            <a:ext cx="6408836" cy="4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B09C-1692-D0F8-9006-1707C55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Agriculture Commodities During COVID-19 Pandemic (January 2020-August 2021)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BD77D5F-C504-4D02-C772-209D82D7DF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414356" y="823145"/>
            <a:ext cx="6408836" cy="50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B09C-1692-D0F8-9006-1707C55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34245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Commodities During COVID-19 Pandemic (January November 2022)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Placeholder 19" descr="Chart, histogram&#10;&#10;Description automatically generated">
            <a:extLst>
              <a:ext uri="{FF2B5EF4-FFF2-40B4-BE49-F238E27FC236}">
                <a16:creationId xmlns:a16="http://schemas.microsoft.com/office/drawing/2014/main" id="{0E53FD35-5027-30DC-ACB5-608E678751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9" b="649"/>
          <a:stretch>
            <a:fillRect/>
          </a:stretch>
        </p:blipFill>
        <p:spPr>
          <a:xfrm>
            <a:off x="4979322" y="516835"/>
            <a:ext cx="6972044" cy="5505189"/>
          </a:xfrm>
        </p:spPr>
      </p:pic>
    </p:spTree>
    <p:extLst>
      <p:ext uri="{BB962C8B-B14F-4D97-AF65-F5344CB8AC3E}">
        <p14:creationId xmlns:p14="http://schemas.microsoft.com/office/powerpoint/2010/main" val="21745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181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Commodities in Action</vt:lpstr>
      <vt:lpstr>Commodities in Action</vt:lpstr>
      <vt:lpstr>Commodities List</vt:lpstr>
      <vt:lpstr>All Commodities from 2000-2022</vt:lpstr>
      <vt:lpstr>Energy Commodities during the  Invasion of Iraq (2003-2011)</vt:lpstr>
      <vt:lpstr>Metal Commodities during The Great Recession (2007-2009)</vt:lpstr>
      <vt:lpstr>Soft Commodities during the Invasion of Iraq (2003-2011)</vt:lpstr>
      <vt:lpstr>Agriculture Commodities During COVID-19 Pandemic (January 2020-August 2021)</vt:lpstr>
      <vt:lpstr>All Commodities During COVID-19 Pandemic (January November 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4</cp:revision>
  <dcterms:created xsi:type="dcterms:W3CDTF">2023-02-08T02:57:40Z</dcterms:created>
  <dcterms:modified xsi:type="dcterms:W3CDTF">2023-02-09T00:22:11Z</dcterms:modified>
</cp:coreProperties>
</file>