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Lato" panose="020B0604020202020204" charset="0"/>
      <p:regular r:id="rId25"/>
      <p:bold r:id="rId26"/>
      <p:italic r:id="rId27"/>
      <p:boldItalic r:id="rId28"/>
    </p:embeddedFont>
    <p:embeddedFont>
      <p:font typeface="Oswald" panose="020B0604020202020204" charset="0"/>
      <p:regular r:id="rId29"/>
      <p:bold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1bd55171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1bd5517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1c9ded61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1c9ded61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Describe the questions you and your group found interesting, and what motivated you to answer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1c9ded61e_0_1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1c9ded61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1c9ded61e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1c9ded61e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Lato"/>
              <a:buChar char="●"/>
            </a:pPr>
            <a:r>
              <a:rPr lang="en" sz="1400">
                <a:solidFill>
                  <a:schemeClr val="lt1"/>
                </a:solidFill>
                <a:latin typeface="Lato"/>
                <a:ea typeface="Lato"/>
                <a:cs typeface="Lato"/>
                <a:sym typeface="Lato"/>
              </a:rPr>
              <a:t>Describe the coDescribe the core message or hypothesis for your projectre message or hypothesis for your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1c9ded61e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1c9ded61e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Lato"/>
              <a:buChar char="●"/>
            </a:pPr>
            <a:r>
              <a:rPr lang="en" sz="1400">
                <a:solidFill>
                  <a:schemeClr val="lt1"/>
                </a:solidFill>
                <a:latin typeface="Lato"/>
                <a:ea typeface="Lato"/>
                <a:cs typeface="Lato"/>
                <a:sym typeface="Lato"/>
              </a:rPr>
              <a:t>Describe the coDescribe the core message or hypothesis for your projectre message or hypothesis for your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23f72242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23f72242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Char char="●"/>
            </a:pPr>
            <a:r>
              <a:rPr lang="en" sz="1400">
                <a:latin typeface="Lato"/>
                <a:ea typeface="Lato"/>
                <a:cs typeface="Lato"/>
                <a:sym typeface="Lato"/>
              </a:rPr>
              <a:t>The idea here was that homes in the central valley are often in remote areas. These areas are often not connected to the grid. </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Thus, homes need another source of energy, and solar energy seems like a viable alternative.</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The Central Valley of California is one of the most productive agricultural regions in the world, and as such, we figured must receive enough sunlight to make solar installations cost effective, especially when paired with the fact that it is hard to connect the statewide electric grid to homes in remote regions.</a:t>
            </a:r>
            <a:endParaRPr sz="1400">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1c9ded61e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1c9ded61e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Char char="●"/>
            </a:pPr>
            <a:r>
              <a:rPr lang="en" sz="1400">
                <a:latin typeface="Lato"/>
                <a:ea typeface="Lato"/>
                <a:cs typeface="Lato"/>
                <a:sym typeface="Lato"/>
              </a:rPr>
              <a:t>I used a combination of data from:</a:t>
            </a:r>
            <a:endParaRPr sz="1400">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sz="1400">
                <a:latin typeface="Lato"/>
                <a:ea typeface="Lato"/>
                <a:cs typeface="Lato"/>
                <a:sym typeface="Lato"/>
              </a:rPr>
              <a:t>The Open PV project: a source of data for over 1 million residential and commercial solar installations across the US.</a:t>
            </a:r>
            <a:endParaRPr sz="1400">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sz="1400">
                <a:latin typeface="Lato"/>
                <a:ea typeface="Lato"/>
                <a:cs typeface="Lato"/>
                <a:sym typeface="Lato"/>
              </a:rPr>
              <a:t>US Census: housing units data for each county in California</a:t>
            </a:r>
            <a:endParaRPr sz="1400">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sz="1400">
                <a:latin typeface="Lato"/>
                <a:ea typeface="Lato"/>
                <a:cs typeface="Lato"/>
                <a:sym typeface="Lato"/>
              </a:rPr>
              <a:t>We merged the data for this using the County as the common factor</a:t>
            </a:r>
            <a:endParaRPr sz="1400">
              <a:latin typeface="Lato"/>
              <a:ea typeface="Lato"/>
              <a:cs typeface="Lato"/>
              <a:sym typeface="Lato"/>
            </a:endParaRPr>
          </a:p>
          <a:p>
            <a:pPr marL="457200" lvl="0" indent="-317500" algn="l" rtl="0">
              <a:spcBef>
                <a:spcPts val="0"/>
              </a:spcBef>
              <a:spcAft>
                <a:spcPts val="0"/>
              </a:spcAft>
              <a:buClr>
                <a:srgbClr val="000000"/>
              </a:buClr>
              <a:buSzPts val="1400"/>
              <a:buFont typeface="Lato"/>
              <a:buChar char="●"/>
            </a:pPr>
            <a:r>
              <a:rPr lang="en" sz="1400">
                <a:latin typeface="Lato"/>
                <a:ea typeface="Lato"/>
                <a:cs typeface="Lato"/>
                <a:sym typeface="Lato"/>
              </a:rPr>
              <a:t>From this, I found 3 different Climate Zones: 11, 12, and 13, which include the cities of Red Bluff, Stockton, and Fresno, had by far the highest percentage of solar installations per number of housing units (3.5 - 4%)</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The heatmap on the right visually shows that our hypothesis was true, since the red corresponds with the Central Valley of California.</a:t>
            </a:r>
            <a:endParaRPr sz="1400">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23f72242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23f7224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Char char="●"/>
            </a:pPr>
            <a:r>
              <a:rPr lang="en" sz="1400">
                <a:solidFill>
                  <a:schemeClr val="dk1"/>
                </a:solidFill>
                <a:latin typeface="Lato"/>
                <a:ea typeface="Lato"/>
                <a:cs typeface="Lato"/>
                <a:sym typeface="Lato"/>
              </a:rPr>
              <a:t>Our hypothesis was that Climate Zones with more sunny days will have a higher % of solar installations. </a:t>
            </a:r>
            <a:endParaRPr sz="1400">
              <a:solidFill>
                <a:schemeClr val="dk1"/>
              </a:solidFill>
              <a:latin typeface="Lato"/>
              <a:ea typeface="Lato"/>
              <a:cs typeface="Lato"/>
              <a:sym typeface="Lato"/>
            </a:endParaRPr>
          </a:p>
          <a:p>
            <a:pPr marL="457200" lvl="0" indent="-317500" algn="l" rtl="0">
              <a:spcBef>
                <a:spcPts val="0"/>
              </a:spcBef>
              <a:spcAft>
                <a:spcPts val="0"/>
              </a:spcAft>
              <a:buClr>
                <a:srgbClr val="000000"/>
              </a:buClr>
              <a:buSzPts val="1400"/>
              <a:buFont typeface="Lato"/>
              <a:buChar char="●"/>
            </a:pPr>
            <a:r>
              <a:rPr lang="en" sz="1400">
                <a:solidFill>
                  <a:schemeClr val="dk1"/>
                </a:solidFill>
                <a:latin typeface="Lato"/>
                <a:ea typeface="Lato"/>
                <a:cs typeface="Lato"/>
                <a:sym typeface="Lato"/>
              </a:rPr>
              <a:t>This is a more specific look at one aspect of climate zones, which is the sunny days factor, and does not take into account other effects such as access to the grid.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1c9ded61e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1c9ded61e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Char char="●"/>
            </a:pPr>
            <a:r>
              <a:rPr lang="en" sz="1400">
                <a:latin typeface="Lato"/>
                <a:ea typeface="Lato"/>
                <a:cs typeface="Lato"/>
                <a:sym typeface="Lato"/>
              </a:rPr>
              <a:t>I graphed sunny days vs solar installations per number of housing units, and based off this graph there does not appear to be much correlation. </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Two counties with some of the most sunny days actually have the lowest number of solar installations.</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This leads us to believe that there are other factors that affect solar installations.</a:t>
            </a:r>
            <a:endParaRPr sz="1400">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23f72242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23f72242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Char char="●"/>
            </a:pPr>
            <a:r>
              <a:rPr lang="en" sz="1400">
                <a:latin typeface="Lato"/>
                <a:ea typeface="Lato"/>
                <a:cs typeface="Lato"/>
                <a:sym typeface="Lato"/>
              </a:rPr>
              <a:t>We also wanted to see if the number of sunny days affected the installation size. The idea here was that the more sun an area receives, the smaller the installation size, since the solar panels will be more effective at converting solar energy into electricity in these areas. </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This graph again appears to disprove this hypothesis.</a:t>
            </a:r>
            <a:endParaRPr sz="14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1c9ded61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1c9ded61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23f72242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23f72242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Char char="●"/>
            </a:pPr>
            <a:r>
              <a:rPr lang="en" sz="1400">
                <a:latin typeface="Lato"/>
                <a:ea typeface="Lato"/>
                <a:cs typeface="Lato"/>
                <a:sym typeface="Lato"/>
              </a:rPr>
              <a:t>The final angle here was to see if areas with more sun had a lower installation cost per watt. </a:t>
            </a:r>
            <a:endParaRPr sz="1400">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a:latin typeface="Lato"/>
                <a:ea typeface="Lato"/>
                <a:cs typeface="Lato"/>
                <a:sym typeface="Lato"/>
              </a:rPr>
              <a:t>Again, this was disproved by the results on this graph. There does not appear to be much correlation between these two.</a:t>
            </a:r>
            <a:endParaRPr sz="1400">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23f72242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23f7224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Summarize where and how you found the data you used to answer these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1c9ded61e_0_2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1c9ded61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Describe the questions you and your group found interesting, and what motivated you to answer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1c9ded61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1c9ded61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Summarize where and how you found the data you used to answer these questions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d072c04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d072c04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Summarize where and how you found the data you used to answer these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23f72242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23f72242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Summarize where and how you found the data you used to answer these questions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23f72242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23f72242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Summarize where and how you found the data you used to answer these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1bd551717_0_3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1bd55171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1c9ded61e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1c9ded61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Describe the core message or hypothesis for your project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7" name="Google Shape;7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8" name="Google Shape;7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9" name="Google Shape;89;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7" name="Google Shape;9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6" name="Google Shape;10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09" name="Google Shape;10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3" name="Google Shape;7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74" name="Google Shape;7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ecdms.energy.ca.gov/elecbycounty.aspx"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hyperlink" Target="http://www.currentresult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6"/>
          <p:cNvPicPr preferRelativeResize="0"/>
          <p:nvPr/>
        </p:nvPicPr>
        <p:blipFill rotWithShape="1">
          <a:blip r:embed="rId3">
            <a:alphaModFix/>
          </a:blip>
          <a:srcRect t="8320" b="8311"/>
          <a:stretch/>
        </p:blipFill>
        <p:spPr>
          <a:xfrm>
            <a:off x="0" y="0"/>
            <a:ext cx="9144000" cy="5143501"/>
          </a:xfrm>
          <a:prstGeom prst="rect">
            <a:avLst/>
          </a:prstGeom>
          <a:noFill/>
          <a:ln>
            <a:noFill/>
          </a:ln>
        </p:spPr>
      </p:pic>
      <p:sp>
        <p:nvSpPr>
          <p:cNvPr id="121" name="Google Shape;121;p26"/>
          <p:cNvSpPr txBox="1"/>
          <p:nvPr/>
        </p:nvSpPr>
        <p:spPr>
          <a:xfrm>
            <a:off x="2144275" y="209500"/>
            <a:ext cx="6925800" cy="55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274E13"/>
                </a:solidFill>
                <a:latin typeface="Oswald"/>
                <a:ea typeface="Oswald"/>
                <a:cs typeface="Oswald"/>
                <a:sym typeface="Oswald"/>
              </a:rPr>
              <a:t>California Leading the Way in Solar Panel Installations</a:t>
            </a:r>
            <a:endParaRPr sz="3000" b="1">
              <a:solidFill>
                <a:srgbClr val="274E13"/>
              </a:solidFill>
              <a:latin typeface="Oswald"/>
              <a:ea typeface="Oswald"/>
              <a:cs typeface="Oswald"/>
              <a:sym typeface="Oswald"/>
            </a:endParaRPr>
          </a:p>
          <a:p>
            <a:pPr marL="0" lvl="0" indent="0" algn="l" rtl="0">
              <a:spcBef>
                <a:spcPts val="0"/>
              </a:spcBef>
              <a:spcAft>
                <a:spcPts val="0"/>
              </a:spcAft>
              <a:buClr>
                <a:schemeClr val="dk2"/>
              </a:buClr>
              <a:buSzPts val="1100"/>
              <a:buFont typeface="Arial"/>
              <a:buNone/>
            </a:pPr>
            <a:endParaRPr sz="1800" b="1">
              <a:solidFill>
                <a:srgbClr val="7F6000"/>
              </a:solidFill>
              <a:latin typeface="Lato"/>
              <a:ea typeface="Lato"/>
              <a:cs typeface="Lato"/>
              <a:sym typeface="Lato"/>
            </a:endParaRPr>
          </a:p>
        </p:txBody>
      </p:sp>
      <p:sp>
        <p:nvSpPr>
          <p:cNvPr id="122" name="Google Shape;122;p26"/>
          <p:cNvSpPr txBox="1"/>
          <p:nvPr/>
        </p:nvSpPr>
        <p:spPr>
          <a:xfrm>
            <a:off x="2304475" y="1185650"/>
            <a:ext cx="6457500" cy="87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2"/>
              </a:buClr>
              <a:buSzPts val="1100"/>
              <a:buFont typeface="Arial"/>
              <a:buNone/>
            </a:pPr>
            <a:r>
              <a:rPr lang="en" sz="1200" b="1">
                <a:solidFill>
                  <a:srgbClr val="274E13"/>
                </a:solidFill>
                <a:latin typeface="Oswald"/>
                <a:ea typeface="Oswald"/>
                <a:cs typeface="Oswald"/>
                <a:sym typeface="Oswald"/>
              </a:rPr>
              <a:t>Adriana Rubalcaba, Dylan Kaiser, Anna Miller </a:t>
            </a:r>
            <a:endParaRPr sz="1200" b="1">
              <a:solidFill>
                <a:srgbClr val="274E13"/>
              </a:solidFill>
              <a:latin typeface="Oswald"/>
              <a:ea typeface="Oswald"/>
              <a:cs typeface="Oswald"/>
              <a:sym typeface="Oswald"/>
            </a:endParaRPr>
          </a:p>
          <a:p>
            <a:pPr marL="0" lvl="0" indent="0" algn="r" rtl="0">
              <a:spcBef>
                <a:spcPts val="0"/>
              </a:spcBef>
              <a:spcAft>
                <a:spcPts val="0"/>
              </a:spcAft>
              <a:buClr>
                <a:schemeClr val="dk2"/>
              </a:buClr>
              <a:buSzPts val="1100"/>
              <a:buFont typeface="Arial"/>
              <a:buNone/>
            </a:pPr>
            <a:r>
              <a:rPr lang="en" sz="1200" b="1">
                <a:solidFill>
                  <a:srgbClr val="274E13"/>
                </a:solidFill>
                <a:latin typeface="Oswald"/>
                <a:ea typeface="Oswald"/>
                <a:cs typeface="Oswald"/>
                <a:sym typeface="Oswald"/>
              </a:rPr>
              <a:t>University of Southern California Data Analytics Program</a:t>
            </a:r>
            <a:endParaRPr sz="1200" b="1">
              <a:solidFill>
                <a:srgbClr val="274E13"/>
              </a:solidFill>
              <a:latin typeface="Oswald"/>
              <a:ea typeface="Oswald"/>
              <a:cs typeface="Oswald"/>
              <a:sym typeface="Oswald"/>
            </a:endParaRPr>
          </a:p>
          <a:p>
            <a:pPr marL="0" lvl="0" indent="0" algn="r" rtl="0">
              <a:spcBef>
                <a:spcPts val="0"/>
              </a:spcBef>
              <a:spcAft>
                <a:spcPts val="0"/>
              </a:spcAft>
              <a:buClr>
                <a:schemeClr val="dk2"/>
              </a:buClr>
              <a:buSzPts val="1100"/>
              <a:buFont typeface="Arial"/>
              <a:buNone/>
            </a:pPr>
            <a:r>
              <a:rPr lang="en" sz="1200" b="1">
                <a:solidFill>
                  <a:srgbClr val="274E13"/>
                </a:solidFill>
                <a:latin typeface="Oswald"/>
                <a:ea typeface="Oswald"/>
                <a:cs typeface="Oswald"/>
                <a:sym typeface="Oswald"/>
              </a:rPr>
              <a:t>March 2019</a:t>
            </a:r>
            <a:endParaRPr sz="1200" b="1">
              <a:solidFill>
                <a:srgbClr val="274E13"/>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265500" y="166375"/>
            <a:ext cx="4045200" cy="63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latin typeface="Raleway"/>
                <a:ea typeface="Raleway"/>
                <a:cs typeface="Raleway"/>
                <a:sym typeface="Raleway"/>
              </a:rPr>
              <a:t>Climate Zones</a:t>
            </a:r>
            <a:endParaRPr sz="3000"/>
          </a:p>
        </p:txBody>
      </p:sp>
      <p:sp>
        <p:nvSpPr>
          <p:cNvPr id="188" name="Google Shape;188;p35"/>
          <p:cNvSpPr txBox="1">
            <a:spLocks noGrp="1"/>
          </p:cNvSpPr>
          <p:nvPr>
            <p:ph type="subTitle" idx="1"/>
          </p:nvPr>
        </p:nvSpPr>
        <p:spPr>
          <a:xfrm>
            <a:off x="265500" y="697550"/>
            <a:ext cx="4306500" cy="404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California Energy Commission established 16 climate zones </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Based on how much Energy they are allowed to use (budget)</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Building  Standards were established to set maximum amount of energy a building, or portion of a building can be designed to consume per year</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Zones  shown in this map are not the same as what we commonly call climate areas such as "desert" or "alpine" climates</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Zones based on energy use, temperature, weather and other factors</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For purpose of analysis we also used these zones for location purposes</a:t>
            </a:r>
            <a:endParaRPr sz="1600" b="1">
              <a:solidFill>
                <a:schemeClr val="lt1"/>
              </a:solidFill>
              <a:latin typeface="Raleway"/>
              <a:ea typeface="Raleway"/>
              <a:cs typeface="Raleway"/>
              <a:sym typeface="Raleway"/>
            </a:endParaRPr>
          </a:p>
        </p:txBody>
      </p:sp>
      <p:pic>
        <p:nvPicPr>
          <p:cNvPr id="189" name="Google Shape;189;p35"/>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206900" y="407350"/>
            <a:ext cx="86205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Hypothesis </a:t>
            </a:r>
            <a:endParaRPr/>
          </a:p>
          <a:p>
            <a:pPr marL="0" lvl="0" indent="0" algn="l" rtl="0">
              <a:spcBef>
                <a:spcPts val="0"/>
              </a:spcBef>
              <a:spcAft>
                <a:spcPts val="1200"/>
              </a:spcAft>
              <a:buClr>
                <a:schemeClr val="dk2"/>
              </a:buClr>
              <a:buSzPts val="1100"/>
              <a:buFont typeface="Arial"/>
              <a:buNone/>
            </a:pPr>
            <a:endParaRPr/>
          </a:p>
        </p:txBody>
      </p:sp>
      <p:sp>
        <p:nvSpPr>
          <p:cNvPr id="195" name="Google Shape;195;p36"/>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6"/>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6049089" y="1988900"/>
            <a:ext cx="2629500" cy="22449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2"/>
              </a:buClr>
              <a:buSzPts val="1100"/>
              <a:buFont typeface="Arial"/>
              <a:buNone/>
            </a:pPr>
            <a:r>
              <a:rPr lang="en" sz="2100"/>
              <a:t>3. Climate Zones with more Sunny Days will have a higher % of Solar Installations	</a:t>
            </a:r>
            <a:endParaRPr sz="1400" b="0">
              <a:solidFill>
                <a:schemeClr val="lt1"/>
              </a:solidFill>
            </a:endParaRPr>
          </a:p>
        </p:txBody>
      </p:sp>
      <p:sp>
        <p:nvSpPr>
          <p:cNvPr id="199" name="Google Shape;199;p36"/>
          <p:cNvSpPr txBox="1">
            <a:spLocks noGrp="1"/>
          </p:cNvSpPr>
          <p:nvPr>
            <p:ph type="title"/>
          </p:nvPr>
        </p:nvSpPr>
        <p:spPr>
          <a:xfrm>
            <a:off x="4479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100"/>
              <a:t>1. Climate Zone Temperatures will impact the amount of Installations and system size</a:t>
            </a:r>
            <a:endParaRPr sz="1400">
              <a:solidFill>
                <a:schemeClr val="lt1"/>
              </a:solidFill>
            </a:endParaRPr>
          </a:p>
        </p:txBody>
      </p:sp>
      <p:sp>
        <p:nvSpPr>
          <p:cNvPr id="200" name="Google Shape;200;p36"/>
          <p:cNvSpPr txBox="1">
            <a:spLocks noGrp="1"/>
          </p:cNvSpPr>
          <p:nvPr>
            <p:ph type="title"/>
          </p:nvPr>
        </p:nvSpPr>
        <p:spPr>
          <a:xfrm>
            <a:off x="328662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100"/>
              <a:t>2. Population will impact the amount of installations 	</a:t>
            </a:r>
            <a:endParaRPr sz="1400" b="0">
              <a:solidFill>
                <a:schemeClr val="lt1"/>
              </a:solidFill>
            </a:endParaRPr>
          </a:p>
        </p:txBody>
      </p:sp>
      <p:sp>
        <p:nvSpPr>
          <p:cNvPr id="201" name="Google Shape;201;p3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i="1">
              <a:solidFill>
                <a:schemeClr val="accent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265500" y="331475"/>
            <a:ext cx="4045200" cy="6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1100"/>
              <a:buFont typeface="Arial"/>
              <a:buNone/>
            </a:pPr>
            <a:r>
              <a:rPr lang="en" sz="2400">
                <a:solidFill>
                  <a:srgbClr val="FB8C00"/>
                </a:solidFill>
              </a:rPr>
              <a:t>Climate Zone Reference City List</a:t>
            </a:r>
            <a:endParaRPr>
              <a:solidFill>
                <a:srgbClr val="FB8C00"/>
              </a:solidFill>
            </a:endParaRPr>
          </a:p>
        </p:txBody>
      </p:sp>
      <p:pic>
        <p:nvPicPr>
          <p:cNvPr id="207" name="Google Shape;207;p37"/>
          <p:cNvPicPr preferRelativeResize="0"/>
          <p:nvPr/>
        </p:nvPicPr>
        <p:blipFill>
          <a:blip r:embed="rId3">
            <a:alphaModFix/>
          </a:blip>
          <a:stretch>
            <a:fillRect/>
          </a:stretch>
        </p:blipFill>
        <p:spPr>
          <a:xfrm>
            <a:off x="5264250" y="1029900"/>
            <a:ext cx="3413374" cy="3756549"/>
          </a:xfrm>
          <a:prstGeom prst="rect">
            <a:avLst/>
          </a:prstGeom>
          <a:noFill/>
          <a:ln>
            <a:noFill/>
          </a:ln>
        </p:spPr>
      </p:pic>
      <p:sp>
        <p:nvSpPr>
          <p:cNvPr id="208" name="Google Shape;208;p37"/>
          <p:cNvSpPr txBox="1">
            <a:spLocks noGrp="1"/>
          </p:cNvSpPr>
          <p:nvPr>
            <p:ph type="title"/>
          </p:nvPr>
        </p:nvSpPr>
        <p:spPr>
          <a:xfrm>
            <a:off x="4883250" y="152400"/>
            <a:ext cx="4045200" cy="7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lt1"/>
                </a:solidFill>
              </a:rPr>
              <a:t>Climate Zone Map by Reference City</a:t>
            </a:r>
            <a:endParaRPr sz="2400">
              <a:solidFill>
                <a:schemeClr val="lt1"/>
              </a:solidFill>
            </a:endParaRPr>
          </a:p>
        </p:txBody>
      </p:sp>
      <p:sp>
        <p:nvSpPr>
          <p:cNvPr id="209" name="Google Shape;209;p37"/>
          <p:cNvSpPr txBox="1">
            <a:spLocks noGrp="1"/>
          </p:cNvSpPr>
          <p:nvPr>
            <p:ph type="title"/>
          </p:nvPr>
        </p:nvSpPr>
        <p:spPr>
          <a:xfrm>
            <a:off x="138650" y="993175"/>
            <a:ext cx="4045200" cy="407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lt1"/>
                </a:solidFill>
              </a:rPr>
              <a:t>1-Eureka</a:t>
            </a:r>
            <a:endParaRPr sz="1600">
              <a:solidFill>
                <a:schemeClr val="lt1"/>
              </a:solidFill>
            </a:endParaRPr>
          </a:p>
          <a:p>
            <a:pPr marL="0" lvl="0" indent="0" algn="ctr" rtl="0">
              <a:spcBef>
                <a:spcPts val="0"/>
              </a:spcBef>
              <a:spcAft>
                <a:spcPts val="0"/>
              </a:spcAft>
              <a:buNone/>
            </a:pPr>
            <a:r>
              <a:rPr lang="en" sz="1600">
                <a:solidFill>
                  <a:schemeClr val="lt1"/>
                </a:solidFill>
              </a:rPr>
              <a:t>2-Napa</a:t>
            </a:r>
            <a:endParaRPr sz="1600">
              <a:solidFill>
                <a:schemeClr val="lt1"/>
              </a:solidFill>
            </a:endParaRPr>
          </a:p>
          <a:p>
            <a:pPr marL="0" lvl="0" indent="0" algn="ctr" rtl="0">
              <a:spcBef>
                <a:spcPts val="0"/>
              </a:spcBef>
              <a:spcAft>
                <a:spcPts val="0"/>
              </a:spcAft>
              <a:buNone/>
            </a:pPr>
            <a:r>
              <a:rPr lang="en" sz="1600">
                <a:solidFill>
                  <a:schemeClr val="lt1"/>
                </a:solidFill>
              </a:rPr>
              <a:t>3-Oakland</a:t>
            </a:r>
            <a:endParaRPr sz="1600">
              <a:solidFill>
                <a:schemeClr val="lt1"/>
              </a:solidFill>
            </a:endParaRPr>
          </a:p>
          <a:p>
            <a:pPr marL="0" lvl="0" indent="0" algn="ctr" rtl="0">
              <a:spcBef>
                <a:spcPts val="0"/>
              </a:spcBef>
              <a:spcAft>
                <a:spcPts val="0"/>
              </a:spcAft>
              <a:buNone/>
            </a:pPr>
            <a:r>
              <a:rPr lang="en" sz="1600">
                <a:solidFill>
                  <a:schemeClr val="lt1"/>
                </a:solidFill>
              </a:rPr>
              <a:t>4-San Jose</a:t>
            </a:r>
            <a:endParaRPr sz="1600">
              <a:solidFill>
                <a:schemeClr val="lt1"/>
              </a:solidFill>
            </a:endParaRPr>
          </a:p>
          <a:p>
            <a:pPr marL="0" lvl="0" indent="0" algn="ctr" rtl="0">
              <a:spcBef>
                <a:spcPts val="0"/>
              </a:spcBef>
              <a:spcAft>
                <a:spcPts val="0"/>
              </a:spcAft>
              <a:buNone/>
            </a:pPr>
            <a:r>
              <a:rPr lang="en" sz="1600">
                <a:solidFill>
                  <a:schemeClr val="lt1"/>
                </a:solidFill>
              </a:rPr>
              <a:t>5-Santa Maria</a:t>
            </a:r>
            <a:endParaRPr sz="1600">
              <a:solidFill>
                <a:schemeClr val="lt1"/>
              </a:solidFill>
            </a:endParaRPr>
          </a:p>
          <a:p>
            <a:pPr marL="0" lvl="0" indent="0" algn="ctr" rtl="0">
              <a:spcBef>
                <a:spcPts val="0"/>
              </a:spcBef>
              <a:spcAft>
                <a:spcPts val="0"/>
              </a:spcAft>
              <a:buNone/>
            </a:pPr>
            <a:r>
              <a:rPr lang="en" sz="1600">
                <a:solidFill>
                  <a:schemeClr val="lt1"/>
                </a:solidFill>
              </a:rPr>
              <a:t>6-Los Angeles</a:t>
            </a:r>
            <a:endParaRPr sz="1600">
              <a:solidFill>
                <a:schemeClr val="lt1"/>
              </a:solidFill>
            </a:endParaRPr>
          </a:p>
          <a:p>
            <a:pPr marL="0" lvl="0" indent="0" algn="ctr" rtl="0">
              <a:spcBef>
                <a:spcPts val="0"/>
              </a:spcBef>
              <a:spcAft>
                <a:spcPts val="0"/>
              </a:spcAft>
              <a:buNone/>
            </a:pPr>
            <a:r>
              <a:rPr lang="en" sz="1600">
                <a:solidFill>
                  <a:schemeClr val="lt1"/>
                </a:solidFill>
              </a:rPr>
              <a:t>7-San Diego</a:t>
            </a:r>
            <a:endParaRPr sz="1600">
              <a:solidFill>
                <a:schemeClr val="lt1"/>
              </a:solidFill>
            </a:endParaRPr>
          </a:p>
          <a:p>
            <a:pPr marL="0" lvl="0" indent="0" algn="ctr" rtl="0">
              <a:spcBef>
                <a:spcPts val="0"/>
              </a:spcBef>
              <a:spcAft>
                <a:spcPts val="0"/>
              </a:spcAft>
              <a:buNone/>
            </a:pPr>
            <a:r>
              <a:rPr lang="en" sz="1600">
                <a:solidFill>
                  <a:schemeClr val="lt1"/>
                </a:solidFill>
              </a:rPr>
              <a:t>8-Long Beach</a:t>
            </a:r>
            <a:endParaRPr sz="1600">
              <a:solidFill>
                <a:schemeClr val="lt1"/>
              </a:solidFill>
            </a:endParaRPr>
          </a:p>
          <a:p>
            <a:pPr marL="0" lvl="0" indent="0" algn="ctr" rtl="0">
              <a:spcBef>
                <a:spcPts val="0"/>
              </a:spcBef>
              <a:spcAft>
                <a:spcPts val="0"/>
              </a:spcAft>
              <a:buNone/>
            </a:pPr>
            <a:r>
              <a:rPr lang="en" sz="1600">
                <a:solidFill>
                  <a:schemeClr val="lt1"/>
                </a:solidFill>
              </a:rPr>
              <a:t>9-Los Angeles Civic Center</a:t>
            </a:r>
            <a:endParaRPr sz="1600">
              <a:solidFill>
                <a:schemeClr val="lt1"/>
              </a:solidFill>
            </a:endParaRPr>
          </a:p>
          <a:p>
            <a:pPr marL="0" lvl="0" indent="0" algn="ctr" rtl="0">
              <a:spcBef>
                <a:spcPts val="0"/>
              </a:spcBef>
              <a:spcAft>
                <a:spcPts val="0"/>
              </a:spcAft>
              <a:buNone/>
            </a:pPr>
            <a:r>
              <a:rPr lang="en" sz="1600">
                <a:solidFill>
                  <a:schemeClr val="lt1"/>
                </a:solidFill>
              </a:rPr>
              <a:t>10-Riverside</a:t>
            </a:r>
            <a:endParaRPr sz="1600">
              <a:solidFill>
                <a:schemeClr val="lt1"/>
              </a:solidFill>
            </a:endParaRPr>
          </a:p>
          <a:p>
            <a:pPr marL="0" lvl="0" indent="0" algn="ctr" rtl="0">
              <a:spcBef>
                <a:spcPts val="0"/>
              </a:spcBef>
              <a:spcAft>
                <a:spcPts val="0"/>
              </a:spcAft>
              <a:buNone/>
            </a:pPr>
            <a:r>
              <a:rPr lang="en" sz="1600">
                <a:solidFill>
                  <a:schemeClr val="lt1"/>
                </a:solidFill>
              </a:rPr>
              <a:t>11-Red Bluff</a:t>
            </a:r>
            <a:endParaRPr sz="1600">
              <a:solidFill>
                <a:schemeClr val="lt1"/>
              </a:solidFill>
            </a:endParaRPr>
          </a:p>
          <a:p>
            <a:pPr marL="0" lvl="0" indent="0" algn="ctr" rtl="0">
              <a:spcBef>
                <a:spcPts val="0"/>
              </a:spcBef>
              <a:spcAft>
                <a:spcPts val="0"/>
              </a:spcAft>
              <a:buNone/>
            </a:pPr>
            <a:r>
              <a:rPr lang="en" sz="1600">
                <a:solidFill>
                  <a:schemeClr val="lt1"/>
                </a:solidFill>
              </a:rPr>
              <a:t>12-Stockton</a:t>
            </a:r>
            <a:endParaRPr sz="1600">
              <a:solidFill>
                <a:schemeClr val="lt1"/>
              </a:solidFill>
            </a:endParaRPr>
          </a:p>
          <a:p>
            <a:pPr marL="0" lvl="0" indent="0" algn="ctr" rtl="0">
              <a:spcBef>
                <a:spcPts val="0"/>
              </a:spcBef>
              <a:spcAft>
                <a:spcPts val="0"/>
              </a:spcAft>
              <a:buNone/>
            </a:pPr>
            <a:r>
              <a:rPr lang="en" sz="1600">
                <a:solidFill>
                  <a:schemeClr val="lt1"/>
                </a:solidFill>
              </a:rPr>
              <a:t>13=-Fresno</a:t>
            </a:r>
            <a:endParaRPr sz="1600">
              <a:solidFill>
                <a:schemeClr val="lt1"/>
              </a:solidFill>
            </a:endParaRPr>
          </a:p>
          <a:p>
            <a:pPr marL="0" lvl="0" indent="0" algn="ctr" rtl="0">
              <a:spcBef>
                <a:spcPts val="0"/>
              </a:spcBef>
              <a:spcAft>
                <a:spcPts val="0"/>
              </a:spcAft>
              <a:buNone/>
            </a:pPr>
            <a:r>
              <a:rPr lang="en" sz="1600">
                <a:solidFill>
                  <a:schemeClr val="lt1"/>
                </a:solidFill>
              </a:rPr>
              <a:t>14-Barstow</a:t>
            </a:r>
            <a:endParaRPr sz="1600">
              <a:solidFill>
                <a:schemeClr val="lt1"/>
              </a:solidFill>
            </a:endParaRPr>
          </a:p>
          <a:p>
            <a:pPr marL="0" lvl="0" indent="0" algn="ctr" rtl="0">
              <a:spcBef>
                <a:spcPts val="0"/>
              </a:spcBef>
              <a:spcAft>
                <a:spcPts val="0"/>
              </a:spcAft>
              <a:buNone/>
            </a:pPr>
            <a:r>
              <a:rPr lang="en" sz="1600">
                <a:solidFill>
                  <a:schemeClr val="lt1"/>
                </a:solidFill>
              </a:rPr>
              <a:t>15-Brawley</a:t>
            </a:r>
            <a:endParaRPr sz="1600">
              <a:solidFill>
                <a:schemeClr val="lt1"/>
              </a:solidFill>
            </a:endParaRPr>
          </a:p>
          <a:p>
            <a:pPr marL="0" lvl="0" indent="0" algn="ctr" rtl="0">
              <a:spcBef>
                <a:spcPts val="0"/>
              </a:spcBef>
              <a:spcAft>
                <a:spcPts val="0"/>
              </a:spcAft>
              <a:buNone/>
            </a:pPr>
            <a:r>
              <a:rPr lang="en" sz="1600">
                <a:solidFill>
                  <a:schemeClr val="lt1"/>
                </a:solidFill>
              </a:rPr>
              <a:t>16-Bisho</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Clr>
                <a:schemeClr val="dk1"/>
              </a:buClr>
              <a:buSzPts val="1100"/>
              <a:buFont typeface="Arial"/>
              <a:buNone/>
            </a:pPr>
            <a:r>
              <a:rPr lang="en" b="1">
                <a:solidFill>
                  <a:schemeClr val="lt1"/>
                </a:solidFill>
                <a:latin typeface="Raleway"/>
                <a:ea typeface="Raleway"/>
                <a:cs typeface="Raleway"/>
                <a:sym typeface="Raleway"/>
              </a:rPr>
              <a:t>1. Climate Zone Temperatures will impact the amount of Installations and system size</a:t>
            </a:r>
            <a:endParaRPr/>
          </a:p>
        </p:txBody>
      </p:sp>
      <p:sp>
        <p:nvSpPr>
          <p:cNvPr id="215" name="Google Shape;215;p38"/>
          <p:cNvSpPr txBox="1"/>
          <p:nvPr/>
        </p:nvSpPr>
        <p:spPr>
          <a:xfrm>
            <a:off x="3356450" y="3866900"/>
            <a:ext cx="5664000" cy="5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B8C00"/>
                </a:solidFill>
                <a:latin typeface="Raleway"/>
                <a:ea typeface="Raleway"/>
                <a:cs typeface="Raleway"/>
                <a:sym typeface="Raleway"/>
              </a:rPr>
              <a:t>Based on 2015 Solar Panels Installation Data Only</a:t>
            </a:r>
            <a:endParaRPr sz="1800" b="1">
              <a:solidFill>
                <a:srgbClr val="FB8C00"/>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311700" y="205475"/>
            <a:ext cx="2808000" cy="1105800"/>
          </a:xfrm>
          <a:prstGeom prst="rect">
            <a:avLst/>
          </a:prstGeom>
        </p:spPr>
        <p:txBody>
          <a:bodyPr spcFirstLastPara="1" wrap="square" lIns="91425" tIns="91425" rIns="91425" bIns="91425" anchor="b" anchorCtr="0">
            <a:noAutofit/>
          </a:bodyPr>
          <a:lstStyle/>
          <a:p>
            <a:pPr marL="457200" lvl="0" indent="-406400" algn="ctr" rtl="0">
              <a:spcBef>
                <a:spcPts val="0"/>
              </a:spcBef>
              <a:spcAft>
                <a:spcPts val="0"/>
              </a:spcAft>
              <a:buClr>
                <a:schemeClr val="lt1"/>
              </a:buClr>
              <a:buSzPts val="2800"/>
              <a:buFont typeface="Raleway"/>
              <a:buAutoNum type="arabicPeriod"/>
            </a:pPr>
            <a:r>
              <a:rPr lang="en" sz="2800" b="1">
                <a:solidFill>
                  <a:schemeClr val="lt1"/>
                </a:solidFill>
                <a:latin typeface="Raleway"/>
                <a:ea typeface="Raleway"/>
                <a:cs typeface="Raleway"/>
                <a:sym typeface="Raleway"/>
              </a:rPr>
              <a:t>Analysis &amp; Findings</a:t>
            </a:r>
            <a:endParaRPr sz="1400"/>
          </a:p>
        </p:txBody>
      </p:sp>
      <p:sp>
        <p:nvSpPr>
          <p:cNvPr id="221" name="Google Shape;221;p39"/>
          <p:cNvSpPr txBox="1">
            <a:spLocks noGrp="1"/>
          </p:cNvSpPr>
          <p:nvPr>
            <p:ph type="body" idx="1"/>
          </p:nvPr>
        </p:nvSpPr>
        <p:spPr>
          <a:xfrm>
            <a:off x="311700" y="1161000"/>
            <a:ext cx="2808000" cy="350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High Temperature in Climate Zones do not produce higher number of installations</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Ran a GOF Test and that is a big fat NO</a:t>
            </a:r>
            <a:endParaRPr sz="1600" b="1">
              <a:solidFill>
                <a:schemeClr val="lt1"/>
              </a:solidFill>
              <a:latin typeface="Raleway"/>
              <a:ea typeface="Raleway"/>
              <a:cs typeface="Raleway"/>
              <a:sym typeface="Raleway"/>
            </a:endParaRPr>
          </a:p>
          <a:p>
            <a:pPr marL="457200" lvl="0" indent="-330200" algn="l" rtl="0">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We looked at different factors that may be driving the installations in Zones 12, 13</a:t>
            </a:r>
            <a:endParaRPr sz="1600" b="1">
              <a:solidFill>
                <a:schemeClr val="lt1"/>
              </a:solidFill>
              <a:latin typeface="Raleway"/>
              <a:ea typeface="Raleway"/>
              <a:cs typeface="Raleway"/>
              <a:sym typeface="Raleway"/>
            </a:endParaRPr>
          </a:p>
          <a:p>
            <a:pPr marL="0" lvl="0" indent="0" algn="l" rtl="0">
              <a:spcBef>
                <a:spcPts val="1600"/>
              </a:spcBef>
              <a:spcAft>
                <a:spcPts val="1600"/>
              </a:spcAft>
              <a:buNone/>
            </a:pPr>
            <a:endParaRPr/>
          </a:p>
        </p:txBody>
      </p:sp>
      <p:pic>
        <p:nvPicPr>
          <p:cNvPr id="222" name="Google Shape;222;p39"/>
          <p:cNvPicPr preferRelativeResize="0"/>
          <p:nvPr/>
        </p:nvPicPr>
        <p:blipFill>
          <a:blip r:embed="rId3">
            <a:alphaModFix/>
          </a:blip>
          <a:stretch>
            <a:fillRect/>
          </a:stretch>
        </p:blipFill>
        <p:spPr>
          <a:xfrm>
            <a:off x="4808950" y="255375"/>
            <a:ext cx="2888350" cy="2163975"/>
          </a:xfrm>
          <a:prstGeom prst="rect">
            <a:avLst/>
          </a:prstGeom>
          <a:noFill/>
          <a:ln>
            <a:noFill/>
          </a:ln>
        </p:spPr>
      </p:pic>
      <p:pic>
        <p:nvPicPr>
          <p:cNvPr id="223" name="Google Shape;223;p39"/>
          <p:cNvPicPr preferRelativeResize="0"/>
          <p:nvPr/>
        </p:nvPicPr>
        <p:blipFill>
          <a:blip r:embed="rId4">
            <a:alphaModFix/>
          </a:blip>
          <a:stretch>
            <a:fillRect/>
          </a:stretch>
        </p:blipFill>
        <p:spPr>
          <a:xfrm>
            <a:off x="4796100" y="2495550"/>
            <a:ext cx="2888347" cy="226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b="1">
                <a:solidFill>
                  <a:schemeClr val="lt1"/>
                </a:solidFill>
                <a:latin typeface="Raleway"/>
                <a:ea typeface="Raleway"/>
                <a:cs typeface="Raleway"/>
                <a:sym typeface="Raleway"/>
              </a:rPr>
              <a:t>2. Homes in the Central Valley of California Will Have a Higher % of Solar Installations</a:t>
            </a:r>
            <a:endParaRPr/>
          </a:p>
        </p:txBody>
      </p:sp>
      <p:sp>
        <p:nvSpPr>
          <p:cNvPr id="229" name="Google Shape;229;p40"/>
          <p:cNvSpPr txBox="1"/>
          <p:nvPr/>
        </p:nvSpPr>
        <p:spPr>
          <a:xfrm>
            <a:off x="3356450" y="3866900"/>
            <a:ext cx="5664000" cy="5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B8C00"/>
                </a:solidFill>
                <a:latin typeface="Raleway"/>
                <a:ea typeface="Raleway"/>
                <a:cs typeface="Raleway"/>
                <a:sym typeface="Raleway"/>
              </a:rPr>
              <a:t>Based on 2015 Solar Panels Installation Data Only</a:t>
            </a:r>
            <a:endParaRPr sz="1800" b="1">
              <a:solidFill>
                <a:srgbClr val="FB8C00"/>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33"/>
        <p:cNvGrpSpPr/>
        <p:nvPr/>
      </p:nvGrpSpPr>
      <p:grpSpPr>
        <a:xfrm>
          <a:off x="0" y="0"/>
          <a:ext cx="0" cy="0"/>
          <a:chOff x="0" y="0"/>
          <a:chExt cx="0" cy="0"/>
        </a:xfrm>
      </p:grpSpPr>
      <p:sp>
        <p:nvSpPr>
          <p:cNvPr id="234" name="Google Shape;234;p41"/>
          <p:cNvSpPr txBox="1"/>
          <p:nvPr/>
        </p:nvSpPr>
        <p:spPr>
          <a:xfrm>
            <a:off x="640825" y="574000"/>
            <a:ext cx="6297300" cy="653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solidFill>
                <a:schemeClr val="dk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pic>
        <p:nvPicPr>
          <p:cNvPr id="235" name="Google Shape;235;p41"/>
          <p:cNvPicPr preferRelativeResize="0"/>
          <p:nvPr/>
        </p:nvPicPr>
        <p:blipFill>
          <a:blip r:embed="rId3">
            <a:alphaModFix/>
          </a:blip>
          <a:stretch>
            <a:fillRect/>
          </a:stretch>
        </p:blipFill>
        <p:spPr>
          <a:xfrm>
            <a:off x="4979500" y="1107250"/>
            <a:ext cx="3113775" cy="3526099"/>
          </a:xfrm>
          <a:prstGeom prst="rect">
            <a:avLst/>
          </a:prstGeom>
          <a:noFill/>
          <a:ln>
            <a:noFill/>
          </a:ln>
        </p:spPr>
      </p:pic>
      <p:pic>
        <p:nvPicPr>
          <p:cNvPr id="236" name="Google Shape;236;p41"/>
          <p:cNvPicPr preferRelativeResize="0"/>
          <p:nvPr/>
        </p:nvPicPr>
        <p:blipFill>
          <a:blip r:embed="rId4">
            <a:alphaModFix/>
          </a:blip>
          <a:stretch>
            <a:fillRect/>
          </a:stretch>
        </p:blipFill>
        <p:spPr>
          <a:xfrm>
            <a:off x="438150" y="1317161"/>
            <a:ext cx="3473200" cy="3145087"/>
          </a:xfrm>
          <a:prstGeom prst="rect">
            <a:avLst/>
          </a:prstGeom>
          <a:noFill/>
          <a:ln>
            <a:noFill/>
          </a:ln>
        </p:spPr>
      </p:pic>
      <p:sp>
        <p:nvSpPr>
          <p:cNvPr id="237" name="Google Shape;23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aleway"/>
                <a:ea typeface="Raleway"/>
                <a:cs typeface="Raleway"/>
                <a:sym typeface="Raleway"/>
              </a:rPr>
              <a:t>2. Analysis &amp; Findings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b="1">
                <a:solidFill>
                  <a:schemeClr val="lt1"/>
                </a:solidFill>
                <a:latin typeface="Raleway"/>
                <a:ea typeface="Raleway"/>
                <a:cs typeface="Raleway"/>
                <a:sym typeface="Raleway"/>
              </a:rPr>
              <a:t>3. Climate Zones with more Sunny Days will have a higher % of Solar Installations</a:t>
            </a:r>
            <a:endParaRPr/>
          </a:p>
        </p:txBody>
      </p:sp>
      <p:sp>
        <p:nvSpPr>
          <p:cNvPr id="243" name="Google Shape;243;p42"/>
          <p:cNvSpPr txBox="1"/>
          <p:nvPr/>
        </p:nvSpPr>
        <p:spPr>
          <a:xfrm>
            <a:off x="3356450" y="3866900"/>
            <a:ext cx="5664000" cy="5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B8C00"/>
                </a:solidFill>
                <a:latin typeface="Raleway"/>
                <a:ea typeface="Raleway"/>
                <a:cs typeface="Raleway"/>
                <a:sym typeface="Raleway"/>
              </a:rPr>
              <a:t>Based on 2015 Solar Panels Installation Data Only</a:t>
            </a:r>
            <a:endParaRPr sz="1800" b="1">
              <a:solidFill>
                <a:srgbClr val="FB8C00"/>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47"/>
        <p:cNvGrpSpPr/>
        <p:nvPr/>
      </p:nvGrpSpPr>
      <p:grpSpPr>
        <a:xfrm>
          <a:off x="0" y="0"/>
          <a:ext cx="0" cy="0"/>
          <a:chOff x="0" y="0"/>
          <a:chExt cx="0" cy="0"/>
        </a:xfrm>
      </p:grpSpPr>
      <p:sp>
        <p:nvSpPr>
          <p:cNvPr id="248" name="Google Shape;248;p43"/>
          <p:cNvSpPr txBox="1">
            <a:spLocks noGrp="1"/>
          </p:cNvSpPr>
          <p:nvPr>
            <p:ph type="ctrTitle"/>
          </p:nvPr>
        </p:nvSpPr>
        <p:spPr>
          <a:xfrm>
            <a:off x="311700" y="320225"/>
            <a:ext cx="8520600" cy="53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3. Analysis &amp; Findings</a:t>
            </a:r>
            <a:endParaRPr sz="3000" b="1">
              <a:solidFill>
                <a:schemeClr val="lt1"/>
              </a:solidFill>
              <a:latin typeface="Raleway"/>
              <a:ea typeface="Raleway"/>
              <a:cs typeface="Raleway"/>
              <a:sym typeface="Raleway"/>
            </a:endParaRPr>
          </a:p>
        </p:txBody>
      </p:sp>
      <p:sp>
        <p:nvSpPr>
          <p:cNvPr id="249" name="Google Shape;249;p43"/>
          <p:cNvSpPr txBox="1">
            <a:spLocks noGrp="1"/>
          </p:cNvSpPr>
          <p:nvPr>
            <p:ph type="subTitle" idx="1"/>
          </p:nvPr>
        </p:nvSpPr>
        <p:spPr>
          <a:xfrm>
            <a:off x="314900" y="975025"/>
            <a:ext cx="8520600" cy="4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Raleway"/>
                <a:ea typeface="Raleway"/>
                <a:cs typeface="Raleway"/>
                <a:sym typeface="Raleway"/>
              </a:rPr>
              <a:t>Sunny Days vs Percentage of Solar Installations Per Number of Housing Units</a:t>
            </a:r>
            <a:endParaRPr sz="1600" b="1">
              <a:solidFill>
                <a:schemeClr val="lt1"/>
              </a:solidFill>
              <a:latin typeface="Raleway"/>
              <a:ea typeface="Raleway"/>
              <a:cs typeface="Raleway"/>
              <a:sym typeface="Raleway"/>
            </a:endParaRPr>
          </a:p>
        </p:txBody>
      </p:sp>
      <p:pic>
        <p:nvPicPr>
          <p:cNvPr id="250" name="Google Shape;250;p43"/>
          <p:cNvPicPr preferRelativeResize="0"/>
          <p:nvPr/>
        </p:nvPicPr>
        <p:blipFill>
          <a:blip r:embed="rId3">
            <a:alphaModFix/>
          </a:blip>
          <a:stretch>
            <a:fillRect/>
          </a:stretch>
        </p:blipFill>
        <p:spPr>
          <a:xfrm>
            <a:off x="2209800" y="1350950"/>
            <a:ext cx="4949500" cy="329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54"/>
        <p:cNvGrpSpPr/>
        <p:nvPr/>
      </p:nvGrpSpPr>
      <p:grpSpPr>
        <a:xfrm>
          <a:off x="0" y="0"/>
          <a:ext cx="0" cy="0"/>
          <a:chOff x="0" y="0"/>
          <a:chExt cx="0" cy="0"/>
        </a:xfrm>
      </p:grpSpPr>
      <p:sp>
        <p:nvSpPr>
          <p:cNvPr id="255" name="Google Shape;255;p44"/>
          <p:cNvSpPr txBox="1">
            <a:spLocks noGrp="1"/>
          </p:cNvSpPr>
          <p:nvPr>
            <p:ph type="ctrTitle"/>
          </p:nvPr>
        </p:nvSpPr>
        <p:spPr>
          <a:xfrm>
            <a:off x="311700" y="320225"/>
            <a:ext cx="8520600" cy="53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3. Cont. Analysis and Findings</a:t>
            </a:r>
            <a:endParaRPr sz="3000" b="1">
              <a:solidFill>
                <a:schemeClr val="lt1"/>
              </a:solidFill>
              <a:latin typeface="Raleway"/>
              <a:ea typeface="Raleway"/>
              <a:cs typeface="Raleway"/>
              <a:sym typeface="Raleway"/>
            </a:endParaRPr>
          </a:p>
        </p:txBody>
      </p:sp>
      <p:sp>
        <p:nvSpPr>
          <p:cNvPr id="256" name="Google Shape;256;p44"/>
          <p:cNvSpPr txBox="1">
            <a:spLocks noGrp="1"/>
          </p:cNvSpPr>
          <p:nvPr>
            <p:ph type="subTitle" idx="1"/>
          </p:nvPr>
        </p:nvSpPr>
        <p:spPr>
          <a:xfrm>
            <a:off x="314900" y="975025"/>
            <a:ext cx="8520600" cy="4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Raleway"/>
                <a:ea typeface="Raleway"/>
                <a:cs typeface="Raleway"/>
                <a:sym typeface="Raleway"/>
              </a:rPr>
              <a:t>Sunny Days vs Installation Size</a:t>
            </a:r>
            <a:endParaRPr sz="1600" b="1">
              <a:solidFill>
                <a:schemeClr val="lt1"/>
              </a:solidFill>
              <a:latin typeface="Raleway"/>
              <a:ea typeface="Raleway"/>
              <a:cs typeface="Raleway"/>
              <a:sym typeface="Raleway"/>
            </a:endParaRPr>
          </a:p>
        </p:txBody>
      </p:sp>
      <p:pic>
        <p:nvPicPr>
          <p:cNvPr id="257" name="Google Shape;257;p44"/>
          <p:cNvPicPr preferRelativeResize="0"/>
          <p:nvPr/>
        </p:nvPicPr>
        <p:blipFill>
          <a:blip r:embed="rId3">
            <a:alphaModFix/>
          </a:blip>
          <a:stretch>
            <a:fillRect/>
          </a:stretch>
        </p:blipFill>
        <p:spPr>
          <a:xfrm>
            <a:off x="1930700" y="1418325"/>
            <a:ext cx="5236950" cy="349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311700" y="439775"/>
            <a:ext cx="8520600" cy="1158900"/>
          </a:xfrm>
          <a:prstGeom prst="rect">
            <a:avLst/>
          </a:prstGeom>
        </p:spPr>
        <p:txBody>
          <a:bodyPr spcFirstLastPara="1" wrap="square" lIns="91425" tIns="91425" rIns="91425" bIns="91425" anchor="b" anchorCtr="0">
            <a:noAutofit/>
          </a:bodyPr>
          <a:lstStyle/>
          <a:p>
            <a:pPr marL="0" lvl="0" indent="0" algn="ctr" rtl="0">
              <a:spcBef>
                <a:spcPts val="0"/>
              </a:spcBef>
              <a:spcAft>
                <a:spcPts val="1000"/>
              </a:spcAft>
              <a:buClr>
                <a:schemeClr val="dk1"/>
              </a:buClr>
              <a:buSzPts val="1100"/>
              <a:buFont typeface="Arial"/>
              <a:buNone/>
            </a:pPr>
            <a:r>
              <a:rPr lang="en" sz="3600" b="1">
                <a:solidFill>
                  <a:schemeClr val="lt1"/>
                </a:solidFill>
                <a:latin typeface="Raleway"/>
                <a:ea typeface="Raleway"/>
                <a:cs typeface="Raleway"/>
                <a:sym typeface="Raleway"/>
              </a:rPr>
              <a:t>California Leading</a:t>
            </a:r>
            <a:r>
              <a:rPr lang="en" sz="3600" b="1">
                <a:solidFill>
                  <a:srgbClr val="FB8C00"/>
                </a:solidFill>
                <a:latin typeface="Raleway"/>
                <a:ea typeface="Raleway"/>
                <a:cs typeface="Raleway"/>
                <a:sym typeface="Raleway"/>
              </a:rPr>
              <a:t> Solar Installations </a:t>
            </a:r>
            <a:r>
              <a:rPr lang="en" sz="3600" b="1">
                <a:solidFill>
                  <a:schemeClr val="lt1"/>
                </a:solidFill>
                <a:latin typeface="Raleway"/>
                <a:ea typeface="Raleway"/>
                <a:cs typeface="Raleway"/>
                <a:sym typeface="Raleway"/>
              </a:rPr>
              <a:t>in the US</a:t>
            </a:r>
            <a:endParaRPr/>
          </a:p>
        </p:txBody>
      </p:sp>
      <p:pic>
        <p:nvPicPr>
          <p:cNvPr id="128" name="Google Shape;128;p27"/>
          <p:cNvPicPr preferRelativeResize="0"/>
          <p:nvPr/>
        </p:nvPicPr>
        <p:blipFill>
          <a:blip r:embed="rId3">
            <a:alphaModFix/>
          </a:blip>
          <a:stretch>
            <a:fillRect/>
          </a:stretch>
        </p:blipFill>
        <p:spPr>
          <a:xfrm>
            <a:off x="1738313" y="1515163"/>
            <a:ext cx="5667375" cy="2657475"/>
          </a:xfrm>
          <a:prstGeom prst="rect">
            <a:avLst/>
          </a:prstGeom>
          <a:noFill/>
          <a:ln>
            <a:noFill/>
          </a:ln>
        </p:spPr>
      </p:pic>
      <p:sp>
        <p:nvSpPr>
          <p:cNvPr id="129" name="Google Shape;129;p2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Lato"/>
                <a:ea typeface="Lato"/>
                <a:cs typeface="Lato"/>
                <a:sym typeface="Lato"/>
              </a:rPr>
              <a:t>Source:https://www.eia.gov/todayinenergy/detail.php?id=23972</a:t>
            </a:r>
            <a:endParaRPr sz="1200">
              <a:solidFill>
                <a:schemeClr val="accent5"/>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61"/>
        <p:cNvGrpSpPr/>
        <p:nvPr/>
      </p:nvGrpSpPr>
      <p:grpSpPr>
        <a:xfrm>
          <a:off x="0" y="0"/>
          <a:ext cx="0" cy="0"/>
          <a:chOff x="0" y="0"/>
          <a:chExt cx="0" cy="0"/>
        </a:xfrm>
      </p:grpSpPr>
      <p:sp>
        <p:nvSpPr>
          <p:cNvPr id="262" name="Google Shape;262;p45"/>
          <p:cNvSpPr txBox="1">
            <a:spLocks noGrp="1"/>
          </p:cNvSpPr>
          <p:nvPr>
            <p:ph type="ctrTitle"/>
          </p:nvPr>
        </p:nvSpPr>
        <p:spPr>
          <a:xfrm>
            <a:off x="311700" y="320225"/>
            <a:ext cx="8520600" cy="53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latin typeface="Raleway"/>
                <a:ea typeface="Raleway"/>
                <a:cs typeface="Raleway"/>
                <a:sym typeface="Raleway"/>
              </a:rPr>
              <a:t>3. Cont. Analysis and Findings</a:t>
            </a:r>
            <a:endParaRPr sz="3000" b="1">
              <a:solidFill>
                <a:schemeClr val="lt1"/>
              </a:solidFill>
              <a:latin typeface="Raleway"/>
              <a:ea typeface="Raleway"/>
              <a:cs typeface="Raleway"/>
              <a:sym typeface="Raleway"/>
            </a:endParaRPr>
          </a:p>
        </p:txBody>
      </p:sp>
      <p:sp>
        <p:nvSpPr>
          <p:cNvPr id="263" name="Google Shape;263;p45"/>
          <p:cNvSpPr txBox="1">
            <a:spLocks noGrp="1"/>
          </p:cNvSpPr>
          <p:nvPr>
            <p:ph type="subTitle" idx="1"/>
          </p:nvPr>
        </p:nvSpPr>
        <p:spPr>
          <a:xfrm>
            <a:off x="314900" y="975025"/>
            <a:ext cx="8520600" cy="4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Raleway"/>
                <a:ea typeface="Raleway"/>
                <a:cs typeface="Raleway"/>
                <a:sym typeface="Raleway"/>
              </a:rPr>
              <a:t>Sunny Days vs Cost per Watt</a:t>
            </a:r>
            <a:endParaRPr sz="1600" b="1">
              <a:solidFill>
                <a:schemeClr val="lt1"/>
              </a:solidFill>
              <a:latin typeface="Raleway"/>
              <a:ea typeface="Raleway"/>
              <a:cs typeface="Raleway"/>
              <a:sym typeface="Raleway"/>
            </a:endParaRPr>
          </a:p>
        </p:txBody>
      </p:sp>
      <p:pic>
        <p:nvPicPr>
          <p:cNvPr id="264" name="Google Shape;264;p45"/>
          <p:cNvPicPr preferRelativeResize="0"/>
          <p:nvPr/>
        </p:nvPicPr>
        <p:blipFill>
          <a:blip r:embed="rId3">
            <a:alphaModFix/>
          </a:blip>
          <a:stretch>
            <a:fillRect/>
          </a:stretch>
        </p:blipFill>
        <p:spPr>
          <a:xfrm>
            <a:off x="1905000" y="1432225"/>
            <a:ext cx="5056200" cy="337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Summary</a:t>
            </a:r>
            <a:endParaRPr sz="3000"/>
          </a:p>
        </p:txBody>
      </p:sp>
      <p:sp>
        <p:nvSpPr>
          <p:cNvPr id="270" name="Google Shape;270;p46"/>
          <p:cNvSpPr txBox="1">
            <a:spLocks noGrp="1"/>
          </p:cNvSpPr>
          <p:nvPr>
            <p:ph type="body" idx="1"/>
          </p:nvPr>
        </p:nvSpPr>
        <p:spPr>
          <a:xfrm>
            <a:off x="311700" y="948825"/>
            <a:ext cx="8599500" cy="363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From the information we collected we could not find a conclusion the reason California has the largest installations besides the obvious California is awesome. </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Based on the data we collected.  The average Energy produced by Solar Panels per home is : </a:t>
            </a:r>
            <a:endParaRPr sz="1800" b="1">
              <a:solidFill>
                <a:schemeClr val="lt1"/>
              </a:solidFill>
              <a:latin typeface="Raleway"/>
              <a:ea typeface="Raleway"/>
              <a:cs typeface="Raleway"/>
              <a:sym typeface="Raleway"/>
            </a:endParaRPr>
          </a:p>
          <a:p>
            <a:pPr marL="1371600" lvl="1"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 </a:t>
            </a:r>
            <a:r>
              <a:rPr lang="en" sz="1800" b="1">
                <a:solidFill>
                  <a:srgbClr val="FF0000"/>
                </a:solidFill>
                <a:latin typeface="Raleway"/>
                <a:ea typeface="Raleway"/>
                <a:cs typeface="Raleway"/>
                <a:sym typeface="Raleway"/>
              </a:rPr>
              <a:t>11,023 kwh which equals to 5.3 Metric Tons </a:t>
            </a:r>
            <a:r>
              <a:rPr lang="en" sz="1800" b="1">
                <a:solidFill>
                  <a:schemeClr val="lt1"/>
                </a:solidFill>
                <a:latin typeface="Raleway"/>
                <a:ea typeface="Raleway"/>
                <a:cs typeface="Raleway"/>
                <a:sym typeface="Raleway"/>
              </a:rPr>
              <a:t>CO2 (aka Greenhouse Emissions) per home annually if it was using Electricity from fossil fuels</a:t>
            </a:r>
            <a:endParaRPr sz="1800" b="1">
              <a:solidFill>
                <a:schemeClr val="lt1"/>
              </a:solidFill>
              <a:latin typeface="Raleway"/>
              <a:ea typeface="Raleway"/>
              <a:cs typeface="Raleway"/>
              <a:sym typeface="Raleway"/>
            </a:endParaRPr>
          </a:p>
          <a:p>
            <a:pPr marL="1371600" lvl="1"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This means in 2015 the Solar Panels per home is saving having to plant approximately </a:t>
            </a:r>
            <a:r>
              <a:rPr lang="en" sz="1800" b="1">
                <a:solidFill>
                  <a:srgbClr val="FF0000"/>
                </a:solidFill>
                <a:latin typeface="Raleway"/>
                <a:ea typeface="Raleway"/>
                <a:cs typeface="Raleway"/>
                <a:sym typeface="Raleway"/>
              </a:rPr>
              <a:t>200 trees</a:t>
            </a:r>
            <a:r>
              <a:rPr lang="en" sz="1800" b="1">
                <a:solidFill>
                  <a:schemeClr val="lt1"/>
                </a:solidFill>
                <a:latin typeface="Raleway"/>
                <a:ea typeface="Raleway"/>
                <a:cs typeface="Raleway"/>
                <a:sym typeface="Raleway"/>
              </a:rPr>
              <a:t> to have to counteract the greenhouse emissions if using fossil fuels</a:t>
            </a:r>
            <a:r>
              <a:rPr lang="en" sz="1800" b="1">
                <a:solidFill>
                  <a:srgbClr val="FF0000"/>
                </a:solidFill>
                <a:latin typeface="Raleway"/>
                <a:ea typeface="Raleway"/>
                <a:cs typeface="Raleway"/>
                <a:sym typeface="Raleway"/>
              </a:rPr>
              <a:t> (according to EPA)</a:t>
            </a:r>
            <a:endParaRPr sz="1800" b="1">
              <a:solidFill>
                <a:srgbClr val="FF0000"/>
              </a:solidFill>
              <a:latin typeface="Raleway"/>
              <a:ea typeface="Raleway"/>
              <a:cs typeface="Raleway"/>
              <a:sym typeface="Raleway"/>
            </a:endParaRPr>
          </a:p>
          <a:p>
            <a:pPr marL="914400" lvl="0" indent="0" algn="l" rtl="0">
              <a:spcBef>
                <a:spcPts val="1600"/>
              </a:spcBef>
              <a:spcAft>
                <a:spcPts val="0"/>
              </a:spcAft>
              <a:buNone/>
            </a:pPr>
            <a:endParaRPr sz="1800" b="1">
              <a:solidFill>
                <a:schemeClr val="lt1"/>
              </a:solidFill>
              <a:latin typeface="Raleway"/>
              <a:ea typeface="Raleway"/>
              <a:cs typeface="Raleway"/>
              <a:sym typeface="Raleway"/>
            </a:endParaRPr>
          </a:p>
          <a:p>
            <a:pPr marL="457200" lvl="0" indent="0" algn="l" rtl="0">
              <a:spcBef>
                <a:spcPts val="1600"/>
              </a:spcBef>
              <a:spcAft>
                <a:spcPts val="1600"/>
              </a:spcAft>
              <a:buNone/>
            </a:pPr>
            <a:endParaRPr sz="1000" b="1">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FB8C00"/>
                </a:solidFill>
                <a:latin typeface="Raleway"/>
                <a:ea typeface="Raleway"/>
                <a:cs typeface="Raleway"/>
                <a:sym typeface="Raleway"/>
              </a:rPr>
              <a:t>Questions or Curiosity </a:t>
            </a:r>
            <a:endParaRPr sz="3600" b="1">
              <a:solidFill>
                <a:srgbClr val="FB8C00"/>
              </a:solidFill>
              <a:latin typeface="Raleway"/>
              <a:ea typeface="Raleway"/>
              <a:cs typeface="Raleway"/>
              <a:sym typeface="Raleway"/>
            </a:endParaRPr>
          </a:p>
        </p:txBody>
      </p:sp>
      <p:cxnSp>
        <p:nvCxnSpPr>
          <p:cNvPr id="135" name="Google Shape;135;p28"/>
          <p:cNvCxnSpPr/>
          <p:nvPr/>
        </p:nvCxnSpPr>
        <p:spPr>
          <a:xfrm>
            <a:off x="4364550" y="1242375"/>
            <a:ext cx="414900" cy="0"/>
          </a:xfrm>
          <a:prstGeom prst="straightConnector1">
            <a:avLst/>
          </a:prstGeom>
          <a:noFill/>
          <a:ln w="28575" cap="flat" cmpd="sng">
            <a:solidFill>
              <a:schemeClr val="lt2"/>
            </a:solidFill>
            <a:prstDash val="solid"/>
            <a:round/>
            <a:headEnd type="none" w="sm" len="sm"/>
            <a:tailEnd type="none" w="sm" len="sm"/>
          </a:ln>
        </p:spPr>
      </p:cxnSp>
      <p:grpSp>
        <p:nvGrpSpPr>
          <p:cNvPr id="136" name="Google Shape;136;p28"/>
          <p:cNvGrpSpPr/>
          <p:nvPr/>
        </p:nvGrpSpPr>
        <p:grpSpPr>
          <a:xfrm>
            <a:off x="437825" y="1568589"/>
            <a:ext cx="2685450" cy="3086700"/>
            <a:chOff x="437825" y="1568589"/>
            <a:chExt cx="2685450" cy="3086700"/>
          </a:xfrm>
        </p:grpSpPr>
        <p:sp>
          <p:nvSpPr>
            <p:cNvPr id="137" name="Google Shape;137;p28"/>
            <p:cNvSpPr/>
            <p:nvPr/>
          </p:nvSpPr>
          <p:spPr>
            <a:xfrm>
              <a:off x="440075" y="1568589"/>
              <a:ext cx="2683200" cy="3086700"/>
            </a:xfrm>
            <a:prstGeom prst="rect">
              <a:avLst/>
            </a:prstGeom>
            <a:solidFill>
              <a:srgbClr val="6AA84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8"/>
            <p:cNvSpPr txBox="1"/>
            <p:nvPr/>
          </p:nvSpPr>
          <p:spPr>
            <a:xfrm>
              <a:off x="437825" y="1568589"/>
              <a:ext cx="2683200" cy="4119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28"/>
          <p:cNvGrpSpPr/>
          <p:nvPr/>
        </p:nvGrpSpPr>
        <p:grpSpPr>
          <a:xfrm>
            <a:off x="3230400" y="1568589"/>
            <a:ext cx="2683200" cy="3086700"/>
            <a:chOff x="3230400" y="1568589"/>
            <a:chExt cx="2683200" cy="3086700"/>
          </a:xfrm>
        </p:grpSpPr>
        <p:sp>
          <p:nvSpPr>
            <p:cNvPr id="140" name="Google Shape;140;p28"/>
            <p:cNvSpPr/>
            <p:nvPr/>
          </p:nvSpPr>
          <p:spPr>
            <a:xfrm>
              <a:off x="3230400" y="1568589"/>
              <a:ext cx="2683200" cy="3086700"/>
            </a:xfrm>
            <a:prstGeom prst="rect">
              <a:avLst/>
            </a:prstGeom>
            <a:solidFill>
              <a:srgbClr val="6AA84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a:solidFill>
                    <a:schemeClr val="lt1"/>
                  </a:solidFill>
                  <a:latin typeface="Raleway"/>
                  <a:ea typeface="Raleway"/>
                  <a:cs typeface="Raleway"/>
                  <a:sym typeface="Raleway"/>
                </a:rPr>
                <a:t>What areas of California have the most installations and why?</a:t>
              </a:r>
              <a:endParaRPr/>
            </a:p>
          </p:txBody>
        </p:sp>
        <p:sp>
          <p:nvSpPr>
            <p:cNvPr id="141" name="Google Shape;141;p28"/>
            <p:cNvSpPr txBox="1"/>
            <p:nvPr/>
          </p:nvSpPr>
          <p:spPr>
            <a:xfrm>
              <a:off x="3230400" y="1568600"/>
              <a:ext cx="2683200" cy="4119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8"/>
          <p:cNvGrpSpPr/>
          <p:nvPr/>
        </p:nvGrpSpPr>
        <p:grpSpPr>
          <a:xfrm>
            <a:off x="6022975" y="1568589"/>
            <a:ext cx="2685450" cy="3086700"/>
            <a:chOff x="6022975" y="1568589"/>
            <a:chExt cx="2685450" cy="3086700"/>
          </a:xfrm>
        </p:grpSpPr>
        <p:sp>
          <p:nvSpPr>
            <p:cNvPr id="143" name="Google Shape;143;p28"/>
            <p:cNvSpPr/>
            <p:nvPr/>
          </p:nvSpPr>
          <p:spPr>
            <a:xfrm>
              <a:off x="6022975" y="1568589"/>
              <a:ext cx="2683200" cy="3086700"/>
            </a:xfrm>
            <a:prstGeom prst="rect">
              <a:avLst/>
            </a:prstGeom>
            <a:solidFill>
              <a:srgbClr val="6AA84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a:solidFill>
                    <a:schemeClr val="lt1"/>
                  </a:solidFill>
                  <a:latin typeface="Raleway"/>
                  <a:ea typeface="Raleway"/>
                  <a:cs typeface="Raleway"/>
                  <a:sym typeface="Raleway"/>
                </a:rPr>
                <a:t>Is there a trend of installations due to Temperature in each Climate/Location Zone?</a:t>
              </a:r>
              <a:endParaRPr/>
            </a:p>
          </p:txBody>
        </p:sp>
        <p:sp>
          <p:nvSpPr>
            <p:cNvPr id="144" name="Google Shape;144;p28"/>
            <p:cNvSpPr txBox="1"/>
            <p:nvPr/>
          </p:nvSpPr>
          <p:spPr>
            <a:xfrm>
              <a:off x="6025225" y="1568600"/>
              <a:ext cx="2683200" cy="4119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8"/>
          <p:cNvSpPr txBox="1">
            <a:spLocks noGrp="1"/>
          </p:cNvSpPr>
          <p:nvPr>
            <p:ph type="body" idx="4294967295"/>
          </p:nvPr>
        </p:nvSpPr>
        <p:spPr>
          <a:xfrm>
            <a:off x="533300" y="2433700"/>
            <a:ext cx="2494500" cy="155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Raleway"/>
                <a:ea typeface="Raleway"/>
                <a:cs typeface="Raleway"/>
                <a:sym typeface="Raleway"/>
              </a:rPr>
              <a:t>Why is California leading the way in Solar Installations? </a:t>
            </a:r>
            <a:endParaRPr b="1" dirty="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Data Gathering and Cleanup</a:t>
            </a:r>
            <a:endParaRPr sz="3000"/>
          </a:p>
        </p:txBody>
      </p:sp>
      <p:sp>
        <p:nvSpPr>
          <p:cNvPr id="151" name="Google Shape;151;p29"/>
          <p:cNvSpPr txBox="1">
            <a:spLocks noGrp="1"/>
          </p:cNvSpPr>
          <p:nvPr>
            <p:ph type="body" idx="1"/>
          </p:nvPr>
        </p:nvSpPr>
        <p:spPr>
          <a:xfrm>
            <a:off x="311700" y="771475"/>
            <a:ext cx="8351700" cy="36903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1800" b="1">
                <a:solidFill>
                  <a:schemeClr val="lt1"/>
                </a:solidFill>
                <a:latin typeface="Raleway"/>
                <a:ea typeface="Raleway"/>
                <a:cs typeface="Raleway"/>
                <a:sym typeface="Raleway"/>
              </a:rPr>
              <a:t>DATA  </a:t>
            </a:r>
            <a:endParaRPr sz="1800" b="1">
              <a:solidFill>
                <a:schemeClr val="lt1"/>
              </a:solidFill>
              <a:latin typeface="Raleway"/>
              <a:ea typeface="Raleway"/>
              <a:cs typeface="Raleway"/>
              <a:sym typeface="Raleway"/>
            </a:endParaRPr>
          </a:p>
          <a:p>
            <a:pPr marL="457200" lvl="0" indent="-317500" algn="l" rtl="0">
              <a:spcBef>
                <a:spcPts val="1600"/>
              </a:spcBef>
              <a:spcAft>
                <a:spcPts val="0"/>
              </a:spcAft>
              <a:buClr>
                <a:schemeClr val="lt1"/>
              </a:buClr>
              <a:buSzPts val="1400"/>
              <a:buFont typeface="Raleway"/>
              <a:buChar char="❏"/>
            </a:pPr>
            <a:r>
              <a:rPr lang="en" b="1">
                <a:solidFill>
                  <a:srgbClr val="FB8C00"/>
                </a:solidFill>
                <a:latin typeface="Raleway"/>
                <a:ea typeface="Raleway"/>
                <a:cs typeface="Raleway"/>
                <a:sym typeface="Raleway"/>
              </a:rPr>
              <a:t>Number of Solar Installations: </a:t>
            </a:r>
            <a:r>
              <a:rPr lang="en" b="1">
                <a:solidFill>
                  <a:schemeClr val="lt1"/>
                </a:solidFill>
                <a:latin typeface="Raleway"/>
                <a:ea typeface="Raleway"/>
                <a:cs typeface="Raleway"/>
                <a:sym typeface="Raleway"/>
              </a:rPr>
              <a:t>https://openpv.nrel.gov/search</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rgbClr val="FB8C00"/>
                </a:solidFill>
                <a:latin typeface="Raleway"/>
                <a:ea typeface="Raleway"/>
                <a:cs typeface="Raleway"/>
                <a:sym typeface="Raleway"/>
              </a:rPr>
              <a:t>Climate Zone Data:</a:t>
            </a:r>
            <a:r>
              <a:rPr lang="en" b="1">
                <a:solidFill>
                  <a:schemeClr val="lt1"/>
                </a:solidFill>
                <a:latin typeface="Raleway"/>
                <a:ea typeface="Raleway"/>
                <a:cs typeface="Raleway"/>
                <a:sym typeface="Raleway"/>
              </a:rPr>
              <a:t> California Energy Commission. California Climate Zone Descriptions for New Buildings. July 1995</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rgbClr val="FB8C00"/>
                </a:solidFill>
                <a:latin typeface="Raleway"/>
                <a:ea typeface="Raleway"/>
                <a:cs typeface="Raleway"/>
                <a:sym typeface="Raleway"/>
              </a:rPr>
              <a:t>Climate Zone Details: </a:t>
            </a:r>
            <a:r>
              <a:rPr lang="en" b="1">
                <a:solidFill>
                  <a:schemeClr val="lt1"/>
                </a:solidFill>
                <a:latin typeface="Raleway"/>
                <a:ea typeface="Raleway"/>
                <a:cs typeface="Raleway"/>
                <a:sym typeface="Raleway"/>
              </a:rPr>
              <a:t>California Energy Commission. California Climate Zone Descriptions for New Buildings. July 1995.</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rgbClr val="FB8C00"/>
                </a:solidFill>
                <a:latin typeface="Raleway"/>
                <a:ea typeface="Raleway"/>
                <a:cs typeface="Raleway"/>
                <a:sym typeface="Raleway"/>
              </a:rPr>
              <a:t>Sunny Days: </a:t>
            </a:r>
            <a:r>
              <a:rPr lang="en" b="1">
                <a:solidFill>
                  <a:schemeClr val="lt1"/>
                </a:solidFill>
                <a:latin typeface="Raleway"/>
                <a:ea typeface="Raleway"/>
                <a:cs typeface="Raleway"/>
                <a:sym typeface="Raleway"/>
              </a:rPr>
              <a:t>https://www.currentresults.com/Weather/US/average-annual-sunshine-by-city.php</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rgbClr val="FB8C00"/>
                </a:solidFill>
                <a:latin typeface="Raleway"/>
                <a:ea typeface="Raleway"/>
                <a:cs typeface="Raleway"/>
                <a:sym typeface="Raleway"/>
              </a:rPr>
              <a:t>Population data: </a:t>
            </a:r>
            <a:r>
              <a:rPr lang="en" b="1">
                <a:solidFill>
                  <a:schemeClr val="lt1"/>
                </a:solidFill>
                <a:latin typeface="Raleway"/>
                <a:ea typeface="Raleway"/>
                <a:cs typeface="Raleway"/>
                <a:sym typeface="Raleway"/>
              </a:rPr>
              <a:t>https://factfinder.census.gov/faces/tableservices/jsf/pages/productview.xhtml?src=CF</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chemeClr val="lt1"/>
                </a:solidFill>
                <a:latin typeface="Raleway"/>
                <a:ea typeface="Raleway"/>
                <a:cs typeface="Raleway"/>
                <a:sym typeface="Raleway"/>
              </a:rPr>
              <a:t> </a:t>
            </a:r>
            <a:r>
              <a:rPr lang="en" b="1">
                <a:solidFill>
                  <a:srgbClr val="FB8C00"/>
                </a:solidFill>
                <a:latin typeface="Raleway"/>
                <a:ea typeface="Raleway"/>
                <a:cs typeface="Raleway"/>
                <a:sym typeface="Raleway"/>
              </a:rPr>
              <a:t>Electricy Consumption by County: </a:t>
            </a:r>
            <a:r>
              <a:rPr lang="en" b="1">
                <a:solidFill>
                  <a:schemeClr val="lt1"/>
                </a:solidFill>
                <a:uFill>
                  <a:noFill/>
                </a:uFill>
                <a:latin typeface="Raleway"/>
                <a:ea typeface="Raleway"/>
                <a:cs typeface="Raleway"/>
                <a:sym typeface="Raleway"/>
                <a:hlinkClick r:id="rId3"/>
              </a:rPr>
              <a:t>http://ecdms.energy.ca.gov/elecbycounty.aspx</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chemeClr val="lt1"/>
                </a:solidFill>
                <a:latin typeface="Raleway"/>
                <a:ea typeface="Raleway"/>
                <a:cs typeface="Raleway"/>
                <a:sym typeface="Raleway"/>
              </a:rPr>
              <a:t>Google maps API</a:t>
            </a:r>
            <a:endParaRPr b="1">
              <a:solidFill>
                <a:schemeClr val="lt1"/>
              </a:solidFill>
              <a:latin typeface="Raleway"/>
              <a:ea typeface="Raleway"/>
              <a:cs typeface="Raleway"/>
              <a:sym typeface="Raleway"/>
            </a:endParaRPr>
          </a:p>
          <a:p>
            <a:pPr marL="457200" lvl="0" indent="-317500" algn="l" rtl="0">
              <a:spcBef>
                <a:spcPts val="0"/>
              </a:spcBef>
              <a:spcAft>
                <a:spcPts val="0"/>
              </a:spcAft>
              <a:buClr>
                <a:schemeClr val="lt1"/>
              </a:buClr>
              <a:buSzPts val="1400"/>
              <a:buFont typeface="Raleway"/>
              <a:buChar char="❏"/>
            </a:pPr>
            <a:r>
              <a:rPr lang="en" b="1">
                <a:solidFill>
                  <a:schemeClr val="lt1"/>
                </a:solidFill>
                <a:latin typeface="Raleway"/>
                <a:ea typeface="Raleway"/>
                <a:cs typeface="Raleway"/>
                <a:sym typeface="Raleway"/>
              </a:rPr>
              <a:t> </a:t>
            </a:r>
            <a:r>
              <a:rPr lang="en" b="1" u="sng">
                <a:solidFill>
                  <a:schemeClr val="accent5"/>
                </a:solidFill>
                <a:latin typeface="Raleway"/>
                <a:ea typeface="Raleway"/>
                <a:cs typeface="Raleway"/>
                <a:sym typeface="Raleway"/>
                <a:hlinkClick r:id="rId4"/>
              </a:rPr>
              <a:t>www.currentresults.com</a:t>
            </a:r>
            <a:r>
              <a:rPr lang="en" b="1">
                <a:solidFill>
                  <a:schemeClr val="lt1"/>
                </a:solidFill>
                <a:latin typeface="Raleway"/>
                <a:ea typeface="Raleway"/>
                <a:cs typeface="Raleway"/>
                <a:sym typeface="Raleway"/>
              </a:rPr>
              <a:t> </a:t>
            </a:r>
            <a:endParaRPr b="1">
              <a:solidFill>
                <a:schemeClr val="lt1"/>
              </a:solidFill>
              <a:latin typeface="Raleway"/>
              <a:ea typeface="Raleway"/>
              <a:cs typeface="Raleway"/>
              <a:sym typeface="Raleway"/>
            </a:endParaRPr>
          </a:p>
          <a:p>
            <a:pPr marL="457200" lvl="0" indent="0" algn="l" rtl="0">
              <a:spcBef>
                <a:spcPts val="1600"/>
              </a:spcBef>
              <a:spcAft>
                <a:spcPts val="1600"/>
              </a:spcAft>
              <a:buNone/>
            </a:pPr>
            <a:endParaRPr sz="1000" b="1">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Cont. Lessons Learned from Data </a:t>
            </a:r>
            <a:endParaRPr sz="3000"/>
          </a:p>
        </p:txBody>
      </p:sp>
      <p:sp>
        <p:nvSpPr>
          <p:cNvPr id="157" name="Google Shape;157;p30"/>
          <p:cNvSpPr txBox="1">
            <a:spLocks noGrp="1"/>
          </p:cNvSpPr>
          <p:nvPr>
            <p:ph type="body" idx="1"/>
          </p:nvPr>
        </p:nvSpPr>
        <p:spPr>
          <a:xfrm>
            <a:off x="272250" y="830400"/>
            <a:ext cx="8599500" cy="3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Raleway"/>
                <a:ea typeface="Raleway"/>
                <a:cs typeface="Raleway"/>
                <a:sym typeface="Raleway"/>
              </a:rPr>
              <a:t>Clean Up</a:t>
            </a:r>
            <a:endParaRPr sz="1800" b="1">
              <a:solidFill>
                <a:schemeClr val="lt1"/>
              </a:solidFill>
              <a:latin typeface="Raleway"/>
              <a:ea typeface="Raleway"/>
              <a:cs typeface="Raleway"/>
              <a:sym typeface="Raleway"/>
            </a:endParaRPr>
          </a:p>
          <a:p>
            <a:pPr marL="0" lvl="0" indent="0" algn="l" rtl="0">
              <a:spcBef>
                <a:spcPts val="1600"/>
              </a:spcBef>
              <a:spcAft>
                <a:spcPts val="0"/>
              </a:spcAft>
              <a:buNone/>
            </a:pPr>
            <a:r>
              <a:rPr lang="en" sz="1800" b="1">
                <a:solidFill>
                  <a:schemeClr val="lt1"/>
                </a:solidFill>
                <a:latin typeface="Raleway"/>
                <a:ea typeface="Raleway"/>
                <a:cs typeface="Raleway"/>
                <a:sym typeface="Raleway"/>
              </a:rPr>
              <a:t>First Step</a:t>
            </a:r>
            <a:endParaRPr sz="1800" b="1">
              <a:solidFill>
                <a:schemeClr val="lt1"/>
              </a:solidFill>
              <a:latin typeface="Raleway"/>
              <a:ea typeface="Raleway"/>
              <a:cs typeface="Raleway"/>
              <a:sym typeface="Raleway"/>
            </a:endParaRPr>
          </a:p>
          <a:p>
            <a:pPr marL="457200" lvl="0" indent="-342900" algn="l" rtl="0">
              <a:spcBef>
                <a:spcPts val="160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To prove or disprove whether there is correlation between California climate zones and the size of the solar panel installations.</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Merged data from the websites listed above</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Used unique function and for loops to select unique zip codes and </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Looking for the resources about solar energy job market, but the Solar Foundation (they own national data set about this topic) didn’t want to cooperate.</a:t>
            </a:r>
            <a:endParaRPr sz="1800" b="1">
              <a:solidFill>
                <a:schemeClr val="lt1"/>
              </a:solidFill>
              <a:latin typeface="Raleway"/>
              <a:ea typeface="Raleway"/>
              <a:cs typeface="Raleway"/>
              <a:sym typeface="Raleway"/>
            </a:endParaRPr>
          </a:p>
          <a:p>
            <a:pPr marL="457200" lvl="0" indent="0" algn="l" rtl="0">
              <a:spcBef>
                <a:spcPts val="1600"/>
              </a:spcBef>
              <a:spcAft>
                <a:spcPts val="1600"/>
              </a:spcAft>
              <a:buNone/>
            </a:pPr>
            <a:endParaRPr sz="1000" b="1">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Cont. Lessons Learned from Data </a:t>
            </a:r>
            <a:endParaRPr sz="3000"/>
          </a:p>
        </p:txBody>
      </p:sp>
      <p:sp>
        <p:nvSpPr>
          <p:cNvPr id="163" name="Google Shape;163;p31"/>
          <p:cNvSpPr txBox="1">
            <a:spLocks noGrp="1"/>
          </p:cNvSpPr>
          <p:nvPr>
            <p:ph type="body" idx="1"/>
          </p:nvPr>
        </p:nvSpPr>
        <p:spPr>
          <a:xfrm>
            <a:off x="311700" y="1177425"/>
            <a:ext cx="8599500" cy="26346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endParaRPr sz="1800" b="1">
              <a:solidFill>
                <a:schemeClr val="lt1"/>
              </a:solidFill>
              <a:latin typeface="Raleway"/>
              <a:ea typeface="Raleway"/>
              <a:cs typeface="Raleway"/>
              <a:sym typeface="Raleway"/>
            </a:endParaRPr>
          </a:p>
          <a:p>
            <a:pPr marL="457200" lvl="0" indent="0" algn="l" rtl="0">
              <a:spcBef>
                <a:spcPts val="1600"/>
              </a:spcBef>
              <a:spcAft>
                <a:spcPts val="1600"/>
              </a:spcAft>
              <a:buNone/>
            </a:pPr>
            <a:endParaRPr sz="1000" b="1">
              <a:solidFill>
                <a:schemeClr val="lt1"/>
              </a:solidFill>
              <a:latin typeface="Raleway"/>
              <a:ea typeface="Raleway"/>
              <a:cs typeface="Raleway"/>
              <a:sym typeface="Raleway"/>
            </a:endParaRPr>
          </a:p>
        </p:txBody>
      </p:sp>
      <p:sp>
        <p:nvSpPr>
          <p:cNvPr id="164" name="Google Shape;164;p31"/>
          <p:cNvSpPr txBox="1">
            <a:spLocks noGrp="1"/>
          </p:cNvSpPr>
          <p:nvPr>
            <p:ph type="body" idx="1"/>
          </p:nvPr>
        </p:nvSpPr>
        <p:spPr>
          <a:xfrm>
            <a:off x="389750" y="962900"/>
            <a:ext cx="8442600" cy="3991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800" b="1">
                <a:solidFill>
                  <a:schemeClr val="lt1"/>
                </a:solidFill>
                <a:latin typeface="Raleway"/>
                <a:ea typeface="Raleway"/>
                <a:cs typeface="Raleway"/>
                <a:sym typeface="Raleway"/>
              </a:rPr>
              <a:t>Next Steps</a:t>
            </a:r>
            <a:endParaRPr sz="1800" b="1">
              <a:solidFill>
                <a:schemeClr val="lt1"/>
              </a:solidFill>
              <a:latin typeface="Raleway"/>
              <a:ea typeface="Raleway"/>
              <a:cs typeface="Raleway"/>
              <a:sym typeface="Raleway"/>
            </a:endParaRPr>
          </a:p>
          <a:p>
            <a:pPr marL="457200" lvl="0" indent="-342900" algn="l" rtl="0">
              <a:spcBef>
                <a:spcPts val="160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Data gathered from the different websites  in CSV</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Started with the Number of Installations data  and made sure we only picked up the information for residential and clean up the NaN </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Merged CSV one by one making sure when merging that all headers matched </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Made two dataframes with all of the information that was needed</a:t>
            </a:r>
            <a:endParaRPr sz="1800" b="1">
              <a:solidFill>
                <a:schemeClr val="lt1"/>
              </a:solidFill>
              <a:latin typeface="Raleway"/>
              <a:ea typeface="Raleway"/>
              <a:cs typeface="Raleway"/>
              <a:sym typeface="Raleway"/>
            </a:endParaRPr>
          </a:p>
          <a:p>
            <a:pPr marL="457200" lvl="0" indent="0" algn="l" rtl="0">
              <a:spcBef>
                <a:spcPts val="1600"/>
              </a:spcBef>
              <a:spcAft>
                <a:spcPts val="0"/>
              </a:spcAft>
              <a:buNone/>
            </a:pPr>
            <a:endParaRPr sz="1200" b="1">
              <a:solidFill>
                <a:schemeClr val="lt1"/>
              </a:solidFill>
              <a:latin typeface="Raleway"/>
              <a:ea typeface="Raleway"/>
              <a:cs typeface="Raleway"/>
              <a:sym typeface="Raleway"/>
            </a:endParaRPr>
          </a:p>
          <a:p>
            <a:pPr marL="457200" lvl="0" indent="0" algn="l" rtl="0">
              <a:spcBef>
                <a:spcPts val="1600"/>
              </a:spcBef>
              <a:spcAft>
                <a:spcPts val="1600"/>
              </a:spcAft>
              <a:buNone/>
            </a:pPr>
            <a:endParaRPr sz="1000" b="1">
              <a:solidFill>
                <a:schemeClr val="l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latin typeface="Raleway"/>
                <a:ea typeface="Raleway"/>
                <a:cs typeface="Raleway"/>
                <a:sym typeface="Raleway"/>
              </a:rPr>
              <a:t>Lessons Learned  from Data Gathering and Cleanup</a:t>
            </a:r>
            <a:endParaRPr sz="3000"/>
          </a:p>
        </p:txBody>
      </p:sp>
      <p:sp>
        <p:nvSpPr>
          <p:cNvPr id="170" name="Google Shape;170;p32"/>
          <p:cNvSpPr txBox="1">
            <a:spLocks noGrp="1"/>
          </p:cNvSpPr>
          <p:nvPr>
            <p:ph type="body" idx="1"/>
          </p:nvPr>
        </p:nvSpPr>
        <p:spPr>
          <a:xfrm>
            <a:off x="433825" y="1322775"/>
            <a:ext cx="8130300" cy="399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The Data was not easy to find in one place and had to patch together from different government websites which is another can of worms</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Surprise there is no data from the government as of 2016 due to current administration stance on Climate Change</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We decided we were only going to focus on 2015 as gathering data for multiple years would have required us to hire people</a:t>
            </a:r>
            <a:endParaRPr sz="1800" b="1">
              <a:solidFill>
                <a:schemeClr val="lt1"/>
              </a:solidFill>
              <a:latin typeface="Raleway"/>
              <a:ea typeface="Raleway"/>
              <a:cs typeface="Raleway"/>
              <a:sym typeface="Raleway"/>
            </a:endParaRPr>
          </a:p>
          <a:p>
            <a:pPr marL="457200" lvl="0" indent="-342900" algn="l" rtl="0">
              <a:spcBef>
                <a:spcPts val="0"/>
              </a:spcBef>
              <a:spcAft>
                <a:spcPts val="0"/>
              </a:spcAft>
              <a:buClr>
                <a:schemeClr val="lt1"/>
              </a:buClr>
              <a:buSzPts val="1800"/>
              <a:buFont typeface="Raleway"/>
              <a:buChar char="❏"/>
            </a:pPr>
            <a:r>
              <a:rPr lang="en" sz="1800" b="1">
                <a:solidFill>
                  <a:schemeClr val="lt1"/>
                </a:solidFill>
                <a:latin typeface="Raleway"/>
                <a:ea typeface="Raleway"/>
                <a:cs typeface="Raleway"/>
                <a:sym typeface="Raleway"/>
              </a:rPr>
              <a:t>We were able to find that Solar Energy Industries Association will sell all of this lovely information for $4000</a:t>
            </a:r>
            <a:endParaRPr sz="1800" b="1">
              <a:solidFill>
                <a:schemeClr val="lt1"/>
              </a:solidFill>
              <a:latin typeface="Raleway"/>
              <a:ea typeface="Raleway"/>
              <a:cs typeface="Raleway"/>
              <a:sym typeface="Raleway"/>
            </a:endParaRPr>
          </a:p>
          <a:p>
            <a:pPr marL="457200" lvl="0" indent="0" algn="l" rtl="0">
              <a:spcBef>
                <a:spcPts val="1600"/>
              </a:spcBef>
              <a:spcAft>
                <a:spcPts val="1600"/>
              </a:spcAft>
              <a:buNone/>
            </a:pPr>
            <a:endParaRPr sz="1000" b="1">
              <a:solidFill>
                <a:schemeClr val="lt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74"/>
        <p:cNvGrpSpPr/>
        <p:nvPr/>
      </p:nvGrpSpPr>
      <p:grpSpPr>
        <a:xfrm>
          <a:off x="0" y="0"/>
          <a:ext cx="0" cy="0"/>
          <a:chOff x="0" y="0"/>
          <a:chExt cx="0" cy="0"/>
        </a:xfrm>
      </p:grpSpPr>
      <p:sp>
        <p:nvSpPr>
          <p:cNvPr id="175" name="Google Shape;175;p33"/>
          <p:cNvSpPr txBox="1">
            <a:spLocks noGrp="1"/>
          </p:cNvSpPr>
          <p:nvPr>
            <p:ph type="subTitle" idx="1"/>
          </p:nvPr>
        </p:nvSpPr>
        <p:spPr>
          <a:xfrm>
            <a:off x="206900" y="480425"/>
            <a:ext cx="4045200" cy="40404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chemeClr val="lt1"/>
                </a:solidFill>
              </a:rPr>
              <a:t>Global Warming is FOR REAL</a:t>
            </a:r>
            <a:endParaRPr sz="2000" b="1">
              <a:solidFill>
                <a:schemeClr val="lt1"/>
              </a:solidFill>
            </a:endParaRPr>
          </a:p>
          <a:p>
            <a:pPr marL="457200" lvl="0" indent="-317500" algn="l" rtl="0">
              <a:lnSpc>
                <a:spcPct val="115000"/>
              </a:lnSpc>
              <a:spcBef>
                <a:spcPts val="1600"/>
              </a:spcBef>
              <a:spcAft>
                <a:spcPts val="0"/>
              </a:spcAft>
              <a:buClr>
                <a:schemeClr val="lt1"/>
              </a:buClr>
              <a:buSzPts val="1400"/>
              <a:buChar char="●"/>
            </a:pPr>
            <a:r>
              <a:rPr lang="en" sz="1400" b="1">
                <a:solidFill>
                  <a:schemeClr val="lt1"/>
                </a:solidFill>
              </a:rPr>
              <a:t>United Nations panel warns that the world might be on a path toward catastrophic climate change if greenhouse gas emissions aren’t cut dramatically by</a:t>
            </a:r>
            <a:r>
              <a:rPr lang="en" sz="1400" b="1">
                <a:solidFill>
                  <a:srgbClr val="FF9900"/>
                </a:solidFill>
              </a:rPr>
              <a:t> 2030</a:t>
            </a:r>
            <a:endParaRPr sz="1400" b="1">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b="1">
                <a:solidFill>
                  <a:schemeClr val="lt1"/>
                </a:solidFill>
              </a:rPr>
              <a:t>Electricity generated in the U.S. comes from fossil fuels like coal and natural gas which produces (CO2) produced when fossil fuels are burned</a:t>
            </a:r>
            <a:endParaRPr sz="1400" b="1">
              <a:solidFill>
                <a:schemeClr val="lt1"/>
              </a:solidFill>
            </a:endParaRPr>
          </a:p>
          <a:p>
            <a:pPr marL="457200" lvl="0" indent="-342900" algn="l" rtl="0">
              <a:lnSpc>
                <a:spcPct val="115000"/>
              </a:lnSpc>
              <a:spcBef>
                <a:spcPts val="0"/>
              </a:spcBef>
              <a:spcAft>
                <a:spcPts val="0"/>
              </a:spcAft>
              <a:buClr>
                <a:schemeClr val="lt1"/>
              </a:buClr>
              <a:buSzPts val="1800"/>
              <a:buChar char="●"/>
            </a:pPr>
            <a:r>
              <a:rPr lang="en" sz="1400" b="1">
                <a:solidFill>
                  <a:schemeClr val="lt1"/>
                </a:solidFill>
              </a:rPr>
              <a:t>This leads to rising global temperatures and climate change</a:t>
            </a:r>
            <a:endParaRPr sz="1400" b="1">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b="1">
                <a:solidFill>
                  <a:schemeClr val="lt1"/>
                </a:solidFill>
              </a:rPr>
              <a:t>World leaders would need to take “unprecedented” actions in order to keep global warming below 1.5 degrees Celsius, a level that scientists believe would avoid many of the worst effects of climate change</a:t>
            </a:r>
            <a:endParaRPr sz="1400" b="1">
              <a:solidFill>
                <a:schemeClr val="lt1"/>
              </a:solidFill>
            </a:endParaRPr>
          </a:p>
        </p:txBody>
      </p:sp>
      <p:pic>
        <p:nvPicPr>
          <p:cNvPr id="176" name="Google Shape;176;p33"/>
          <p:cNvPicPr preferRelativeResize="0"/>
          <p:nvPr/>
        </p:nvPicPr>
        <p:blipFill rotWithShape="1">
          <a:blip r:embed="rId3">
            <a:alphaModFix/>
          </a:blip>
          <a:srcRect t="3669" b="3660"/>
          <a:stretch/>
        </p:blipFill>
        <p:spPr>
          <a:xfrm>
            <a:off x="4488725" y="0"/>
            <a:ext cx="4655272" cy="5143506"/>
          </a:xfrm>
          <a:prstGeom prst="rect">
            <a:avLst/>
          </a:prstGeom>
          <a:noFill/>
          <a:ln>
            <a:noFill/>
          </a:ln>
        </p:spPr>
      </p:pic>
      <p:sp>
        <p:nvSpPr>
          <p:cNvPr id="177" name="Google Shape;177;p33"/>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2"/>
                </a:solidFill>
                <a:latin typeface="Lato"/>
                <a:ea typeface="Lato"/>
                <a:cs typeface="Lato"/>
                <a:sym typeface="Lato"/>
              </a:rPr>
              <a:t>Story for illustration purposes only</a:t>
            </a:r>
            <a:endParaRPr sz="1200" i="1">
              <a:solidFill>
                <a:schemeClr val="lt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81"/>
        <p:cNvGrpSpPr/>
        <p:nvPr/>
      </p:nvGrpSpPr>
      <p:grpSpPr>
        <a:xfrm>
          <a:off x="0" y="0"/>
          <a:ext cx="0" cy="0"/>
          <a:chOff x="0" y="0"/>
          <a:chExt cx="0" cy="0"/>
        </a:xfrm>
      </p:grpSpPr>
      <p:sp>
        <p:nvSpPr>
          <p:cNvPr id="182" name="Google Shape;182;p34"/>
          <p:cNvSpPr txBox="1">
            <a:spLocks noGrp="1"/>
          </p:cNvSpPr>
          <p:nvPr>
            <p:ph type="ctrTitle"/>
          </p:nvPr>
        </p:nvSpPr>
        <p:spPr>
          <a:xfrm>
            <a:off x="311700" y="1083900"/>
            <a:ext cx="8520600" cy="297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solidFill>
                  <a:schemeClr val="lt1"/>
                </a:solidFill>
                <a:latin typeface="Raleway"/>
                <a:ea typeface="Raleway"/>
                <a:cs typeface="Raleway"/>
                <a:sym typeface="Raleway"/>
              </a:rPr>
              <a:t>Focus of Analysis:</a:t>
            </a:r>
            <a:endParaRPr sz="4800" b="1">
              <a:solidFill>
                <a:schemeClr val="lt1"/>
              </a:solidFill>
              <a:latin typeface="Raleway"/>
              <a:ea typeface="Raleway"/>
              <a:cs typeface="Raleway"/>
              <a:sym typeface="Raleway"/>
            </a:endParaRPr>
          </a:p>
          <a:p>
            <a:pPr marL="0" lvl="0" indent="0" algn="ctr" rtl="0">
              <a:spcBef>
                <a:spcPts val="0"/>
              </a:spcBef>
              <a:spcAft>
                <a:spcPts val="0"/>
              </a:spcAft>
              <a:buNone/>
            </a:pPr>
            <a:r>
              <a:rPr lang="en" sz="4800" b="1">
                <a:solidFill>
                  <a:schemeClr val="lt1"/>
                </a:solidFill>
                <a:latin typeface="Raleway"/>
                <a:ea typeface="Raleway"/>
                <a:cs typeface="Raleway"/>
                <a:sym typeface="Raleway"/>
              </a:rPr>
              <a:t>California </a:t>
            </a:r>
            <a:r>
              <a:rPr lang="en" sz="4800" b="1">
                <a:solidFill>
                  <a:srgbClr val="FB8C00"/>
                </a:solidFill>
                <a:latin typeface="Raleway"/>
                <a:ea typeface="Raleway"/>
                <a:cs typeface="Raleway"/>
                <a:sym typeface="Raleway"/>
              </a:rPr>
              <a:t>Geography</a:t>
            </a:r>
            <a:r>
              <a:rPr lang="en" sz="4800" b="1">
                <a:solidFill>
                  <a:schemeClr val="lt1"/>
                </a:solidFill>
                <a:latin typeface="Raleway"/>
                <a:ea typeface="Raleway"/>
                <a:cs typeface="Raleway"/>
                <a:sym typeface="Raleway"/>
              </a:rPr>
              <a:t> and the Impact on </a:t>
            </a:r>
            <a:r>
              <a:rPr lang="en" sz="4800" b="1">
                <a:solidFill>
                  <a:srgbClr val="FB8C00"/>
                </a:solidFill>
                <a:latin typeface="Raleway"/>
                <a:ea typeface="Raleway"/>
                <a:cs typeface="Raleway"/>
                <a:sym typeface="Raleway"/>
              </a:rPr>
              <a:t>Solar Installations</a:t>
            </a:r>
            <a:r>
              <a:rPr lang="en" sz="4800" b="1">
                <a:solidFill>
                  <a:schemeClr val="lt1"/>
                </a:solidFill>
                <a:latin typeface="Raleway"/>
                <a:ea typeface="Raleway"/>
                <a:cs typeface="Raleway"/>
                <a:sym typeface="Raleway"/>
              </a:rPr>
              <a:t> in 2015</a:t>
            </a:r>
            <a:endParaRPr>
              <a:solidFill>
                <a:schemeClr val="lt1"/>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On-screen Show (16:9)</PresentationFormat>
  <Paragraphs>127</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Raleway</vt:lpstr>
      <vt:lpstr>Oswald</vt:lpstr>
      <vt:lpstr>Arial</vt:lpstr>
      <vt:lpstr>Lato</vt:lpstr>
      <vt:lpstr>Swiss</vt:lpstr>
      <vt:lpstr>Simple Light</vt:lpstr>
      <vt:lpstr>PowerPoint Presentation</vt:lpstr>
      <vt:lpstr>California Leading Solar Installations in the US</vt:lpstr>
      <vt:lpstr>Questions or Curiosity </vt:lpstr>
      <vt:lpstr>Data Gathering and Cleanup</vt:lpstr>
      <vt:lpstr>Cont. Lessons Learned from Data </vt:lpstr>
      <vt:lpstr>Cont. Lessons Learned from Data </vt:lpstr>
      <vt:lpstr>Lessons Learned  from Data Gathering and Cleanup</vt:lpstr>
      <vt:lpstr>PowerPoint Presentation</vt:lpstr>
      <vt:lpstr>Focus of Analysis: California Geography and the Impact on Solar Installations in 2015</vt:lpstr>
      <vt:lpstr>Climate Zones</vt:lpstr>
      <vt:lpstr>Hypothesis  </vt:lpstr>
      <vt:lpstr>Climate Zone Reference City List</vt:lpstr>
      <vt:lpstr>1. Climate Zone Temperatures will impact the amount of Installations and system size</vt:lpstr>
      <vt:lpstr>Analysis &amp; Findings</vt:lpstr>
      <vt:lpstr>2. Homes in the Central Valley of California Will Have a Higher % of Solar Installations</vt:lpstr>
      <vt:lpstr>2. Analysis &amp; Findings</vt:lpstr>
      <vt:lpstr>3. Climate Zones with more Sunny Days will have a higher % of Solar Installations</vt:lpstr>
      <vt:lpstr>3. Analysis &amp; Findings</vt:lpstr>
      <vt:lpstr>3. Cont. Analysis and Findings</vt:lpstr>
      <vt:lpstr>3. Cont. Analysis and Findings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Rubalcaba</dc:creator>
  <cp:lastModifiedBy>Adriana Rubalcaba</cp:lastModifiedBy>
  <cp:revision>1</cp:revision>
  <dcterms:modified xsi:type="dcterms:W3CDTF">2019-03-06T04:18:40Z</dcterms:modified>
</cp:coreProperties>
</file>