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310" r:id="rId3"/>
    <p:sldId id="322" r:id="rId4"/>
    <p:sldId id="323" r:id="rId5"/>
    <p:sldId id="324" r:id="rId6"/>
    <p:sldId id="325" r:id="rId7"/>
    <p:sldId id="326" r:id="rId8"/>
    <p:sldId id="329" r:id="rId9"/>
    <p:sldId id="331" r:id="rId10"/>
    <p:sldId id="330" r:id="rId11"/>
    <p:sldId id="328" r:id="rId12"/>
    <p:sldId id="332" r:id="rId13"/>
    <p:sldId id="327" r:id="rId14"/>
    <p:sldId id="320" r:id="rId15"/>
    <p:sldId id="321"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9" autoAdjust="0"/>
  </p:normalViewPr>
  <p:slideViewPr>
    <p:cSldViewPr showGuides="1">
      <p:cViewPr>
        <p:scale>
          <a:sx n="55" d="100"/>
          <a:sy n="55" d="100"/>
        </p:scale>
        <p:origin x="1742" y="725"/>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4/23/2019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4/23/2019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4/23/2019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4/23/2019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endParaRPr dirty="0"/>
          </a:p>
        </p:txBody>
      </p:sp>
      <p:sp>
        <p:nvSpPr>
          <p:cNvPr id="3" name="Content Placeholder 2"/>
          <p:cNvSpPr>
            <a:spLocks noGrp="1"/>
          </p:cNvSpPr>
          <p:nvPr>
            <p:ph idx="1"/>
          </p:nvPr>
        </p:nvSpPr>
        <p:spPr/>
        <p:txBody>
          <a:bodyPr/>
          <a:lstStyle>
            <a:lvl4pPr>
              <a:defRPr/>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a:t>
            </a:r>
            <a:r>
              <a:rPr lang="en-US" dirty="0" err="1"/>
              <a:t>levelwr</a:t>
            </a:r>
            <a:endParaRPr lang="en-US" dirty="0"/>
          </a:p>
          <a:p>
            <a:pPr lvl="4"/>
            <a:r>
              <a:rPr lang="en-US" dirty="0"/>
              <a:t>Fifth 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4/23/2019</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4/23/2019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4/23/2019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4/23/2019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4/23/2019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4/23/2019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4/23/2019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4/23/2019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4/23/2019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pic>
        <p:nvPicPr>
          <p:cNvPr id="7" name="Picture 6">
            <a:extLst>
              <a:ext uri="{FF2B5EF4-FFF2-40B4-BE49-F238E27FC236}">
                <a16:creationId xmlns:a16="http://schemas.microsoft.com/office/drawing/2014/main" id="{63EDEF2F-8766-493F-B9C6-A412A81F5A10}"/>
              </a:ext>
            </a:extLst>
          </p:cNvPr>
          <p:cNvPicPr>
            <a:picLocks noChangeAspect="1"/>
          </p:cNvPicPr>
          <p:nvPr userDrawn="1"/>
        </p:nvPicPr>
        <p:blipFill>
          <a:blip r:embed="rId14"/>
          <a:stretch>
            <a:fillRect/>
          </a:stretch>
        </p:blipFill>
        <p:spPr>
          <a:xfrm>
            <a:off x="10216641" y="0"/>
            <a:ext cx="1998304" cy="1523999"/>
          </a:xfrm>
          <a:prstGeom prst="rect">
            <a:avLst/>
          </a:prstGeom>
        </p:spPr>
      </p:pic>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79612" y="1524000"/>
            <a:ext cx="8229600" cy="2286000"/>
          </a:xfrm>
        </p:spPr>
        <p:txBody>
          <a:bodyPr>
            <a:normAutofit/>
          </a:bodyPr>
          <a:lstStyle/>
          <a:p>
            <a:pPr algn="ctr"/>
            <a:r>
              <a:rPr lang="en-US" sz="5400" dirty="0"/>
              <a:t>Automated device for long-term investment</a:t>
            </a:r>
            <a:br>
              <a:rPr lang="en-US" sz="5400" dirty="0"/>
            </a:br>
            <a:r>
              <a:rPr lang="en-US" sz="5400" dirty="0"/>
              <a:t>portfolio</a:t>
            </a:r>
          </a:p>
        </p:txBody>
      </p:sp>
      <p:sp>
        <p:nvSpPr>
          <p:cNvPr id="4" name="Subtitle 3"/>
          <p:cNvSpPr>
            <a:spLocks noGrp="1"/>
          </p:cNvSpPr>
          <p:nvPr>
            <p:ph type="subTitle" idx="1"/>
          </p:nvPr>
        </p:nvSpPr>
        <p:spPr>
          <a:xfrm>
            <a:off x="1979612" y="5029200"/>
            <a:ext cx="8229600" cy="1676400"/>
          </a:xfrm>
        </p:spPr>
        <p:txBody>
          <a:bodyPr>
            <a:normAutofit fontScale="92500" lnSpcReduction="20000"/>
          </a:bodyPr>
          <a:lstStyle/>
          <a:p>
            <a:pPr algn="ctr"/>
            <a:r>
              <a:rPr lang="it-IT" dirty="0"/>
              <a:t>Author: Quang Dung Nguyen</a:t>
            </a:r>
          </a:p>
          <a:p>
            <a:pPr algn="ctr"/>
            <a:endParaRPr lang="it-IT" dirty="0"/>
          </a:p>
          <a:p>
            <a:pPr algn="ctr"/>
            <a:r>
              <a:rPr lang="it-IT" dirty="0"/>
              <a:t>Supervisor: Dr. Maria Polukarov</a:t>
            </a:r>
          </a:p>
          <a:p>
            <a:pPr algn="ctr"/>
            <a:endParaRPr lang="it-IT" dirty="0"/>
          </a:p>
          <a:p>
            <a:pPr algn="ctr"/>
            <a:r>
              <a:rPr lang="it-IT" dirty="0"/>
              <a:t>Student ID: 1622227</a:t>
            </a:r>
          </a:p>
          <a:p>
            <a:pPr algn="ctr"/>
            <a:endParaRPr lang="it-IT" dirty="0"/>
          </a:p>
          <a:p>
            <a:pPr algn="ctr"/>
            <a:r>
              <a:rPr lang="it-IT" dirty="0"/>
              <a:t>BSc Computer Science with Management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D4EF-8345-499F-8AA2-164DDD396F6A}"/>
              </a:ext>
            </a:extLst>
          </p:cNvPr>
          <p:cNvSpPr>
            <a:spLocks noGrp="1"/>
          </p:cNvSpPr>
          <p:nvPr>
            <p:ph type="title"/>
          </p:nvPr>
        </p:nvSpPr>
        <p:spPr/>
        <p:txBody>
          <a:bodyPr/>
          <a:lstStyle/>
          <a:p>
            <a:r>
              <a:rPr lang="en-US" dirty="0"/>
              <a:t>Execution Model Structure</a:t>
            </a:r>
            <a:endParaRPr lang="en-GB" dirty="0"/>
          </a:p>
        </p:txBody>
      </p:sp>
      <p:pic>
        <p:nvPicPr>
          <p:cNvPr id="6" name="Content Placeholder 5">
            <a:extLst>
              <a:ext uri="{FF2B5EF4-FFF2-40B4-BE49-F238E27FC236}">
                <a16:creationId xmlns:a16="http://schemas.microsoft.com/office/drawing/2014/main" id="{671916F8-29D4-4BFD-8128-4A4511E90D30}"/>
              </a:ext>
            </a:extLst>
          </p:cNvPr>
          <p:cNvPicPr>
            <a:picLocks noGrp="1" noChangeAspect="1"/>
          </p:cNvPicPr>
          <p:nvPr>
            <p:ph idx="1"/>
          </p:nvPr>
        </p:nvPicPr>
        <p:blipFill>
          <a:blip r:embed="rId2"/>
          <a:stretch>
            <a:fillRect/>
          </a:stretch>
        </p:blipFill>
        <p:spPr>
          <a:xfrm>
            <a:off x="2894012" y="1905000"/>
            <a:ext cx="7086601" cy="4724400"/>
          </a:xfrm>
          <a:prstGeom prst="rect">
            <a:avLst/>
          </a:prstGeom>
        </p:spPr>
      </p:pic>
    </p:spTree>
    <p:extLst>
      <p:ext uri="{BB962C8B-B14F-4D97-AF65-F5344CB8AC3E}">
        <p14:creationId xmlns:p14="http://schemas.microsoft.com/office/powerpoint/2010/main" val="209642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4E9C-3D74-4B05-B8B7-6607B97A443A}"/>
              </a:ext>
            </a:extLst>
          </p:cNvPr>
          <p:cNvSpPr>
            <a:spLocks noGrp="1"/>
          </p:cNvSpPr>
          <p:nvPr>
            <p:ph type="title"/>
          </p:nvPr>
        </p:nvSpPr>
        <p:spPr>
          <a:xfrm>
            <a:off x="1522413" y="381000"/>
            <a:ext cx="9144001" cy="914400"/>
          </a:xfrm>
        </p:spPr>
        <p:txBody>
          <a:bodyPr/>
          <a:lstStyle/>
          <a:p>
            <a:r>
              <a:rPr lang="en-US" dirty="0"/>
              <a:t>Results and Evaluation</a:t>
            </a:r>
            <a:endParaRPr lang="en-GB" dirty="0"/>
          </a:p>
        </p:txBody>
      </p:sp>
      <p:graphicFrame>
        <p:nvGraphicFramePr>
          <p:cNvPr id="5" name="Content Placeholder 4">
            <a:extLst>
              <a:ext uri="{FF2B5EF4-FFF2-40B4-BE49-F238E27FC236}">
                <a16:creationId xmlns:a16="http://schemas.microsoft.com/office/drawing/2014/main" id="{D2B6F9B1-8DD7-4764-BB18-88DCE8E34CA3}"/>
              </a:ext>
            </a:extLst>
          </p:cNvPr>
          <p:cNvGraphicFramePr>
            <a:graphicFrameLocks noGrp="1"/>
          </p:cNvGraphicFramePr>
          <p:nvPr>
            <p:ph idx="1"/>
            <p:extLst>
              <p:ext uri="{D42A27DB-BD31-4B8C-83A1-F6EECF244321}">
                <p14:modId xmlns:p14="http://schemas.microsoft.com/office/powerpoint/2010/main" val="1970970595"/>
              </p:ext>
            </p:extLst>
          </p:nvPr>
        </p:nvGraphicFramePr>
        <p:xfrm>
          <a:off x="1522413" y="1295401"/>
          <a:ext cx="8153400" cy="5669280"/>
        </p:xfrm>
        <a:graphic>
          <a:graphicData uri="http://schemas.openxmlformats.org/drawingml/2006/table">
            <a:tbl>
              <a:tblPr firstRow="1" bandRow="1" bandCol="1">
                <a:tableStyleId>{5C22544A-7EE6-4342-B048-85BDC9FD1C3A}</a:tableStyleId>
              </a:tblPr>
              <a:tblGrid>
                <a:gridCol w="1630680">
                  <a:extLst>
                    <a:ext uri="{9D8B030D-6E8A-4147-A177-3AD203B41FA5}">
                      <a16:colId xmlns:a16="http://schemas.microsoft.com/office/drawing/2014/main" val="1435209492"/>
                    </a:ext>
                  </a:extLst>
                </a:gridCol>
                <a:gridCol w="1630680">
                  <a:extLst>
                    <a:ext uri="{9D8B030D-6E8A-4147-A177-3AD203B41FA5}">
                      <a16:colId xmlns:a16="http://schemas.microsoft.com/office/drawing/2014/main" val="2314187367"/>
                    </a:ext>
                  </a:extLst>
                </a:gridCol>
                <a:gridCol w="1630680">
                  <a:extLst>
                    <a:ext uri="{9D8B030D-6E8A-4147-A177-3AD203B41FA5}">
                      <a16:colId xmlns:a16="http://schemas.microsoft.com/office/drawing/2014/main" val="2871955586"/>
                    </a:ext>
                  </a:extLst>
                </a:gridCol>
                <a:gridCol w="1630680">
                  <a:extLst>
                    <a:ext uri="{9D8B030D-6E8A-4147-A177-3AD203B41FA5}">
                      <a16:colId xmlns:a16="http://schemas.microsoft.com/office/drawing/2014/main" val="2358849145"/>
                    </a:ext>
                  </a:extLst>
                </a:gridCol>
                <a:gridCol w="1630680">
                  <a:extLst>
                    <a:ext uri="{9D8B030D-6E8A-4147-A177-3AD203B41FA5}">
                      <a16:colId xmlns:a16="http://schemas.microsoft.com/office/drawing/2014/main" val="3106909181"/>
                    </a:ext>
                  </a:extLst>
                </a:gridCol>
              </a:tblGrid>
              <a:tr h="1054509">
                <a:tc>
                  <a:txBody>
                    <a:bodyPr/>
                    <a:lstStyle/>
                    <a:p>
                      <a:r>
                        <a:rPr lang="en-US" dirty="0"/>
                        <a:t>Evaluation Metrics( 1</a:t>
                      </a:r>
                      <a:r>
                        <a:rPr lang="en-US" baseline="30000" dirty="0"/>
                        <a:t>st</a:t>
                      </a:r>
                      <a:r>
                        <a:rPr lang="en-US" dirty="0"/>
                        <a:t> January 2003 -1</a:t>
                      </a:r>
                      <a:r>
                        <a:rPr lang="en-US" baseline="30000" dirty="0"/>
                        <a:t>st</a:t>
                      </a:r>
                      <a:r>
                        <a:rPr lang="en-US" dirty="0"/>
                        <a:t> April 2019)</a:t>
                      </a:r>
                      <a:endParaRPr lang="en-GB" dirty="0"/>
                    </a:p>
                  </a:txBody>
                  <a:tcPr/>
                </a:tc>
                <a:tc>
                  <a:txBody>
                    <a:bodyPr/>
                    <a:lstStyle/>
                    <a:p>
                      <a:r>
                        <a:rPr lang="en-US" dirty="0"/>
                        <a:t>Magic Formula</a:t>
                      </a:r>
                      <a:endParaRPr lang="en-GB" dirty="0"/>
                    </a:p>
                  </a:txBody>
                  <a:tcPr/>
                </a:tc>
                <a:tc>
                  <a:txBody>
                    <a:bodyPr/>
                    <a:lstStyle/>
                    <a:p>
                      <a:r>
                        <a:rPr lang="en-US" dirty="0"/>
                        <a:t>Acquirer’s Multiple</a:t>
                      </a:r>
                      <a:endParaRPr lang="en-GB" dirty="0"/>
                    </a:p>
                  </a:txBody>
                  <a:tcPr/>
                </a:tc>
                <a:tc>
                  <a:txBody>
                    <a:bodyPr/>
                    <a:lstStyle/>
                    <a:p>
                      <a:r>
                        <a:rPr lang="en-US" dirty="0" err="1"/>
                        <a:t>Piotroski’s</a:t>
                      </a:r>
                      <a:r>
                        <a:rPr lang="en-US" dirty="0"/>
                        <a:t> F-Score(Long-Short)</a:t>
                      </a:r>
                      <a:endParaRPr lang="en-GB" dirty="0"/>
                    </a:p>
                  </a:txBody>
                  <a:tcPr/>
                </a:tc>
                <a:tc>
                  <a:txBody>
                    <a:bodyPr/>
                    <a:lstStyle/>
                    <a:p>
                      <a:r>
                        <a:rPr lang="en-US" dirty="0"/>
                        <a:t>My Value Long-Only Algorithm</a:t>
                      </a:r>
                      <a:endParaRPr lang="en-GB" dirty="0"/>
                    </a:p>
                  </a:txBody>
                  <a:tcPr/>
                </a:tc>
                <a:extLst>
                  <a:ext uri="{0D108BD9-81ED-4DB2-BD59-A6C34878D82A}">
                    <a16:rowId xmlns:a16="http://schemas.microsoft.com/office/drawing/2014/main" val="2252319102"/>
                  </a:ext>
                </a:extLst>
              </a:tr>
              <a:tr h="567813">
                <a:tc>
                  <a:txBody>
                    <a:bodyPr/>
                    <a:lstStyle/>
                    <a:p>
                      <a:r>
                        <a:rPr lang="en-US" dirty="0"/>
                        <a:t>Cumulative Return</a:t>
                      </a:r>
                      <a:endParaRPr lang="en-GB" dirty="0"/>
                    </a:p>
                  </a:txBody>
                  <a:tcPr/>
                </a:tc>
                <a:tc>
                  <a:txBody>
                    <a:bodyPr/>
                    <a:lstStyle/>
                    <a:p>
                      <a:r>
                        <a:rPr lang="en-US" dirty="0"/>
                        <a:t>176%</a:t>
                      </a:r>
                      <a:endParaRPr lang="en-GB" dirty="0"/>
                    </a:p>
                  </a:txBody>
                  <a:tcPr/>
                </a:tc>
                <a:tc>
                  <a:txBody>
                    <a:bodyPr/>
                    <a:lstStyle/>
                    <a:p>
                      <a:r>
                        <a:rPr lang="en-US" dirty="0"/>
                        <a:t>596.7%</a:t>
                      </a:r>
                      <a:endParaRPr lang="en-GB" dirty="0"/>
                    </a:p>
                  </a:txBody>
                  <a:tcPr/>
                </a:tc>
                <a:tc>
                  <a:txBody>
                    <a:bodyPr/>
                    <a:lstStyle/>
                    <a:p>
                      <a:r>
                        <a:rPr lang="en-US" dirty="0"/>
                        <a:t>963.1%</a:t>
                      </a:r>
                      <a:endParaRPr lang="en-GB" dirty="0"/>
                    </a:p>
                  </a:txBody>
                  <a:tcPr/>
                </a:tc>
                <a:tc>
                  <a:txBody>
                    <a:bodyPr/>
                    <a:lstStyle/>
                    <a:p>
                      <a:r>
                        <a:rPr lang="en-US" dirty="0"/>
                        <a:t>1267.8%</a:t>
                      </a:r>
                      <a:endParaRPr lang="en-GB" dirty="0"/>
                    </a:p>
                  </a:txBody>
                  <a:tcPr/>
                </a:tc>
                <a:extLst>
                  <a:ext uri="{0D108BD9-81ED-4DB2-BD59-A6C34878D82A}">
                    <a16:rowId xmlns:a16="http://schemas.microsoft.com/office/drawing/2014/main" val="3273548777"/>
                  </a:ext>
                </a:extLst>
              </a:tr>
              <a:tr h="324464">
                <a:tc>
                  <a:txBody>
                    <a:bodyPr/>
                    <a:lstStyle/>
                    <a:p>
                      <a:r>
                        <a:rPr lang="en-US" dirty="0"/>
                        <a:t>Sharpe Ratio</a:t>
                      </a:r>
                      <a:endParaRPr lang="en-GB" dirty="0"/>
                    </a:p>
                  </a:txBody>
                  <a:tcPr/>
                </a:tc>
                <a:tc>
                  <a:txBody>
                    <a:bodyPr/>
                    <a:lstStyle/>
                    <a:p>
                      <a:r>
                        <a:rPr lang="en-US" dirty="0"/>
                        <a:t>0.39</a:t>
                      </a:r>
                      <a:endParaRPr lang="en-GB" dirty="0"/>
                    </a:p>
                  </a:txBody>
                  <a:tcPr/>
                </a:tc>
                <a:tc>
                  <a:txBody>
                    <a:bodyPr/>
                    <a:lstStyle/>
                    <a:p>
                      <a:r>
                        <a:rPr lang="en-US" dirty="0"/>
                        <a:t>0.64</a:t>
                      </a:r>
                      <a:endParaRPr lang="en-GB" dirty="0"/>
                    </a:p>
                  </a:txBody>
                  <a:tcPr/>
                </a:tc>
                <a:tc>
                  <a:txBody>
                    <a:bodyPr/>
                    <a:lstStyle/>
                    <a:p>
                      <a:r>
                        <a:rPr lang="en-US" dirty="0"/>
                        <a:t>0.73</a:t>
                      </a:r>
                      <a:endParaRPr lang="en-GB" dirty="0"/>
                    </a:p>
                  </a:txBody>
                  <a:tcPr/>
                </a:tc>
                <a:tc>
                  <a:txBody>
                    <a:bodyPr/>
                    <a:lstStyle/>
                    <a:p>
                      <a:r>
                        <a:rPr lang="en-US" dirty="0"/>
                        <a:t>0.83</a:t>
                      </a:r>
                      <a:endParaRPr lang="en-GB" dirty="0"/>
                    </a:p>
                  </a:txBody>
                  <a:tcPr/>
                </a:tc>
                <a:extLst>
                  <a:ext uri="{0D108BD9-81ED-4DB2-BD59-A6C34878D82A}">
                    <a16:rowId xmlns:a16="http://schemas.microsoft.com/office/drawing/2014/main" val="1911181807"/>
                  </a:ext>
                </a:extLst>
              </a:tr>
              <a:tr h="567813">
                <a:tc>
                  <a:txBody>
                    <a:bodyPr/>
                    <a:lstStyle/>
                    <a:p>
                      <a:r>
                        <a:rPr lang="en-US" dirty="0"/>
                        <a:t>Max Drawdown</a:t>
                      </a:r>
                      <a:endParaRPr lang="en-GB" dirty="0"/>
                    </a:p>
                  </a:txBody>
                  <a:tcPr/>
                </a:tc>
                <a:tc>
                  <a:txBody>
                    <a:bodyPr/>
                    <a:lstStyle/>
                    <a:p>
                      <a:r>
                        <a:rPr lang="en-US" dirty="0"/>
                        <a:t>-69%</a:t>
                      </a:r>
                      <a:endParaRPr lang="en-GB" dirty="0"/>
                    </a:p>
                  </a:txBody>
                  <a:tcPr/>
                </a:tc>
                <a:tc>
                  <a:txBody>
                    <a:bodyPr/>
                    <a:lstStyle/>
                    <a:p>
                      <a:r>
                        <a:rPr lang="en-US" dirty="0"/>
                        <a:t>-55 %</a:t>
                      </a:r>
                      <a:endParaRPr lang="en-GB" dirty="0"/>
                    </a:p>
                  </a:txBody>
                  <a:tcPr/>
                </a:tc>
                <a:tc>
                  <a:txBody>
                    <a:bodyPr/>
                    <a:lstStyle/>
                    <a:p>
                      <a:r>
                        <a:rPr lang="en-US" dirty="0"/>
                        <a:t>-54%</a:t>
                      </a:r>
                      <a:endParaRPr lang="en-GB" dirty="0"/>
                    </a:p>
                  </a:txBody>
                  <a:tcPr/>
                </a:tc>
                <a:tc>
                  <a:txBody>
                    <a:bodyPr/>
                    <a:lstStyle/>
                    <a:p>
                      <a:r>
                        <a:rPr lang="en-US" dirty="0"/>
                        <a:t>-46.4%</a:t>
                      </a:r>
                      <a:endParaRPr lang="en-GB" dirty="0"/>
                    </a:p>
                  </a:txBody>
                  <a:tcPr/>
                </a:tc>
                <a:extLst>
                  <a:ext uri="{0D108BD9-81ED-4DB2-BD59-A6C34878D82A}">
                    <a16:rowId xmlns:a16="http://schemas.microsoft.com/office/drawing/2014/main" val="1395743510"/>
                  </a:ext>
                </a:extLst>
              </a:tr>
              <a:tr h="567813">
                <a:tc>
                  <a:txBody>
                    <a:bodyPr/>
                    <a:lstStyle/>
                    <a:p>
                      <a:r>
                        <a:rPr lang="en-US" dirty="0"/>
                        <a:t>Gross Leverage</a:t>
                      </a:r>
                      <a:endParaRPr lang="en-GB" dirty="0"/>
                    </a:p>
                  </a:txBody>
                  <a:tcPr/>
                </a:tc>
                <a:tc>
                  <a:txBody>
                    <a:bodyPr/>
                    <a:lstStyle/>
                    <a:p>
                      <a:r>
                        <a:rPr lang="en-US" dirty="0"/>
                        <a:t>0.91</a:t>
                      </a:r>
                      <a:endParaRPr lang="en-GB" dirty="0"/>
                    </a:p>
                  </a:txBody>
                  <a:tcPr/>
                </a:tc>
                <a:tc>
                  <a:txBody>
                    <a:bodyPr/>
                    <a:lstStyle/>
                    <a:p>
                      <a:r>
                        <a:rPr lang="en-US" dirty="0"/>
                        <a:t>0.97</a:t>
                      </a:r>
                      <a:endParaRPr lang="en-GB" dirty="0"/>
                    </a:p>
                  </a:txBody>
                  <a:tcPr/>
                </a:tc>
                <a:tc>
                  <a:txBody>
                    <a:bodyPr/>
                    <a:lstStyle/>
                    <a:p>
                      <a:r>
                        <a:rPr lang="en-US" dirty="0"/>
                        <a:t>3.39</a:t>
                      </a:r>
                      <a:endParaRPr lang="en-GB" dirty="0"/>
                    </a:p>
                  </a:txBody>
                  <a:tcPr/>
                </a:tc>
                <a:tc>
                  <a:txBody>
                    <a:bodyPr/>
                    <a:lstStyle/>
                    <a:p>
                      <a:r>
                        <a:rPr lang="en-US" dirty="0"/>
                        <a:t>1.00</a:t>
                      </a:r>
                      <a:endParaRPr lang="en-GB" dirty="0"/>
                    </a:p>
                  </a:txBody>
                  <a:tcPr/>
                </a:tc>
                <a:extLst>
                  <a:ext uri="{0D108BD9-81ED-4DB2-BD59-A6C34878D82A}">
                    <a16:rowId xmlns:a16="http://schemas.microsoft.com/office/drawing/2014/main" val="3649785181"/>
                  </a:ext>
                </a:extLst>
              </a:tr>
              <a:tr h="324464">
                <a:tc>
                  <a:txBody>
                    <a:bodyPr/>
                    <a:lstStyle/>
                    <a:p>
                      <a:r>
                        <a:rPr lang="en-US" dirty="0"/>
                        <a:t>Beta</a:t>
                      </a:r>
                      <a:endParaRPr lang="en-GB" dirty="0"/>
                    </a:p>
                  </a:txBody>
                  <a:tcPr/>
                </a:tc>
                <a:tc>
                  <a:txBody>
                    <a:bodyPr/>
                    <a:lstStyle/>
                    <a:p>
                      <a:r>
                        <a:rPr lang="en-US" dirty="0"/>
                        <a:t>1.05</a:t>
                      </a:r>
                      <a:endParaRPr lang="en-GB" dirty="0"/>
                    </a:p>
                  </a:txBody>
                  <a:tcPr/>
                </a:tc>
                <a:tc>
                  <a:txBody>
                    <a:bodyPr/>
                    <a:lstStyle/>
                    <a:p>
                      <a:r>
                        <a:rPr lang="en-US" dirty="0"/>
                        <a:t>1.09</a:t>
                      </a:r>
                      <a:endParaRPr lang="en-GB" dirty="0"/>
                    </a:p>
                  </a:txBody>
                  <a:tcPr/>
                </a:tc>
                <a:tc>
                  <a:txBody>
                    <a:bodyPr/>
                    <a:lstStyle/>
                    <a:p>
                      <a:r>
                        <a:rPr lang="en-US" dirty="0"/>
                        <a:t>0.24</a:t>
                      </a:r>
                      <a:endParaRPr lang="en-GB" dirty="0"/>
                    </a:p>
                  </a:txBody>
                  <a:tcPr/>
                </a:tc>
                <a:tc>
                  <a:txBody>
                    <a:bodyPr/>
                    <a:lstStyle/>
                    <a:p>
                      <a:r>
                        <a:rPr lang="en-US" dirty="0"/>
                        <a:t>1.04</a:t>
                      </a:r>
                      <a:endParaRPr lang="en-GB" dirty="0"/>
                    </a:p>
                  </a:txBody>
                  <a:tcPr/>
                </a:tc>
                <a:extLst>
                  <a:ext uri="{0D108BD9-81ED-4DB2-BD59-A6C34878D82A}">
                    <a16:rowId xmlns:a16="http://schemas.microsoft.com/office/drawing/2014/main" val="1731798541"/>
                  </a:ext>
                </a:extLst>
              </a:tr>
              <a:tr h="811161">
                <a:tc>
                  <a:txBody>
                    <a:bodyPr/>
                    <a:lstStyle/>
                    <a:p>
                      <a:r>
                        <a:rPr lang="en-US" dirty="0"/>
                        <a:t>Lehmann Brother’s Correlation</a:t>
                      </a:r>
                      <a:endParaRPr lang="en-GB" dirty="0"/>
                    </a:p>
                  </a:txBody>
                  <a:tcPr/>
                </a:tc>
                <a:tc>
                  <a:txBody>
                    <a:bodyPr/>
                    <a:lstStyle/>
                    <a:p>
                      <a:r>
                        <a:rPr lang="en-US" dirty="0"/>
                        <a:t>Yes</a:t>
                      </a:r>
                      <a:endParaRPr lang="en-GB" dirty="0"/>
                    </a:p>
                  </a:txBody>
                  <a:tcPr/>
                </a:tc>
                <a:tc>
                  <a:txBody>
                    <a:bodyPr/>
                    <a:lstStyle/>
                    <a:p>
                      <a:r>
                        <a:rPr lang="en-US" dirty="0"/>
                        <a:t>Yes</a:t>
                      </a:r>
                      <a:endParaRPr lang="en-GB" dirty="0"/>
                    </a:p>
                  </a:txBody>
                  <a:tcPr/>
                </a:tc>
                <a:tc>
                  <a:txBody>
                    <a:bodyPr/>
                    <a:lstStyle/>
                    <a:p>
                      <a:r>
                        <a:rPr lang="en-US" dirty="0"/>
                        <a:t>No</a:t>
                      </a:r>
                      <a:endParaRPr lang="en-GB" dirty="0"/>
                    </a:p>
                  </a:txBody>
                  <a:tcPr/>
                </a:tc>
                <a:tc>
                  <a:txBody>
                    <a:bodyPr/>
                    <a:lstStyle/>
                    <a:p>
                      <a:r>
                        <a:rPr lang="en-US" dirty="0"/>
                        <a:t>Yes</a:t>
                      </a:r>
                      <a:endParaRPr lang="en-GB" dirty="0"/>
                    </a:p>
                  </a:txBody>
                  <a:tcPr/>
                </a:tc>
                <a:extLst>
                  <a:ext uri="{0D108BD9-81ED-4DB2-BD59-A6C34878D82A}">
                    <a16:rowId xmlns:a16="http://schemas.microsoft.com/office/drawing/2014/main" val="4064144344"/>
                  </a:ext>
                </a:extLst>
              </a:tr>
              <a:tr h="811161">
                <a:tc>
                  <a:txBody>
                    <a:bodyPr/>
                    <a:lstStyle/>
                    <a:p>
                      <a:r>
                        <a:rPr lang="en-US" dirty="0"/>
                        <a:t>Compared to S&amp;P 500(344.03%)</a:t>
                      </a:r>
                      <a:endParaRPr lang="en-GB" dirty="0"/>
                    </a:p>
                  </a:txBody>
                  <a:tcPr/>
                </a:tc>
                <a:tc>
                  <a:txBody>
                    <a:bodyPr/>
                    <a:lstStyle/>
                    <a:p>
                      <a:r>
                        <a:rPr lang="en-US" dirty="0"/>
                        <a:t>underperformed</a:t>
                      </a:r>
                      <a:endParaRPr lang="en-GB" dirty="0"/>
                    </a:p>
                  </a:txBody>
                  <a:tcPr/>
                </a:tc>
                <a:tc>
                  <a:txBody>
                    <a:bodyPr/>
                    <a:lstStyle/>
                    <a:p>
                      <a:r>
                        <a:rPr lang="en-US" dirty="0"/>
                        <a:t>outperformed</a:t>
                      </a:r>
                      <a:endParaRPr lang="en-GB" dirty="0"/>
                    </a:p>
                  </a:txBody>
                  <a:tcPr/>
                </a:tc>
                <a:tc>
                  <a:txBody>
                    <a:bodyPr/>
                    <a:lstStyle/>
                    <a:p>
                      <a:r>
                        <a:rPr lang="en-US" dirty="0"/>
                        <a:t>outperformed</a:t>
                      </a:r>
                      <a:endParaRPr lang="en-GB" dirty="0"/>
                    </a:p>
                  </a:txBody>
                  <a:tcPr/>
                </a:tc>
                <a:tc>
                  <a:txBody>
                    <a:bodyPr/>
                    <a:lstStyle/>
                    <a:p>
                      <a:r>
                        <a:rPr lang="en-US" dirty="0"/>
                        <a:t>outperformed</a:t>
                      </a:r>
                      <a:endParaRPr lang="en-GB" dirty="0"/>
                    </a:p>
                  </a:txBody>
                  <a:tcPr/>
                </a:tc>
                <a:extLst>
                  <a:ext uri="{0D108BD9-81ED-4DB2-BD59-A6C34878D82A}">
                    <a16:rowId xmlns:a16="http://schemas.microsoft.com/office/drawing/2014/main" val="2116838988"/>
                  </a:ext>
                </a:extLst>
              </a:tr>
            </a:tbl>
          </a:graphicData>
        </a:graphic>
      </p:graphicFrame>
    </p:spTree>
    <p:extLst>
      <p:ext uri="{BB962C8B-B14F-4D97-AF65-F5344CB8AC3E}">
        <p14:creationId xmlns:p14="http://schemas.microsoft.com/office/powerpoint/2010/main" val="429243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DF0C-381A-4386-A816-5F61FB5377B8}"/>
              </a:ext>
            </a:extLst>
          </p:cNvPr>
          <p:cNvSpPr>
            <a:spLocks noGrp="1"/>
          </p:cNvSpPr>
          <p:nvPr>
            <p:ph type="title"/>
          </p:nvPr>
        </p:nvSpPr>
        <p:spPr/>
        <p:txBody>
          <a:bodyPr/>
          <a:lstStyle/>
          <a:p>
            <a:r>
              <a:rPr lang="en-US" dirty="0"/>
              <a:t>Advantages and Disadvantages of the algorithm</a:t>
            </a:r>
            <a:endParaRPr lang="en-GB" dirty="0"/>
          </a:p>
        </p:txBody>
      </p:sp>
      <p:sp>
        <p:nvSpPr>
          <p:cNvPr id="3" name="Content Placeholder 2">
            <a:extLst>
              <a:ext uri="{FF2B5EF4-FFF2-40B4-BE49-F238E27FC236}">
                <a16:creationId xmlns:a16="http://schemas.microsoft.com/office/drawing/2014/main" id="{868929EC-807A-44F7-91AE-F78843FEE6C7}"/>
              </a:ext>
            </a:extLst>
          </p:cNvPr>
          <p:cNvSpPr>
            <a:spLocks noGrp="1"/>
          </p:cNvSpPr>
          <p:nvPr>
            <p:ph idx="1"/>
          </p:nvPr>
        </p:nvSpPr>
        <p:spPr/>
        <p:txBody>
          <a:bodyPr/>
          <a:lstStyle/>
          <a:p>
            <a:r>
              <a:rPr lang="en-US" dirty="0"/>
              <a:t>Advantages:</a:t>
            </a:r>
          </a:p>
          <a:p>
            <a:pPr lvl="1"/>
            <a:r>
              <a:rPr lang="en-US" dirty="0"/>
              <a:t>Outperformed the market during the testing period</a:t>
            </a:r>
          </a:p>
          <a:p>
            <a:pPr lvl="1"/>
            <a:r>
              <a:rPr lang="en-US" dirty="0"/>
              <a:t>Utilize the many different factors, so the algorithm doesn't’ t totally depend on one metrics like Magic Formula</a:t>
            </a:r>
          </a:p>
          <a:p>
            <a:pPr marL="231775" lvl="1" indent="0">
              <a:buNone/>
            </a:pPr>
            <a:endParaRPr lang="en-US" dirty="0"/>
          </a:p>
          <a:p>
            <a:r>
              <a:rPr lang="en-US" dirty="0"/>
              <a:t>Disadvantages: </a:t>
            </a:r>
          </a:p>
          <a:p>
            <a:pPr lvl="1"/>
            <a:r>
              <a:rPr lang="en-US" dirty="0"/>
              <a:t>Systematic Risk( The performance of the algorithm is highly correlated the to the performance of market)</a:t>
            </a:r>
          </a:p>
          <a:p>
            <a:pPr lvl="1"/>
            <a:r>
              <a:rPr lang="en-GB" dirty="0"/>
              <a:t>Limited to scale to portfolio </a:t>
            </a:r>
            <a:r>
              <a:rPr lang="en-GB" dirty="0" err="1"/>
              <a:t>larget</a:t>
            </a:r>
            <a:r>
              <a:rPr lang="en-GB" dirty="0"/>
              <a:t> than 100 millions</a:t>
            </a:r>
          </a:p>
        </p:txBody>
      </p:sp>
    </p:spTree>
    <p:extLst>
      <p:ext uri="{BB962C8B-B14F-4D97-AF65-F5344CB8AC3E}">
        <p14:creationId xmlns:p14="http://schemas.microsoft.com/office/powerpoint/2010/main" val="1405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A71B-9CB7-4F6A-9E25-CBFD67469F62}"/>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AD88C49F-CA64-48AC-9866-C932E24E4933}"/>
              </a:ext>
            </a:extLst>
          </p:cNvPr>
          <p:cNvSpPr>
            <a:spLocks noGrp="1"/>
          </p:cNvSpPr>
          <p:nvPr>
            <p:ph idx="1"/>
          </p:nvPr>
        </p:nvSpPr>
        <p:spPr/>
        <p:txBody>
          <a:bodyPr/>
          <a:lstStyle/>
          <a:p>
            <a:r>
              <a:rPr lang="en-US" dirty="0"/>
              <a:t>The algorithm has shown some promising results by combing both of financial ratios and technical indicators. </a:t>
            </a:r>
          </a:p>
          <a:p>
            <a:r>
              <a:rPr lang="en-US" dirty="0"/>
              <a:t>However, long-only algorithm can have high correlation to the market performance, and if the market goes down, the algorithm is likely to goes down with it. </a:t>
            </a:r>
          </a:p>
          <a:p>
            <a:r>
              <a:rPr lang="en-US" dirty="0"/>
              <a:t>Even though some stock-picking method that have proved itself in the past(i.e. Magic Formula, Acquirer Multiples),it doesn’t mean it will continue to work in the future. These algorithms should include more filters to increase the performance.</a:t>
            </a:r>
          </a:p>
          <a:p>
            <a:endParaRPr lang="en-US" dirty="0"/>
          </a:p>
        </p:txBody>
      </p:sp>
    </p:spTree>
    <p:extLst>
      <p:ext uri="{BB962C8B-B14F-4D97-AF65-F5344CB8AC3E}">
        <p14:creationId xmlns:p14="http://schemas.microsoft.com/office/powerpoint/2010/main" val="316495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F255-E4EB-4A56-BBCA-6BCE6A53EE23}"/>
              </a:ext>
            </a:extLst>
          </p:cNvPr>
          <p:cNvSpPr>
            <a:spLocks noGrp="1"/>
          </p:cNvSpPr>
          <p:nvPr>
            <p:ph type="title"/>
          </p:nvPr>
        </p:nvSpPr>
        <p:spPr/>
        <p:txBody>
          <a:bodyPr/>
          <a:lstStyle/>
          <a:p>
            <a:r>
              <a:rPr lang="en-US" dirty="0"/>
              <a:t>Future Work</a:t>
            </a:r>
            <a:endParaRPr lang="en-GB" dirty="0"/>
          </a:p>
        </p:txBody>
      </p:sp>
      <p:sp>
        <p:nvSpPr>
          <p:cNvPr id="3" name="Content Placeholder 2">
            <a:extLst>
              <a:ext uri="{FF2B5EF4-FFF2-40B4-BE49-F238E27FC236}">
                <a16:creationId xmlns:a16="http://schemas.microsoft.com/office/drawing/2014/main" id="{1DDB425D-D543-4773-BF04-751626A50233}"/>
              </a:ext>
            </a:extLst>
          </p:cNvPr>
          <p:cNvSpPr>
            <a:spLocks noGrp="1"/>
          </p:cNvSpPr>
          <p:nvPr>
            <p:ph idx="1"/>
          </p:nvPr>
        </p:nvSpPr>
        <p:spPr>
          <a:xfrm>
            <a:off x="1522413" y="1904999"/>
            <a:ext cx="9134391" cy="4953001"/>
          </a:xfrm>
        </p:spPr>
        <p:txBody>
          <a:bodyPr/>
          <a:lstStyle/>
          <a:p>
            <a:r>
              <a:rPr lang="en-US" dirty="0"/>
              <a:t>The  algorithm can reduce its systematic risk to the market by adding shorts position to the portfolio, working with other neutral market strategy(or even negative beta strategy), adding more systematic risk constraints to the risk model(e.g. fixed sector and market exposure)</a:t>
            </a:r>
          </a:p>
          <a:p>
            <a:r>
              <a:rPr lang="en-US" dirty="0"/>
              <a:t>The algorithm can also expand its scalability by adding more positions, instead of 25(but it will offer lower return). If the portfolio is too big(e.g.100 million), the algorithm should be used alongside other trading practices(e.g. shorting)</a:t>
            </a:r>
          </a:p>
          <a:p>
            <a:r>
              <a:rPr lang="en-US" dirty="0"/>
              <a:t>The code mentioned in this project can be implemented in real-live trading using an open-resourced library called zipline-live ,which supports many libraries from </a:t>
            </a:r>
            <a:r>
              <a:rPr lang="en-US" dirty="0" err="1"/>
              <a:t>Quantopian</a:t>
            </a:r>
            <a:r>
              <a:rPr lang="en-US" dirty="0"/>
              <a:t>. Through this library, the algorithm can be executed in real broker’s account such as Robinhood or Alpaca.</a:t>
            </a:r>
          </a:p>
          <a:p>
            <a:endParaRPr lang="en-GB" dirty="0"/>
          </a:p>
        </p:txBody>
      </p:sp>
    </p:spTree>
    <p:extLst>
      <p:ext uri="{BB962C8B-B14F-4D97-AF65-F5344CB8AC3E}">
        <p14:creationId xmlns:p14="http://schemas.microsoft.com/office/powerpoint/2010/main" val="30811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7FC7-498C-4757-BB34-5E29FF5502F2}"/>
              </a:ext>
            </a:extLst>
          </p:cNvPr>
          <p:cNvSpPr>
            <a:spLocks noGrp="1"/>
          </p:cNvSpPr>
          <p:nvPr>
            <p:ph type="title"/>
          </p:nvPr>
        </p:nvSpPr>
        <p:spPr>
          <a:xfrm>
            <a:off x="1522412" y="2286000"/>
            <a:ext cx="9144001" cy="1752600"/>
          </a:xfrm>
        </p:spPr>
        <p:txBody>
          <a:bodyPr>
            <a:normAutofit/>
          </a:bodyPr>
          <a:lstStyle/>
          <a:p>
            <a:pPr algn="ctr"/>
            <a:r>
              <a:rPr lang="en-US" sz="6000" dirty="0"/>
              <a:t>Thank you</a:t>
            </a:r>
            <a:endParaRPr lang="en-GB" sz="6000" dirty="0"/>
          </a:p>
        </p:txBody>
      </p:sp>
    </p:spTree>
    <p:extLst>
      <p:ext uri="{BB962C8B-B14F-4D97-AF65-F5344CB8AC3E}">
        <p14:creationId xmlns:p14="http://schemas.microsoft.com/office/powerpoint/2010/main" val="88429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381000"/>
            <a:ext cx="10666414" cy="1371600"/>
          </a:xfrm>
        </p:spPr>
        <p:txBody>
          <a:bodyPr/>
          <a:lstStyle/>
          <a:p>
            <a:r>
              <a:rPr lang="en-US" dirty="0"/>
              <a:t>Contents </a:t>
            </a:r>
          </a:p>
        </p:txBody>
      </p:sp>
      <p:sp>
        <p:nvSpPr>
          <p:cNvPr id="14" name="Content Placeholder 13"/>
          <p:cNvSpPr>
            <a:spLocks noGrp="1"/>
          </p:cNvSpPr>
          <p:nvPr>
            <p:ph idx="1"/>
          </p:nvPr>
        </p:nvSpPr>
        <p:spPr>
          <a:xfrm>
            <a:off x="1" y="1904999"/>
            <a:ext cx="10656804" cy="4114801"/>
          </a:xfrm>
        </p:spPr>
        <p:txBody>
          <a:bodyPr/>
          <a:lstStyle/>
          <a:p>
            <a:r>
              <a:rPr lang="en-US" dirty="0"/>
              <a:t>Introduction</a:t>
            </a:r>
          </a:p>
          <a:p>
            <a:r>
              <a:rPr lang="en-US" dirty="0"/>
              <a:t>Background</a:t>
            </a:r>
          </a:p>
          <a:p>
            <a:r>
              <a:rPr lang="en-US" dirty="0"/>
              <a:t>Requirements</a:t>
            </a:r>
          </a:p>
          <a:p>
            <a:r>
              <a:rPr lang="en-US" dirty="0"/>
              <a:t>Design and Implementation</a:t>
            </a:r>
          </a:p>
          <a:p>
            <a:r>
              <a:rPr lang="en-US" dirty="0"/>
              <a:t>Results and Evaluation</a:t>
            </a:r>
          </a:p>
          <a:p>
            <a:r>
              <a:rPr lang="en-US" dirty="0"/>
              <a:t>Conclusion</a:t>
            </a:r>
          </a:p>
          <a:p>
            <a:r>
              <a:rPr lang="en-US" dirty="0"/>
              <a:t>Future Work</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2BE1-8BD4-459C-A9CD-1CE0992DD9C8}"/>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F7295EB7-F921-45EA-9402-316E1BEEC02C}"/>
              </a:ext>
            </a:extLst>
          </p:cNvPr>
          <p:cNvSpPr>
            <a:spLocks noGrp="1"/>
          </p:cNvSpPr>
          <p:nvPr>
            <p:ph idx="1"/>
          </p:nvPr>
        </p:nvSpPr>
        <p:spPr>
          <a:xfrm>
            <a:off x="1522413" y="1904999"/>
            <a:ext cx="9134391" cy="4953001"/>
          </a:xfrm>
        </p:spPr>
        <p:txBody>
          <a:bodyPr/>
          <a:lstStyle/>
          <a:p>
            <a:pPr marL="457200" indent="-457200">
              <a:buFont typeface="+mj-lt"/>
              <a:buAutoNum type="arabicPeriod"/>
            </a:pPr>
            <a:r>
              <a:rPr lang="en-US" dirty="0"/>
              <a:t>Motivation of the project.</a:t>
            </a:r>
          </a:p>
          <a:p>
            <a:pPr lvl="1"/>
            <a:r>
              <a:rPr lang="en-US" dirty="0"/>
              <a:t>Why an automated device? </a:t>
            </a:r>
          </a:p>
          <a:p>
            <a:pPr lvl="2">
              <a:buFont typeface="Wingdings" panose="05000000000000000000" pitchFamily="2" charset="2"/>
              <a:buChar char="§"/>
            </a:pPr>
            <a:r>
              <a:rPr lang="en-US" sz="2000" dirty="0"/>
              <a:t>Trend to automation in the financial industry(e.g. Goldman Sachs)</a:t>
            </a:r>
          </a:p>
          <a:p>
            <a:pPr lvl="2">
              <a:buFont typeface="Wingdings" panose="05000000000000000000" pitchFamily="2" charset="2"/>
              <a:buChar char="§"/>
            </a:pPr>
            <a:r>
              <a:rPr lang="en-US" sz="2000" dirty="0"/>
              <a:t>Better performance of trading agents vs human </a:t>
            </a:r>
            <a:endParaRPr lang="en-US" dirty="0"/>
          </a:p>
          <a:p>
            <a:pPr lvl="1"/>
            <a:r>
              <a:rPr lang="en-US" dirty="0"/>
              <a:t>Why long-term investment?</a:t>
            </a:r>
          </a:p>
          <a:p>
            <a:pPr lvl="2"/>
            <a:r>
              <a:rPr lang="en-US" sz="2000" dirty="0"/>
              <a:t>To take advantage of compound interest. For example: $10000 invested in S&amp;P 500 30 years ago now turned into more than $144,000.(From Jan 1989 – Jan 2019) and if you invested $10,000 50 years ago, it turned to more than $655,000</a:t>
            </a:r>
            <a:endParaRPr lang="en-GB" sz="2000" dirty="0"/>
          </a:p>
          <a:p>
            <a:pPr marL="457200" lvl="0" indent="-457200">
              <a:buClr>
                <a:srgbClr val="56C5FF"/>
              </a:buClr>
              <a:buFont typeface="+mj-lt"/>
              <a:buAutoNum type="arabicPeriod"/>
            </a:pPr>
            <a:r>
              <a:rPr lang="en-US" dirty="0">
                <a:solidFill>
                  <a:prstClr val="white"/>
                </a:solidFill>
              </a:rPr>
              <a:t>Objectives:</a:t>
            </a:r>
            <a:endParaRPr lang="en-US" sz="1800" dirty="0">
              <a:solidFill>
                <a:prstClr val="white"/>
              </a:solidFill>
            </a:endParaRPr>
          </a:p>
          <a:p>
            <a:pPr lvl="1">
              <a:buClr>
                <a:srgbClr val="56C5FF"/>
              </a:buClr>
            </a:pPr>
            <a:r>
              <a:rPr lang="en-US" dirty="0"/>
              <a:t>To produce an automated trading algorithm on </a:t>
            </a:r>
            <a:r>
              <a:rPr lang="en-US" dirty="0" err="1"/>
              <a:t>Quantopian</a:t>
            </a:r>
            <a:r>
              <a:rPr lang="en-US" dirty="0"/>
              <a:t> platform, utilizing fundamental and technical indicators, and test the algorithm against other famous value-approach that have proved itself in the past.</a:t>
            </a:r>
          </a:p>
        </p:txBody>
      </p:sp>
    </p:spTree>
    <p:extLst>
      <p:ext uri="{BB962C8B-B14F-4D97-AF65-F5344CB8AC3E}">
        <p14:creationId xmlns:p14="http://schemas.microsoft.com/office/powerpoint/2010/main" val="424213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5E35-9715-4F0F-8D10-D8537FBA378D}"/>
              </a:ext>
            </a:extLst>
          </p:cNvPr>
          <p:cNvSpPr>
            <a:spLocks noGrp="1"/>
          </p:cNvSpPr>
          <p:nvPr>
            <p:ph type="title"/>
          </p:nvPr>
        </p:nvSpPr>
        <p:spPr>
          <a:xfrm>
            <a:off x="1522413" y="381000"/>
            <a:ext cx="9144001" cy="914400"/>
          </a:xfrm>
        </p:spPr>
        <p:txBody>
          <a:bodyPr/>
          <a:lstStyle/>
          <a:p>
            <a:r>
              <a:rPr lang="en-US" dirty="0"/>
              <a:t>Background</a:t>
            </a:r>
            <a:endParaRPr lang="en-GB" dirty="0"/>
          </a:p>
        </p:txBody>
      </p:sp>
      <p:sp>
        <p:nvSpPr>
          <p:cNvPr id="3" name="Content Placeholder 2">
            <a:extLst>
              <a:ext uri="{FF2B5EF4-FFF2-40B4-BE49-F238E27FC236}">
                <a16:creationId xmlns:a16="http://schemas.microsoft.com/office/drawing/2014/main" id="{6D5F1BA5-22F6-4918-AEA6-7E43589D199C}"/>
              </a:ext>
            </a:extLst>
          </p:cNvPr>
          <p:cNvSpPr>
            <a:spLocks noGrp="1"/>
          </p:cNvSpPr>
          <p:nvPr>
            <p:ph idx="1"/>
          </p:nvPr>
        </p:nvSpPr>
        <p:spPr>
          <a:xfrm>
            <a:off x="1522413" y="1447801"/>
            <a:ext cx="9134391" cy="5410200"/>
          </a:xfrm>
        </p:spPr>
        <p:txBody>
          <a:bodyPr>
            <a:normAutofit fontScale="92500" lnSpcReduction="10000"/>
          </a:bodyPr>
          <a:lstStyle/>
          <a:p>
            <a:pPr marL="0" indent="0">
              <a:buNone/>
            </a:pPr>
            <a:r>
              <a:rPr lang="en-US" dirty="0"/>
              <a:t>1.</a:t>
            </a:r>
            <a:r>
              <a:rPr lang="en-US" sz="2600" dirty="0"/>
              <a:t>Fundamental Analysis: </a:t>
            </a:r>
            <a:r>
              <a:rPr lang="en-US" sz="2000" dirty="0"/>
              <a:t>calculates the intrinsic value of the company to determine whether the company is undervalued or overvalued. Fundamental  approach investors collects data from company’s financial balance sheet and its financial ratios to determine the future stock’s price of the company</a:t>
            </a:r>
            <a:endParaRPr lang="en-US" dirty="0"/>
          </a:p>
          <a:p>
            <a:pPr marL="0" indent="0">
              <a:buNone/>
            </a:pPr>
            <a:r>
              <a:rPr lang="en-US" dirty="0"/>
              <a:t>2.</a:t>
            </a:r>
            <a:r>
              <a:rPr lang="en-US" sz="2600" dirty="0"/>
              <a:t>Technical Analysis</a:t>
            </a:r>
            <a:r>
              <a:rPr lang="en-US" dirty="0"/>
              <a:t>: </a:t>
            </a:r>
            <a:r>
              <a:rPr lang="en-US" sz="2000" dirty="0"/>
              <a:t>concerns more about the price movement of the company. Its user believes that future stock’s price can be predicted by analyzed different trends of  the stock using trend-following, momentum or volatility analysis, among others</a:t>
            </a:r>
            <a:endParaRPr lang="en-US" dirty="0"/>
          </a:p>
          <a:p>
            <a:pPr marL="0" indent="0">
              <a:buNone/>
            </a:pPr>
            <a:r>
              <a:rPr lang="en-US" dirty="0"/>
              <a:t>3. </a:t>
            </a:r>
            <a:r>
              <a:rPr lang="en-US" sz="2600" dirty="0"/>
              <a:t>Review of Relevant Literature</a:t>
            </a:r>
            <a:r>
              <a:rPr lang="en-US" dirty="0"/>
              <a:t>: </a:t>
            </a:r>
            <a:r>
              <a:rPr lang="en-US" sz="2000" dirty="0"/>
              <a:t>My reports concerns with combing both of these factors in an portfolio that rebalance every months. Previous value investing approach only can include:</a:t>
            </a:r>
          </a:p>
          <a:p>
            <a:r>
              <a:rPr lang="en-US" sz="2000" dirty="0"/>
              <a:t> Joel </a:t>
            </a:r>
            <a:r>
              <a:rPr lang="en-US" sz="2000" dirty="0" err="1"/>
              <a:t>GreenBlatt</a:t>
            </a:r>
            <a:r>
              <a:rPr lang="en-US" sz="2000" dirty="0"/>
              <a:t> ‘</a:t>
            </a:r>
            <a:r>
              <a:rPr lang="en-US" sz="2000" dirty="0" err="1"/>
              <a:t>s“Magic</a:t>
            </a:r>
            <a:r>
              <a:rPr lang="en-US" sz="2000" dirty="0"/>
              <a:t> formula” </a:t>
            </a:r>
            <a:r>
              <a:rPr lang="en-US" sz="2000" dirty="0" err="1"/>
              <a:t>ROIC_Rank</a:t>
            </a:r>
            <a:r>
              <a:rPr lang="en-US" sz="2000" dirty="0"/>
              <a:t>(management efficiency) + </a:t>
            </a:r>
            <a:r>
              <a:rPr lang="en-US" sz="2000" dirty="0" err="1"/>
              <a:t>Earnings_Yield_Rank</a:t>
            </a:r>
            <a:r>
              <a:rPr lang="en-US" sz="2000" dirty="0"/>
              <a:t>( cheap valuation compared to its profit) </a:t>
            </a:r>
          </a:p>
          <a:p>
            <a:r>
              <a:rPr lang="en-US" sz="2000" dirty="0"/>
              <a:t>Acquirer’s Multiples by Tobias Carlisle: Opposite of Earnings Yield Ranks : EV/EBIT</a:t>
            </a:r>
          </a:p>
          <a:p>
            <a:r>
              <a:rPr lang="en-US" sz="2000" dirty="0" err="1"/>
              <a:t>Piotroski’s</a:t>
            </a:r>
            <a:r>
              <a:rPr lang="en-US" sz="2000" dirty="0"/>
              <a:t> F-Score : show the financial heath of the company by 9 categories.</a:t>
            </a:r>
          </a:p>
          <a:p>
            <a:r>
              <a:rPr lang="en-US" sz="2000" dirty="0" err="1"/>
              <a:t>Novy</a:t>
            </a:r>
            <a:r>
              <a:rPr lang="en-US" sz="2000" dirty="0"/>
              <a:t>-Marx : To compare different results of many value algorithms.</a:t>
            </a:r>
          </a:p>
          <a:p>
            <a:endParaRPr lang="en-GB" sz="2000" dirty="0"/>
          </a:p>
        </p:txBody>
      </p:sp>
    </p:spTree>
    <p:extLst>
      <p:ext uri="{BB962C8B-B14F-4D97-AF65-F5344CB8AC3E}">
        <p14:creationId xmlns:p14="http://schemas.microsoft.com/office/powerpoint/2010/main" val="23430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3CD9-6B6C-4DE1-86B7-12F2A75E8DC9}"/>
              </a:ext>
            </a:extLst>
          </p:cNvPr>
          <p:cNvSpPr>
            <a:spLocks noGrp="1"/>
          </p:cNvSpPr>
          <p:nvPr>
            <p:ph type="title"/>
          </p:nvPr>
        </p:nvSpPr>
        <p:spPr/>
        <p:txBody>
          <a:bodyPr/>
          <a:lstStyle/>
          <a:p>
            <a:r>
              <a:rPr lang="en-US" dirty="0"/>
              <a:t>Requirements</a:t>
            </a:r>
            <a:endParaRPr lang="en-GB" dirty="0"/>
          </a:p>
        </p:txBody>
      </p:sp>
      <p:sp>
        <p:nvSpPr>
          <p:cNvPr id="3" name="Content Placeholder 2">
            <a:extLst>
              <a:ext uri="{FF2B5EF4-FFF2-40B4-BE49-F238E27FC236}">
                <a16:creationId xmlns:a16="http://schemas.microsoft.com/office/drawing/2014/main" id="{B4BC8FDB-0853-4761-A862-A9CF25784CBC}"/>
              </a:ext>
            </a:extLst>
          </p:cNvPr>
          <p:cNvSpPr>
            <a:spLocks noGrp="1"/>
          </p:cNvSpPr>
          <p:nvPr>
            <p:ph idx="1"/>
          </p:nvPr>
        </p:nvSpPr>
        <p:spPr/>
        <p:txBody>
          <a:bodyPr>
            <a:normAutofit/>
          </a:bodyPr>
          <a:lstStyle/>
          <a:p>
            <a:r>
              <a:rPr lang="en-US" dirty="0"/>
              <a:t>The project main aim is to create an automated algorithm on </a:t>
            </a:r>
            <a:r>
              <a:rPr lang="en-US" dirty="0" err="1"/>
              <a:t>Quantopian</a:t>
            </a:r>
            <a:r>
              <a:rPr lang="en-US" dirty="0"/>
              <a:t> platform, utilizing different financial ratios and momentum indicators to create a stock portfolio. The other aim of the paper is to compare the created algorithm to other famous quality algorithms in terms of many evaluation metrics, all developed on </a:t>
            </a:r>
            <a:r>
              <a:rPr lang="en-US" dirty="0" err="1"/>
              <a:t>Quantopian</a:t>
            </a:r>
            <a:r>
              <a:rPr lang="en-US" dirty="0"/>
              <a:t>. </a:t>
            </a:r>
          </a:p>
          <a:p>
            <a:r>
              <a:rPr lang="en-US" dirty="0"/>
              <a:t>Programming Language : Python 2.7</a:t>
            </a:r>
          </a:p>
          <a:p>
            <a:r>
              <a:rPr lang="en-US" dirty="0"/>
              <a:t>Platform: </a:t>
            </a:r>
            <a:r>
              <a:rPr lang="en-US" dirty="0" err="1"/>
              <a:t>Quantopian</a:t>
            </a:r>
            <a:r>
              <a:rPr lang="en-US" dirty="0"/>
              <a:t> Research: Notebooks and Algorithm Sections</a:t>
            </a:r>
          </a:p>
          <a:p>
            <a:r>
              <a:rPr lang="en-US" dirty="0"/>
              <a:t>Main libraries: </a:t>
            </a:r>
            <a:r>
              <a:rPr lang="en-US" dirty="0" err="1"/>
              <a:t>quantopian.research</a:t>
            </a:r>
            <a:r>
              <a:rPr lang="en-US" dirty="0"/>
              <a:t>, </a:t>
            </a:r>
            <a:r>
              <a:rPr lang="en-US" dirty="0" err="1"/>
              <a:t>quantopian.algorithm</a:t>
            </a:r>
            <a:r>
              <a:rPr lang="en-US" dirty="0"/>
              <a:t>, </a:t>
            </a:r>
            <a:r>
              <a:rPr lang="en-US" dirty="0" err="1"/>
              <a:t>quantopian.pipeline</a:t>
            </a:r>
            <a:endParaRPr lang="en-US" dirty="0"/>
          </a:p>
        </p:txBody>
      </p:sp>
    </p:spTree>
    <p:extLst>
      <p:ext uri="{BB962C8B-B14F-4D97-AF65-F5344CB8AC3E}">
        <p14:creationId xmlns:p14="http://schemas.microsoft.com/office/powerpoint/2010/main" val="243621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3DBB-7908-4A65-B007-55B9E3564B48}"/>
              </a:ext>
            </a:extLst>
          </p:cNvPr>
          <p:cNvSpPr>
            <a:spLocks noGrp="1"/>
          </p:cNvSpPr>
          <p:nvPr>
            <p:ph type="title"/>
          </p:nvPr>
        </p:nvSpPr>
        <p:spPr/>
        <p:txBody>
          <a:bodyPr/>
          <a:lstStyle/>
          <a:p>
            <a:r>
              <a:rPr lang="en-US" dirty="0"/>
              <a:t>Design and Implementation</a:t>
            </a:r>
            <a:endParaRPr lang="en-GB" dirty="0"/>
          </a:p>
        </p:txBody>
      </p:sp>
      <p:sp>
        <p:nvSpPr>
          <p:cNvPr id="3" name="Content Placeholder 2">
            <a:extLst>
              <a:ext uri="{FF2B5EF4-FFF2-40B4-BE49-F238E27FC236}">
                <a16:creationId xmlns:a16="http://schemas.microsoft.com/office/drawing/2014/main" id="{C459A608-9141-4E1C-92DE-481AEBBB2369}"/>
              </a:ext>
            </a:extLst>
          </p:cNvPr>
          <p:cNvSpPr>
            <a:spLocks noGrp="1"/>
          </p:cNvSpPr>
          <p:nvPr>
            <p:ph idx="1"/>
          </p:nvPr>
        </p:nvSpPr>
        <p:spPr>
          <a:xfrm>
            <a:off x="1522413" y="1904999"/>
            <a:ext cx="9134391" cy="4572001"/>
          </a:xfrm>
        </p:spPr>
        <p:txBody>
          <a:bodyPr>
            <a:normAutofit/>
          </a:bodyPr>
          <a:lstStyle/>
          <a:p>
            <a:r>
              <a:rPr lang="en-US" dirty="0"/>
              <a:t>General Design of the program</a:t>
            </a:r>
          </a:p>
          <a:p>
            <a:endParaRPr lang="en-GB" dirty="0"/>
          </a:p>
          <a:p>
            <a:endParaRPr lang="en-GB" dirty="0"/>
          </a:p>
          <a:p>
            <a:endParaRPr lang="en-GB" dirty="0"/>
          </a:p>
          <a:p>
            <a:endParaRPr lang="en-GB" dirty="0"/>
          </a:p>
          <a:p>
            <a:endParaRPr lang="en-GB" dirty="0"/>
          </a:p>
          <a:p>
            <a:endParaRPr lang="en-GB" dirty="0"/>
          </a:p>
          <a:p>
            <a:pPr marL="1554480" lvl="8" indent="0" algn="ctr">
              <a:buNone/>
            </a:pPr>
            <a:r>
              <a:rPr lang="en-GB" dirty="0"/>
              <a:t>Figure 4.1. The flow of a typical trading program. Source: Inside the Black Box: A Simple Guide to quantitative and frequency trading</a:t>
            </a:r>
          </a:p>
        </p:txBody>
      </p:sp>
      <p:pic>
        <p:nvPicPr>
          <p:cNvPr id="20" name="Picture 19">
            <a:extLst>
              <a:ext uri="{FF2B5EF4-FFF2-40B4-BE49-F238E27FC236}">
                <a16:creationId xmlns:a16="http://schemas.microsoft.com/office/drawing/2014/main" id="{405D002A-E165-4A75-BD18-0ECA354D4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12" y="2209800"/>
            <a:ext cx="5724525" cy="3438525"/>
          </a:xfrm>
          <a:prstGeom prst="rect">
            <a:avLst/>
          </a:prstGeom>
        </p:spPr>
      </p:pic>
      <p:cxnSp>
        <p:nvCxnSpPr>
          <p:cNvPr id="24" name="Straight Arrow Connector 23">
            <a:extLst>
              <a:ext uri="{FF2B5EF4-FFF2-40B4-BE49-F238E27FC236}">
                <a16:creationId xmlns:a16="http://schemas.microsoft.com/office/drawing/2014/main" id="{E18A36F6-92FB-4AA8-B274-C64B30552FC5}"/>
              </a:ext>
            </a:extLst>
          </p:cNvPr>
          <p:cNvCxnSpPr/>
          <p:nvPr/>
        </p:nvCxnSpPr>
        <p:spPr>
          <a:xfrm>
            <a:off x="4799012" y="3929062"/>
            <a:ext cx="1214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23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F90A-3655-496B-8A9E-D32E4B54DDFA}"/>
              </a:ext>
            </a:extLst>
          </p:cNvPr>
          <p:cNvSpPr>
            <a:spLocks noGrp="1"/>
          </p:cNvSpPr>
          <p:nvPr>
            <p:ph type="title"/>
          </p:nvPr>
        </p:nvSpPr>
        <p:spPr>
          <a:xfrm>
            <a:off x="1522413" y="381000"/>
            <a:ext cx="9144001" cy="1371600"/>
          </a:xfrm>
        </p:spPr>
        <p:txBody>
          <a:bodyPr/>
          <a:lstStyle/>
          <a:p>
            <a:r>
              <a:rPr lang="en-US" dirty="0"/>
              <a:t>Data Collector Structure</a:t>
            </a:r>
            <a:endParaRPr lang="en-GB" dirty="0"/>
          </a:p>
        </p:txBody>
      </p:sp>
      <p:sp>
        <p:nvSpPr>
          <p:cNvPr id="3" name="Content Placeholder 2">
            <a:extLst>
              <a:ext uri="{FF2B5EF4-FFF2-40B4-BE49-F238E27FC236}">
                <a16:creationId xmlns:a16="http://schemas.microsoft.com/office/drawing/2014/main" id="{D906C65C-C6D0-450A-96C8-AA23DDB49418}"/>
              </a:ext>
            </a:extLst>
          </p:cNvPr>
          <p:cNvSpPr>
            <a:spLocks noGrp="1"/>
          </p:cNvSpPr>
          <p:nvPr>
            <p:ph idx="1"/>
          </p:nvPr>
        </p:nvSpPr>
        <p:spPr>
          <a:xfrm>
            <a:off x="1522413" y="1904999"/>
            <a:ext cx="9134391" cy="4114801"/>
          </a:xfrm>
        </p:spPr>
        <p:txBody>
          <a:bodyPr/>
          <a:lstStyle/>
          <a:p>
            <a:endParaRPr lang="en-US" dirty="0"/>
          </a:p>
          <a:p>
            <a:pPr marL="0" indent="0">
              <a:buNone/>
            </a:pPr>
            <a:r>
              <a:rPr lang="en-GB" dirty="0"/>
              <a:t>   </a:t>
            </a:r>
          </a:p>
        </p:txBody>
      </p:sp>
      <p:pic>
        <p:nvPicPr>
          <p:cNvPr id="7" name="Picture 6">
            <a:extLst>
              <a:ext uri="{FF2B5EF4-FFF2-40B4-BE49-F238E27FC236}">
                <a16:creationId xmlns:a16="http://schemas.microsoft.com/office/drawing/2014/main" id="{06C8159D-0A7F-4F85-992A-ED9FCC5F9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470" y="2471737"/>
            <a:ext cx="4486275" cy="1914525"/>
          </a:xfrm>
          <a:prstGeom prst="rect">
            <a:avLst/>
          </a:prstGeom>
        </p:spPr>
      </p:pic>
      <p:cxnSp>
        <p:nvCxnSpPr>
          <p:cNvPr id="9" name="Straight Arrow Connector 8">
            <a:extLst>
              <a:ext uri="{FF2B5EF4-FFF2-40B4-BE49-F238E27FC236}">
                <a16:creationId xmlns:a16="http://schemas.microsoft.com/office/drawing/2014/main" id="{85698675-B635-4A7D-9D97-A7254A022472}"/>
              </a:ext>
            </a:extLst>
          </p:cNvPr>
          <p:cNvCxnSpPr/>
          <p:nvPr/>
        </p:nvCxnSpPr>
        <p:spPr>
          <a:xfrm>
            <a:off x="4951412" y="2743200"/>
            <a:ext cx="533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6CA983-177F-4272-B2A5-C2C0C9B4921F}"/>
              </a:ext>
            </a:extLst>
          </p:cNvPr>
          <p:cNvCxnSpPr/>
          <p:nvPr/>
        </p:nvCxnSpPr>
        <p:spPr>
          <a:xfrm flipV="1">
            <a:off x="4951412" y="3429000"/>
            <a:ext cx="533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9EBB7A-9F8D-4BEC-9070-A6F36D1AED0F}"/>
              </a:ext>
            </a:extLst>
          </p:cNvPr>
          <p:cNvCxnSpPr/>
          <p:nvPr/>
        </p:nvCxnSpPr>
        <p:spPr>
          <a:xfrm>
            <a:off x="6551612" y="3429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90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958B-7CFC-4B88-9A73-83836268C5E6}"/>
              </a:ext>
            </a:extLst>
          </p:cNvPr>
          <p:cNvSpPr>
            <a:spLocks noGrp="1"/>
          </p:cNvSpPr>
          <p:nvPr>
            <p:ph type="title"/>
          </p:nvPr>
        </p:nvSpPr>
        <p:spPr/>
        <p:txBody>
          <a:bodyPr/>
          <a:lstStyle/>
          <a:p>
            <a:r>
              <a:rPr lang="en-US" dirty="0"/>
              <a:t>Alpha Model Structure</a:t>
            </a:r>
            <a:endParaRPr lang="en-GB" dirty="0"/>
          </a:p>
        </p:txBody>
      </p:sp>
      <p:pic>
        <p:nvPicPr>
          <p:cNvPr id="5" name="Content Placeholder 4">
            <a:extLst>
              <a:ext uri="{FF2B5EF4-FFF2-40B4-BE49-F238E27FC236}">
                <a16:creationId xmlns:a16="http://schemas.microsoft.com/office/drawing/2014/main" id="{47922291-52A8-46C4-9B79-E9CE8C8E1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649" y="2362200"/>
            <a:ext cx="6867525" cy="3248025"/>
          </a:xfrm>
        </p:spPr>
      </p:pic>
      <p:cxnSp>
        <p:nvCxnSpPr>
          <p:cNvPr id="7" name="Straight Arrow Connector 6">
            <a:extLst>
              <a:ext uri="{FF2B5EF4-FFF2-40B4-BE49-F238E27FC236}">
                <a16:creationId xmlns:a16="http://schemas.microsoft.com/office/drawing/2014/main" id="{75648404-D582-4EB7-B1D8-D7B59B93368F}"/>
              </a:ext>
            </a:extLst>
          </p:cNvPr>
          <p:cNvCxnSpPr/>
          <p:nvPr/>
        </p:nvCxnSpPr>
        <p:spPr>
          <a:xfrm flipV="1">
            <a:off x="3732212" y="2743200"/>
            <a:ext cx="8382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A2887F6-DC93-4D32-ADBB-BFA90FB90CF7}"/>
              </a:ext>
            </a:extLst>
          </p:cNvPr>
          <p:cNvCxnSpPr/>
          <p:nvPr/>
        </p:nvCxnSpPr>
        <p:spPr>
          <a:xfrm>
            <a:off x="5713412" y="2743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FF97AA-D457-4C9A-A6F9-60B82165C003}"/>
              </a:ext>
            </a:extLst>
          </p:cNvPr>
          <p:cNvCxnSpPr/>
          <p:nvPr/>
        </p:nvCxnSpPr>
        <p:spPr>
          <a:xfrm>
            <a:off x="3732212" y="42672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F59D28-8661-4D85-86AB-795CDFDD6706}"/>
              </a:ext>
            </a:extLst>
          </p:cNvPr>
          <p:cNvCxnSpPr/>
          <p:nvPr/>
        </p:nvCxnSpPr>
        <p:spPr>
          <a:xfrm>
            <a:off x="7085012" y="2971800"/>
            <a:ext cx="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A72132-04CD-40C1-A7AE-80AE0E30D24C}"/>
              </a:ext>
            </a:extLst>
          </p:cNvPr>
          <p:cNvCxnSpPr/>
          <p:nvPr/>
        </p:nvCxnSpPr>
        <p:spPr>
          <a:xfrm>
            <a:off x="7085012" y="45720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30038F-4048-4E62-878D-A59F361E40CE}"/>
              </a:ext>
            </a:extLst>
          </p:cNvPr>
          <p:cNvCxnSpPr/>
          <p:nvPr/>
        </p:nvCxnSpPr>
        <p:spPr>
          <a:xfrm flipV="1">
            <a:off x="7618412" y="4267200"/>
            <a:ext cx="7620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1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4AC7-AA95-45AE-8510-5DE865CC8E84}"/>
              </a:ext>
            </a:extLst>
          </p:cNvPr>
          <p:cNvSpPr>
            <a:spLocks noGrp="1"/>
          </p:cNvSpPr>
          <p:nvPr>
            <p:ph type="title"/>
          </p:nvPr>
        </p:nvSpPr>
        <p:spPr/>
        <p:txBody>
          <a:bodyPr/>
          <a:lstStyle/>
          <a:p>
            <a:r>
              <a:rPr lang="en-US" dirty="0"/>
              <a:t>Risk model , Transaction Cost model and Portfolio Construction mode</a:t>
            </a:r>
            <a:endParaRPr lang="en-GB" dirty="0"/>
          </a:p>
        </p:txBody>
      </p:sp>
      <p:sp>
        <p:nvSpPr>
          <p:cNvPr id="3" name="Content Placeholder 2">
            <a:extLst>
              <a:ext uri="{FF2B5EF4-FFF2-40B4-BE49-F238E27FC236}">
                <a16:creationId xmlns:a16="http://schemas.microsoft.com/office/drawing/2014/main" id="{EE898CAC-14A2-41D5-8759-736223ACE501}"/>
              </a:ext>
            </a:extLst>
          </p:cNvPr>
          <p:cNvSpPr>
            <a:spLocks noGrp="1"/>
          </p:cNvSpPr>
          <p:nvPr>
            <p:ph idx="1"/>
          </p:nvPr>
        </p:nvSpPr>
        <p:spPr/>
        <p:txBody>
          <a:bodyPr/>
          <a:lstStyle/>
          <a:p>
            <a:r>
              <a:rPr lang="en-US" dirty="0"/>
              <a:t>Risk model defines the maximum leverage of the algorithm at 1( no leverage)</a:t>
            </a:r>
          </a:p>
          <a:p>
            <a:r>
              <a:rPr lang="en-US" dirty="0"/>
              <a:t>Transaction Cost model defines the cost of transaction using at Interactive Broker at  0.05 per share with minimum of $1 per transaction</a:t>
            </a:r>
          </a:p>
          <a:p>
            <a:r>
              <a:rPr lang="en-US" dirty="0"/>
              <a:t>Portfolio Construction Model defines the desired portfolio at equal weighting(e.g. 25 stocks 4% for each). It will then pass the desired portfolio to the execution model</a:t>
            </a:r>
            <a:endParaRPr lang="en-GB" dirty="0"/>
          </a:p>
        </p:txBody>
      </p:sp>
    </p:spTree>
    <p:extLst>
      <p:ext uri="{BB962C8B-B14F-4D97-AF65-F5344CB8AC3E}">
        <p14:creationId xmlns:p14="http://schemas.microsoft.com/office/powerpoint/2010/main" val="16540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838</TotalTime>
  <Words>959</Words>
  <Application>Microsoft Office PowerPoint</Application>
  <PresentationFormat>Custom</PresentationFormat>
  <Paragraphs>114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Wingdings</vt:lpstr>
      <vt:lpstr>Digital Blue Tunnel 16x9</vt:lpstr>
      <vt:lpstr>Automated device for long-term investment portfolio</vt:lpstr>
      <vt:lpstr>Contents </vt:lpstr>
      <vt:lpstr>Introduction</vt:lpstr>
      <vt:lpstr>Background</vt:lpstr>
      <vt:lpstr>Requirements</vt:lpstr>
      <vt:lpstr>Design and Implementation</vt:lpstr>
      <vt:lpstr>Data Collector Structure</vt:lpstr>
      <vt:lpstr>Alpha Model Structure</vt:lpstr>
      <vt:lpstr>Risk model , Transaction Cost model and Portfolio Construction mode</vt:lpstr>
      <vt:lpstr>Execution Model Structure</vt:lpstr>
      <vt:lpstr>Results and Evaluation</vt:lpstr>
      <vt:lpstr>Advantages and Disadvantages of the algorithm</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Quang Nguyễn</dc:creator>
  <cp:lastModifiedBy>Quang Nguyễn</cp:lastModifiedBy>
  <cp:revision>28</cp:revision>
  <dcterms:created xsi:type="dcterms:W3CDTF">2019-04-23T03:19:05Z</dcterms:created>
  <dcterms:modified xsi:type="dcterms:W3CDTF">2019-04-23T17:17:53Z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