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0" r:id="rId4"/>
    <p:sldId id="262" r:id="rId5"/>
    <p:sldId id="261" r:id="rId6"/>
    <p:sldId id="263" r:id="rId7"/>
    <p:sldId id="264" r:id="rId8"/>
    <p:sldId id="277" r:id="rId9"/>
    <p:sldId id="265" r:id="rId10"/>
    <p:sldId id="266" r:id="rId11"/>
    <p:sldId id="267" r:id="rId12"/>
    <p:sldId id="278" r:id="rId13"/>
    <p:sldId id="268" r:id="rId14"/>
    <p:sldId id="279" r:id="rId15"/>
    <p:sldId id="280" r:id="rId16"/>
    <p:sldId id="269" r:id="rId17"/>
    <p:sldId id="270" r:id="rId18"/>
    <p:sldId id="272" r:id="rId19"/>
    <p:sldId id="271" r:id="rId20"/>
    <p:sldId id="273" r:id="rId21"/>
    <p:sldId id="281" r:id="rId22"/>
    <p:sldId id="274" r:id="rId23"/>
    <p:sldId id="275" r:id="rId24"/>
    <p:sldId id="276" r:id="rId25"/>
    <p:sldId id="282" r:id="rId2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NZ" sz="1400" b="0" i="0" u="none" strike="noStrike" kern="1200">
              <a:ln>
                <a:noFill/>
              </a:ln>
              <a:latin typeface="Liberation Sans" pitchFamily="18"/>
              <a:ea typeface="Droid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NZ" sz="1400" b="0" i="0" u="none" strike="noStrike" kern="1200">
              <a:ln>
                <a:noFill/>
              </a:ln>
              <a:latin typeface="Liberation Sans" pitchFamily="18"/>
              <a:ea typeface="Droid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NZ" sz="1400" b="0" i="0" u="none" strike="noStrike" kern="1200">
              <a:ln>
                <a:noFill/>
              </a:ln>
              <a:latin typeface="Liberation Sans" pitchFamily="18"/>
              <a:ea typeface="Droid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A457860-A51B-400E-9C88-7153A3527D7B}" type="slidenum">
              <a:t>‹#›</a:t>
            </a:fld>
            <a:endParaRPr lang="en-NZ" sz="1400" b="0" i="0" u="none" strike="noStrike" kern="1200">
              <a:ln>
                <a:noFill/>
              </a:ln>
              <a:latin typeface="Liberation Sans" pitchFamily="18"/>
              <a:ea typeface="Droid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68513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NZ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N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N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N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N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D5733D6-AAB8-4F86-AE74-9AA94DA82A60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974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NZ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0DB8088-15C3-4798-B2E9-0CB19CFCBD42}" type="slidenum">
              <a:t>1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20508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10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64593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11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01346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12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4414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13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41154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14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60894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15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82475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16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07891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17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70343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18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55397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19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30535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2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10747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20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68406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21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73297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22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66227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23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5343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24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3381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3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8271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4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88092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5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3239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6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3224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7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90525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8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50286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DC5150-6330-46AA-A4D2-FA8B6BCC7F3F}" type="slidenum">
              <a:t>9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4149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ECEEF0-688A-4907-9CFE-FB3D7679DAE6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6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37B414-0825-4329-BCAC-44D66BDBC076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001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5DAACF-DAC8-4BE5-9AB0-5D067D0D298B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185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1E0660-36EE-411A-88D2-5A17DD8104E0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423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992874-EFA2-4709-B942-860CF1A383D6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31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9290E5-1A1F-4C22-B872-DFDC17841869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523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165350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2165350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6CDE18-CE16-44AF-AC77-BD16328FC62D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816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C16B63-B605-4E9E-9A6D-C2AA3A9ACBBB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246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EACC8F-1D31-446D-84B8-37180B5170A8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491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B2B604-0B0C-48FE-BB54-A06F6BEB9188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916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DAA8D-E0D2-4804-BA56-4E35E2EFE3C4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267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DC0EE6-2D83-488A-9EEE-01E55D24650C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01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A0B676-2002-440B-BE20-9A756B8AD4B0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457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7CCCB6-F98B-4014-9DBD-C0C47E398A13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965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248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93283D-62FE-4292-9FAC-EE656E03B7E8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766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9DC4C3-4BF2-43DC-A91E-A419579D30C2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884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154F2B-5ADE-429A-AA7E-90644814911F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187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F8436D-C7CB-4A45-9D65-E7A46EDDF1E6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295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FABC94-24A0-43AB-A8D9-BB45A3CBD24E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750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17BA69-9F69-478F-8238-983260C09110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871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FEE385-636F-40CC-A8A2-8213A638AF1E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777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DE9B39-2CC3-42C9-8FA2-43580083B47D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462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NZ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N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N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N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121C38C-FC63-48C1-ADCE-1F51AD73308A}" type="slidenum"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NZ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NZ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NZ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2165039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9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en-NZ" sz="14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99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en-NZ" sz="14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9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en-NZ" sz="14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E08BC70-B43D-4D8F-A0E5-E11436E33736}" type="slidenum"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NZ" sz="4400" b="1" i="0" u="none" strike="noStrike">
          <a:ln>
            <a:noFill/>
          </a:ln>
          <a:solidFill>
            <a:srgbClr val="FFFFFF"/>
          </a:solidFill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NZ" sz="3200" b="0" i="0" u="none" strike="noStrike">
          <a:ln>
            <a:noFill/>
          </a:ln>
          <a:solidFill>
            <a:srgbClr val="FFFFFF"/>
          </a:solidFill>
          <a:latin typeface="Albany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zx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www.sharetrader.co.nz/" TargetMode="External"/><Relationship Id="rId4" Type="http://schemas.openxmlformats.org/officeDocument/2006/relationships/hyperlink" Target="https://www.google.com/financ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72000"/>
            <a:ext cx="10080000" cy="74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4359" y="2244475"/>
            <a:ext cx="9071640" cy="2631490"/>
          </a:xfrm>
        </p:spPr>
        <p:txBody>
          <a:bodyPr anchor="ctr">
            <a:spAutoFit/>
          </a:bodyPr>
          <a:lstStyle/>
          <a:p>
            <a:pPr lvl="0" indent="-216000" algn="ctr"/>
            <a:r>
              <a:rPr lang="en-NZ" sz="3600" b="1" dirty="0" smtClean="0">
                <a:solidFill>
                  <a:srgbClr val="000000"/>
                </a:solidFill>
              </a:rPr>
              <a:t>COMP 5204</a:t>
            </a:r>
            <a:endParaRPr lang="en-NZ" sz="3600" b="1" dirty="0">
              <a:solidFill>
                <a:srgbClr val="000000"/>
              </a:solidFill>
            </a:endParaRPr>
          </a:p>
          <a:p>
            <a:pPr lvl="0" indent="-216000" algn="ctr"/>
            <a:r>
              <a:rPr lang="en-NZ" sz="3600" b="1" dirty="0" smtClean="0">
                <a:solidFill>
                  <a:srgbClr val="000000"/>
                </a:solidFill>
              </a:rPr>
              <a:t>ENTERPRISE</a:t>
            </a:r>
          </a:p>
          <a:p>
            <a:pPr lvl="0" indent="-216000" algn="ctr"/>
            <a:r>
              <a:rPr lang="en-NZ" sz="3600" b="1" dirty="0" smtClean="0">
                <a:solidFill>
                  <a:srgbClr val="000000"/>
                </a:solidFill>
              </a:rPr>
              <a:t>Company ltd</a:t>
            </a:r>
          </a:p>
          <a:p>
            <a:pPr lvl="0" indent="-216000" algn="ctr"/>
            <a:endParaRPr lang="en-NZ" sz="2800" b="1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7703999" y="6048000"/>
            <a:ext cx="2088000" cy="720000"/>
          </a:xfrm>
        </p:spPr>
        <p:txBody>
          <a:bodyPr/>
          <a:lstStyle/>
          <a:p>
            <a:pPr lvl="0"/>
            <a:r>
              <a:rPr lang="en-NZ" sz="1200" dirty="0" err="1"/>
              <a:t>M.Foote</a:t>
            </a:r>
            <a:r>
              <a:rPr lang="en-NZ" sz="1200"/>
              <a:t> Semester-2 </a:t>
            </a:r>
            <a:r>
              <a:rPr lang="en-NZ" sz="1200" smtClean="0"/>
              <a:t>2017</a:t>
            </a:r>
            <a:endParaRPr lang="en-NZ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endParaRPr lang="en-NZ" dirty="0" smtClean="0"/>
          </a:p>
          <a:p>
            <a:pPr lvl="0" algn="ctr"/>
            <a:r>
              <a:rPr lang="en-NZ" dirty="0" smtClean="0"/>
              <a:t>Private Company</a:t>
            </a:r>
          </a:p>
          <a:p>
            <a:pPr lvl="0" algn="ctr"/>
            <a:r>
              <a:rPr lang="en-NZ" dirty="0" smtClean="0"/>
              <a:t>A business structure that is held, owned, run by private individuals</a:t>
            </a:r>
            <a:endParaRPr lang="en-NZ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NZ" dirty="0"/>
          </a:p>
          <a:p>
            <a:pPr algn="just"/>
            <a:endParaRPr lang="en-NZ" dirty="0"/>
          </a:p>
          <a:p>
            <a:pPr lvl="0" algn="just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5537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r>
              <a:rPr lang="en-NZ" dirty="0" smtClean="0"/>
              <a:t>Private Company</a:t>
            </a:r>
          </a:p>
          <a:p>
            <a:pPr lvl="1"/>
            <a:r>
              <a:rPr lang="en-NZ" sz="2800" dirty="0" smtClean="0">
                <a:solidFill>
                  <a:schemeClr val="bg1"/>
                </a:solidFill>
              </a:rPr>
              <a:t>Has </a:t>
            </a:r>
            <a:r>
              <a:rPr lang="en-NZ" sz="2800" dirty="0">
                <a:solidFill>
                  <a:schemeClr val="bg1"/>
                </a:solidFill>
              </a:rPr>
              <a:t>a board of directors (might be just one person)</a:t>
            </a:r>
          </a:p>
          <a:p>
            <a:pPr lvl="1"/>
            <a:r>
              <a:rPr lang="en-NZ" sz="2800" dirty="0">
                <a:solidFill>
                  <a:schemeClr val="bg1"/>
                </a:solidFill>
              </a:rPr>
              <a:t>Private company shares are held by people who are part of the company, the founder, the </a:t>
            </a:r>
            <a:r>
              <a:rPr lang="en-NZ" sz="2800" dirty="0" smtClean="0">
                <a:solidFill>
                  <a:schemeClr val="bg1"/>
                </a:solidFill>
              </a:rPr>
              <a:t>members, invited others. </a:t>
            </a:r>
            <a:endParaRPr lang="en-NZ" sz="2800" dirty="0">
              <a:solidFill>
                <a:schemeClr val="bg1"/>
              </a:solidFill>
            </a:endParaRPr>
          </a:p>
          <a:p>
            <a:pPr lvl="1"/>
            <a:r>
              <a:rPr lang="en-NZ" sz="2800" dirty="0">
                <a:solidFill>
                  <a:schemeClr val="bg1"/>
                </a:solidFill>
              </a:rPr>
              <a:t>These owners may be one </a:t>
            </a:r>
            <a:r>
              <a:rPr lang="en-NZ" sz="2800" dirty="0" smtClean="0">
                <a:solidFill>
                  <a:schemeClr val="bg1"/>
                </a:solidFill>
              </a:rPr>
              <a:t>single person </a:t>
            </a:r>
            <a:r>
              <a:rPr lang="en-NZ" sz="2800" dirty="0">
                <a:solidFill>
                  <a:schemeClr val="bg1"/>
                </a:solidFill>
              </a:rPr>
              <a:t>or a family</a:t>
            </a:r>
          </a:p>
          <a:p>
            <a:pPr lvl="1"/>
            <a:r>
              <a:rPr lang="en-NZ" sz="2800" dirty="0">
                <a:solidFill>
                  <a:schemeClr val="bg1"/>
                </a:solidFill>
              </a:rPr>
              <a:t>The people hold 100% of the shares and 100% </a:t>
            </a:r>
            <a:r>
              <a:rPr lang="en-NZ" sz="2800" dirty="0" smtClean="0">
                <a:solidFill>
                  <a:schemeClr val="bg1"/>
                </a:solidFill>
              </a:rPr>
              <a:t>ownership</a:t>
            </a:r>
          </a:p>
          <a:p>
            <a:pPr lvl="1"/>
            <a:r>
              <a:rPr lang="en-NZ" sz="2800" dirty="0" smtClean="0">
                <a:solidFill>
                  <a:schemeClr val="bg1"/>
                </a:solidFill>
              </a:rPr>
              <a:t>If “outsiders” (the company accountant or lawyer),  hold shares, their voting rights will be limited by the proportion </a:t>
            </a:r>
            <a:r>
              <a:rPr lang="en-NZ" sz="2800" dirty="0" smtClean="0">
                <a:solidFill>
                  <a:schemeClr val="bg1"/>
                </a:solidFill>
              </a:rPr>
              <a:t>of shares they </a:t>
            </a:r>
            <a:r>
              <a:rPr lang="en-NZ" sz="2800" dirty="0" smtClean="0">
                <a:solidFill>
                  <a:schemeClr val="bg1"/>
                </a:solidFill>
              </a:rPr>
              <a:t>hold </a:t>
            </a:r>
            <a:endParaRPr lang="en-NZ" sz="2800" dirty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NZ" dirty="0"/>
          </a:p>
          <a:p>
            <a:pPr algn="just"/>
            <a:endParaRPr lang="en-NZ" dirty="0"/>
          </a:p>
          <a:p>
            <a:pPr lvl="0" algn="just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8891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endParaRPr lang="en-NZ" dirty="0" smtClean="0"/>
          </a:p>
          <a:p>
            <a:pPr lvl="0" algn="ctr"/>
            <a:r>
              <a:rPr lang="en-NZ" dirty="0" smtClean="0"/>
              <a:t>Public </a:t>
            </a:r>
            <a:r>
              <a:rPr lang="en-NZ" dirty="0" smtClean="0"/>
              <a:t>Company</a:t>
            </a:r>
          </a:p>
          <a:p>
            <a:pPr algn="ctr"/>
            <a:r>
              <a:rPr lang="en-NZ" dirty="0"/>
              <a:t>A business structure that is held, owned, run by </a:t>
            </a:r>
            <a:r>
              <a:rPr lang="en-NZ" dirty="0" smtClean="0"/>
              <a:t>multiple cooperating individuals </a:t>
            </a:r>
            <a:endParaRPr lang="en-NZ" dirty="0"/>
          </a:p>
          <a:p>
            <a:pPr lvl="0" algn="ctr"/>
            <a:endParaRPr lang="en-NZ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NZ" dirty="0"/>
          </a:p>
          <a:p>
            <a:pPr algn="just"/>
            <a:endParaRPr lang="en-NZ" dirty="0"/>
          </a:p>
          <a:p>
            <a:pPr lvl="0" algn="just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928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2165039"/>
            <a:ext cx="9071640" cy="4805916"/>
          </a:xfrm>
        </p:spPr>
        <p:txBody>
          <a:bodyPr/>
          <a:lstStyle/>
          <a:p>
            <a:pPr lvl="0" algn="ctr"/>
            <a:r>
              <a:rPr lang="en-NZ" dirty="0" smtClean="0"/>
              <a:t>Public Company</a:t>
            </a:r>
          </a:p>
          <a:p>
            <a:pPr lvl="1"/>
            <a:r>
              <a:rPr lang="en-NZ" sz="2800" dirty="0">
                <a:solidFill>
                  <a:schemeClr val="bg1"/>
                </a:solidFill>
              </a:rPr>
              <a:t>Has a </a:t>
            </a:r>
            <a:r>
              <a:rPr lang="en-NZ" sz="2800" dirty="0" smtClean="0">
                <a:solidFill>
                  <a:schemeClr val="bg1"/>
                </a:solidFill>
              </a:rPr>
              <a:t>Board </a:t>
            </a:r>
            <a:r>
              <a:rPr lang="en-NZ" sz="2800" dirty="0">
                <a:solidFill>
                  <a:schemeClr val="bg1"/>
                </a:solidFill>
              </a:rPr>
              <a:t>of </a:t>
            </a:r>
            <a:r>
              <a:rPr lang="en-NZ" sz="2800" dirty="0" smtClean="0">
                <a:solidFill>
                  <a:schemeClr val="bg1"/>
                </a:solidFill>
              </a:rPr>
              <a:t>Directors </a:t>
            </a:r>
            <a:r>
              <a:rPr lang="en-NZ" sz="2800" dirty="0" smtClean="0">
                <a:solidFill>
                  <a:schemeClr val="bg1"/>
                </a:solidFill>
              </a:rPr>
              <a:t>(2 </a:t>
            </a:r>
            <a:r>
              <a:rPr lang="en-NZ" sz="2800" dirty="0">
                <a:solidFill>
                  <a:schemeClr val="bg1"/>
                </a:solidFill>
              </a:rPr>
              <a:t>or more)</a:t>
            </a:r>
          </a:p>
          <a:p>
            <a:pPr lvl="1"/>
            <a:r>
              <a:rPr lang="en-NZ" sz="2800" dirty="0">
                <a:solidFill>
                  <a:schemeClr val="bg1"/>
                </a:solidFill>
              </a:rPr>
              <a:t>A public company may have multiple share holders, “owners</a:t>
            </a:r>
            <a:r>
              <a:rPr lang="en-NZ" sz="2800" dirty="0" smtClean="0">
                <a:solidFill>
                  <a:schemeClr val="bg1"/>
                </a:solidFill>
              </a:rPr>
              <a:t>”</a:t>
            </a:r>
            <a:r>
              <a:rPr lang="en-NZ" sz="2800" dirty="0">
                <a:solidFill>
                  <a:schemeClr val="bg1"/>
                </a:solidFill>
              </a:rPr>
              <a:t> </a:t>
            </a:r>
            <a:endParaRPr lang="en-NZ" sz="2800" dirty="0" smtClean="0">
              <a:solidFill>
                <a:schemeClr val="bg1"/>
              </a:solidFill>
            </a:endParaRPr>
          </a:p>
          <a:p>
            <a:pPr lvl="1"/>
            <a:r>
              <a:rPr lang="en-NZ" sz="2800" dirty="0" smtClean="0">
                <a:solidFill>
                  <a:schemeClr val="bg1"/>
                </a:solidFill>
              </a:rPr>
              <a:t>The </a:t>
            </a:r>
            <a:r>
              <a:rPr lang="en-NZ" sz="2800" dirty="0">
                <a:solidFill>
                  <a:schemeClr val="bg1"/>
                </a:solidFill>
              </a:rPr>
              <a:t>company may have started out as being fully privately held, then gone public with an IPO, Initial Public Offering</a:t>
            </a:r>
          </a:p>
          <a:p>
            <a:pPr lvl="1"/>
            <a:r>
              <a:rPr lang="en-NZ" sz="2800" dirty="0" smtClean="0">
                <a:solidFill>
                  <a:schemeClr val="bg1"/>
                </a:solidFill>
              </a:rPr>
              <a:t>The </a:t>
            </a:r>
            <a:r>
              <a:rPr lang="en-NZ" sz="2800" dirty="0">
                <a:solidFill>
                  <a:schemeClr val="bg1"/>
                </a:solidFill>
              </a:rPr>
              <a:t>shares are traded </a:t>
            </a:r>
            <a:r>
              <a:rPr lang="en-NZ" sz="2800" dirty="0" smtClean="0">
                <a:solidFill>
                  <a:schemeClr val="bg1"/>
                </a:solidFill>
              </a:rPr>
              <a:t>on </a:t>
            </a:r>
            <a:r>
              <a:rPr lang="en-NZ" sz="2800" dirty="0">
                <a:solidFill>
                  <a:schemeClr val="bg1"/>
                </a:solidFill>
              </a:rPr>
              <a:t>a public Stock Exchange.</a:t>
            </a:r>
          </a:p>
          <a:p>
            <a:pPr lvl="1"/>
            <a:r>
              <a:rPr lang="en-NZ" sz="2800" dirty="0" smtClean="0">
                <a:solidFill>
                  <a:schemeClr val="bg1"/>
                </a:solidFill>
              </a:rPr>
              <a:t>The </a:t>
            </a:r>
            <a:r>
              <a:rPr lang="en-NZ" sz="2800" dirty="0">
                <a:solidFill>
                  <a:schemeClr val="bg1"/>
                </a:solidFill>
              </a:rPr>
              <a:t>shares may fluctuate in value as the “Perceived” value of the company is discussed in the public arena.</a:t>
            </a:r>
          </a:p>
          <a:p>
            <a:pPr lvl="0" algn="ctr"/>
            <a:endParaRPr lang="en-NZ" dirty="0" smtClean="0"/>
          </a:p>
          <a:p>
            <a:pPr lvl="0" algn="ctr"/>
            <a:endParaRPr lang="en-NZ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NZ" dirty="0"/>
          </a:p>
          <a:p>
            <a:pPr algn="just"/>
            <a:endParaRPr lang="en-NZ" dirty="0"/>
          </a:p>
          <a:p>
            <a:pPr lvl="0" algn="just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0229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2165039"/>
            <a:ext cx="9071640" cy="4805916"/>
          </a:xfrm>
        </p:spPr>
        <p:txBody>
          <a:bodyPr/>
          <a:lstStyle/>
          <a:p>
            <a:pPr lvl="0" algn="ctr"/>
            <a:r>
              <a:rPr lang="en-NZ" dirty="0" smtClean="0"/>
              <a:t>Public </a:t>
            </a:r>
            <a:r>
              <a:rPr lang="en-NZ" dirty="0" smtClean="0"/>
              <a:t>Company</a:t>
            </a:r>
          </a:p>
          <a:p>
            <a:pPr lvl="0" algn="ctr"/>
            <a:r>
              <a:rPr lang="en-NZ" dirty="0" smtClean="0">
                <a:solidFill>
                  <a:srgbClr val="FFFF00"/>
                </a:solidFill>
              </a:rPr>
              <a:t>New Zealand </a:t>
            </a:r>
            <a:r>
              <a:rPr lang="en-NZ" dirty="0" err="1" smtClean="0">
                <a:solidFill>
                  <a:srgbClr val="FFFF00"/>
                </a:solidFill>
              </a:rPr>
              <a:t>Sharemarket</a:t>
            </a:r>
            <a:endParaRPr lang="en-NZ" dirty="0" smtClean="0">
              <a:solidFill>
                <a:srgbClr val="FFFF00"/>
              </a:solidFill>
            </a:endParaRPr>
          </a:p>
          <a:p>
            <a:pPr lvl="0" algn="ctr"/>
            <a:r>
              <a:rPr lang="en-NZ" dirty="0">
                <a:solidFill>
                  <a:schemeClr val="tx1"/>
                </a:solidFill>
                <a:hlinkClick r:id="rId3"/>
              </a:rPr>
              <a:t>https://www.nzx.com</a:t>
            </a:r>
            <a:r>
              <a:rPr lang="en-NZ" dirty="0" smtClean="0">
                <a:solidFill>
                  <a:srgbClr val="FFFF00"/>
                </a:solidFill>
                <a:hlinkClick r:id="rId3"/>
              </a:rPr>
              <a:t>/</a:t>
            </a:r>
            <a:endParaRPr lang="en-NZ" dirty="0" smtClean="0">
              <a:solidFill>
                <a:srgbClr val="FFFF00"/>
              </a:solidFill>
            </a:endParaRPr>
          </a:p>
          <a:p>
            <a:pPr lvl="0" algn="ctr"/>
            <a:r>
              <a:rPr lang="en-NZ" dirty="0" smtClean="0">
                <a:solidFill>
                  <a:srgbClr val="FFFF00"/>
                </a:solidFill>
              </a:rPr>
              <a:t>Google Finance reporting page</a:t>
            </a:r>
          </a:p>
          <a:p>
            <a:pPr lvl="0" algn="ctr"/>
            <a:r>
              <a:rPr lang="en-NZ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NZ" dirty="0" smtClean="0">
                <a:solidFill>
                  <a:schemeClr val="tx1"/>
                </a:solidFill>
                <a:hlinkClick r:id="rId4"/>
              </a:rPr>
              <a:t>www.google.com/finance</a:t>
            </a:r>
            <a:endParaRPr lang="en-NZ" dirty="0" smtClean="0">
              <a:solidFill>
                <a:schemeClr val="tx1"/>
              </a:solidFill>
            </a:endParaRPr>
          </a:p>
          <a:p>
            <a:pPr lvl="0" algn="ctr"/>
            <a:r>
              <a:rPr lang="en-NZ" dirty="0" smtClean="0">
                <a:solidFill>
                  <a:srgbClr val="FFFF00"/>
                </a:solidFill>
              </a:rPr>
              <a:t>NZ Share Trader discussion forum</a:t>
            </a:r>
          </a:p>
          <a:p>
            <a:pPr lvl="0" algn="ctr"/>
            <a:r>
              <a:rPr lang="en-NZ" dirty="0" smtClean="0">
                <a:hlinkClick r:id="rId5"/>
              </a:rPr>
              <a:t>www.Sharetrader.co.nz</a:t>
            </a:r>
            <a:endParaRPr lang="en-NZ" dirty="0" smtClean="0"/>
          </a:p>
          <a:p>
            <a:pPr lvl="0" algn="ctr"/>
            <a:endParaRPr lang="en-NZ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NZ" dirty="0"/>
          </a:p>
          <a:p>
            <a:pPr algn="just"/>
            <a:endParaRPr lang="en-NZ" dirty="0"/>
          </a:p>
          <a:p>
            <a:pPr lvl="0" algn="just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6037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r>
              <a:rPr lang="en-NZ" dirty="0" smtClean="0"/>
              <a:t>Public Company</a:t>
            </a:r>
          </a:p>
          <a:p>
            <a:pPr lvl="1"/>
            <a:r>
              <a:rPr lang="en-NZ" sz="2800" dirty="0">
                <a:solidFill>
                  <a:schemeClr val="bg1"/>
                </a:solidFill>
              </a:rPr>
              <a:t>Public companies are required to meet many stringent requirements</a:t>
            </a:r>
          </a:p>
          <a:p>
            <a:pPr lvl="2"/>
            <a:r>
              <a:rPr lang="en-NZ" sz="2800" dirty="0">
                <a:solidFill>
                  <a:schemeClr val="bg1"/>
                </a:solidFill>
              </a:rPr>
              <a:t>Reporting of all </a:t>
            </a:r>
            <a:r>
              <a:rPr lang="en-NZ" sz="2800" dirty="0" smtClean="0">
                <a:solidFill>
                  <a:schemeClr val="bg1"/>
                </a:solidFill>
              </a:rPr>
              <a:t>company activities, good and bad</a:t>
            </a:r>
            <a:endParaRPr lang="en-NZ" sz="2800" dirty="0">
              <a:solidFill>
                <a:schemeClr val="bg1"/>
              </a:solidFill>
            </a:endParaRPr>
          </a:p>
          <a:p>
            <a:pPr lvl="2"/>
            <a:r>
              <a:rPr lang="en-NZ" sz="2800" dirty="0">
                <a:solidFill>
                  <a:schemeClr val="bg1"/>
                </a:solidFill>
              </a:rPr>
              <a:t>Reporting of the </a:t>
            </a:r>
            <a:r>
              <a:rPr lang="en-NZ" sz="2800" dirty="0" smtClean="0">
                <a:solidFill>
                  <a:schemeClr val="bg1"/>
                </a:solidFill>
              </a:rPr>
              <a:t>companies financial </a:t>
            </a:r>
            <a:r>
              <a:rPr lang="en-NZ" sz="2800" dirty="0">
                <a:solidFill>
                  <a:schemeClr val="bg1"/>
                </a:solidFill>
              </a:rPr>
              <a:t>records</a:t>
            </a:r>
          </a:p>
          <a:p>
            <a:pPr lvl="2"/>
            <a:r>
              <a:rPr lang="en-NZ" sz="2800" dirty="0">
                <a:solidFill>
                  <a:schemeClr val="bg1"/>
                </a:solidFill>
              </a:rPr>
              <a:t>Appointing </a:t>
            </a:r>
            <a:r>
              <a:rPr lang="en-NZ" sz="2800" dirty="0" smtClean="0">
                <a:solidFill>
                  <a:schemeClr val="bg1"/>
                </a:solidFill>
              </a:rPr>
              <a:t>a board </a:t>
            </a:r>
            <a:r>
              <a:rPr lang="en-NZ" sz="2800" dirty="0">
                <a:solidFill>
                  <a:schemeClr val="bg1"/>
                </a:solidFill>
              </a:rPr>
              <a:t>of directors and holding regular meetings</a:t>
            </a:r>
          </a:p>
          <a:p>
            <a:pPr lvl="2"/>
            <a:r>
              <a:rPr lang="en-NZ" sz="2800" dirty="0">
                <a:solidFill>
                  <a:schemeClr val="bg1"/>
                </a:solidFill>
              </a:rPr>
              <a:t>Meeting “disclosure” obligations to ensure the public is aware of internal events and </a:t>
            </a:r>
            <a:r>
              <a:rPr lang="en-NZ" sz="2800" dirty="0" smtClean="0">
                <a:solidFill>
                  <a:schemeClr val="bg1"/>
                </a:solidFill>
              </a:rPr>
              <a:t>happenings </a:t>
            </a:r>
            <a:r>
              <a:rPr lang="en-NZ" sz="2800" dirty="0">
                <a:solidFill>
                  <a:schemeClr val="bg1"/>
                </a:solidFill>
              </a:rPr>
              <a:t>with the company</a:t>
            </a:r>
          </a:p>
          <a:p>
            <a:pPr lvl="0" algn="ctr"/>
            <a:endParaRPr lang="en-NZ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NZ" dirty="0"/>
          </a:p>
          <a:p>
            <a:pPr algn="just"/>
            <a:endParaRPr lang="en-NZ" dirty="0"/>
          </a:p>
          <a:p>
            <a:pPr lvl="0" algn="just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9647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ctr"/>
            <a:r>
              <a:rPr lang="en-NZ" b="1" dirty="0"/>
              <a:t>Company Owners</a:t>
            </a:r>
            <a:endParaRPr lang="en-N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dirty="0"/>
              <a:t>Someone who owns shares in the business.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dirty="0"/>
              <a:t>Owners often have a certain amount of “</a:t>
            </a:r>
            <a:r>
              <a:rPr lang="en-NZ" sz="2800" dirty="0" err="1"/>
              <a:t>voting_rights</a:t>
            </a:r>
            <a:r>
              <a:rPr lang="en-NZ" sz="2800" dirty="0"/>
              <a:t>” acquired with the volume of shares </a:t>
            </a:r>
            <a:r>
              <a:rPr lang="en-NZ" sz="2800" dirty="0" smtClean="0"/>
              <a:t>they </a:t>
            </a:r>
            <a:r>
              <a:rPr lang="en-NZ" sz="2800" dirty="0"/>
              <a:t>hold. Large holders will have more </a:t>
            </a:r>
            <a:r>
              <a:rPr lang="en-NZ" sz="2800" dirty="0" err="1"/>
              <a:t>voting_rights</a:t>
            </a:r>
            <a:r>
              <a:rPr lang="en-NZ" sz="2800" dirty="0"/>
              <a:t> than small holders.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dirty="0"/>
              <a:t> </a:t>
            </a:r>
            <a:r>
              <a:rPr lang="en-NZ" sz="2800" dirty="0" smtClean="0"/>
              <a:t>Owning </a:t>
            </a:r>
            <a:r>
              <a:rPr lang="en-NZ" sz="2800" dirty="0"/>
              <a:t>shares gives you the right to attend </a:t>
            </a:r>
            <a:r>
              <a:rPr lang="en-NZ" sz="2800" dirty="0" smtClean="0"/>
              <a:t>the public </a:t>
            </a:r>
            <a:r>
              <a:rPr lang="en-NZ" sz="2800" dirty="0"/>
              <a:t>meetings and see reports from the meetings of the directors.</a:t>
            </a:r>
          </a:p>
          <a:p>
            <a:pPr lvl="0" algn="ctr"/>
            <a:endParaRPr lang="en-NZ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NZ" dirty="0"/>
          </a:p>
          <a:p>
            <a:pPr algn="just"/>
            <a:endParaRPr lang="en-NZ" dirty="0"/>
          </a:p>
          <a:p>
            <a:pPr lvl="0" algn="just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31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ctr"/>
            <a:r>
              <a:rPr lang="en-NZ" b="1" dirty="0"/>
              <a:t>Company </a:t>
            </a:r>
            <a:r>
              <a:rPr lang="en-NZ" b="1" dirty="0" smtClean="0"/>
              <a:t>Directors and Boards</a:t>
            </a:r>
          </a:p>
          <a:p>
            <a:pPr algn="ctr"/>
            <a:endParaRPr lang="en-NZ" dirty="0"/>
          </a:p>
          <a:p>
            <a:pPr lvl="0" algn="just"/>
            <a:r>
              <a:rPr lang="en-NZ" dirty="0" smtClean="0"/>
              <a:t>Companies will often have a board of directors who control the operation and strategic direction the company takes. The board will have voting rights to elect a new member and appoint a chairman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NZ" dirty="0"/>
          </a:p>
          <a:p>
            <a:pPr algn="just"/>
            <a:endParaRPr lang="en-NZ" dirty="0"/>
          </a:p>
          <a:p>
            <a:pPr lvl="0" algn="just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596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ctr"/>
            <a:r>
              <a:rPr lang="en-NZ" b="1" dirty="0"/>
              <a:t>Company </a:t>
            </a:r>
            <a:r>
              <a:rPr lang="en-NZ" b="1" dirty="0" smtClean="0"/>
              <a:t>Directors and Boards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NZ" sz="2800" dirty="0"/>
              <a:t>A director </a:t>
            </a:r>
            <a:r>
              <a:rPr lang="en-NZ" sz="2800" dirty="0" smtClean="0"/>
              <a:t>might/should </a:t>
            </a:r>
            <a:r>
              <a:rPr lang="en-NZ" sz="2800" dirty="0"/>
              <a:t>have extensive knowledge and practice </a:t>
            </a:r>
            <a:r>
              <a:rPr lang="en-NZ" sz="2800" dirty="0" smtClean="0"/>
              <a:t>acquired from </a:t>
            </a:r>
            <a:r>
              <a:rPr lang="en-NZ" sz="2800" dirty="0"/>
              <a:t>other businesses that they have owned or interacted </a:t>
            </a:r>
            <a:r>
              <a:rPr lang="en-NZ" sz="2800" dirty="0" smtClean="0"/>
              <a:t>with. A </a:t>
            </a:r>
            <a:r>
              <a:rPr lang="en-NZ" sz="2800" dirty="0"/>
              <a:t>board member may also be on </a:t>
            </a:r>
            <a:r>
              <a:rPr lang="en-NZ" sz="2800" dirty="0" smtClean="0"/>
              <a:t>the board </a:t>
            </a:r>
            <a:r>
              <a:rPr lang="en-NZ" sz="2800" dirty="0"/>
              <a:t>of other companies. They will bring experience and knowledge to help assist the company in making wise decisions. Directors are usually “Invited” to be on the board.</a:t>
            </a:r>
          </a:p>
          <a:p>
            <a:pPr algn="just"/>
            <a:endParaRPr lang="en-NZ" dirty="0"/>
          </a:p>
          <a:p>
            <a:pPr algn="just"/>
            <a:endParaRPr lang="en-NZ" dirty="0"/>
          </a:p>
          <a:p>
            <a:pPr lvl="0" algn="just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820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ctr"/>
            <a:r>
              <a:rPr lang="en-NZ" b="1" dirty="0"/>
              <a:t>Company </a:t>
            </a:r>
            <a:r>
              <a:rPr lang="en-NZ" b="1" dirty="0" smtClean="0"/>
              <a:t>Profits</a:t>
            </a:r>
          </a:p>
          <a:p>
            <a:pPr algn="l"/>
            <a:r>
              <a:rPr lang="en-NZ" sz="2800" b="1" dirty="0" smtClean="0"/>
              <a:t>The main ways a company distributes its profits are.</a:t>
            </a:r>
          </a:p>
          <a:p>
            <a:pPr algn="l"/>
            <a:r>
              <a:rPr lang="en-NZ" sz="2800" b="1" dirty="0" smtClean="0"/>
              <a:t> </a:t>
            </a:r>
            <a:r>
              <a:rPr lang="en-NZ" sz="2800" b="1" dirty="0" smtClean="0">
                <a:solidFill>
                  <a:schemeClr val="bg1"/>
                </a:solidFill>
              </a:rPr>
              <a:t>Salary</a:t>
            </a:r>
          </a:p>
          <a:p>
            <a:pPr marL="1143000" lvl="1" indent="-457200"/>
            <a:r>
              <a:rPr lang="en-NZ" sz="2000" b="1" dirty="0" smtClean="0">
                <a:solidFill>
                  <a:schemeClr val="bg1"/>
                </a:solidFill>
              </a:rPr>
              <a:t>Payments made directly to employees as </a:t>
            </a:r>
            <a:r>
              <a:rPr lang="en-NZ" sz="2000" b="1" dirty="0" smtClean="0">
                <a:solidFill>
                  <a:schemeClr val="bg1"/>
                </a:solidFill>
              </a:rPr>
              <a:t>a salary</a:t>
            </a:r>
            <a:endParaRPr lang="en-NZ" sz="2000" b="1" dirty="0" smtClean="0">
              <a:solidFill>
                <a:schemeClr val="bg1"/>
              </a:solidFill>
            </a:endParaRPr>
          </a:p>
          <a:p>
            <a:pPr algn="l"/>
            <a:r>
              <a:rPr lang="en-NZ" sz="2800" b="1" dirty="0" smtClean="0"/>
              <a:t> </a:t>
            </a:r>
            <a:r>
              <a:rPr lang="en-NZ" sz="2800" b="1" dirty="0" smtClean="0"/>
              <a:t>Dividends</a:t>
            </a:r>
            <a:endParaRPr lang="en-NZ" sz="2800" b="1" dirty="0" smtClean="0"/>
          </a:p>
          <a:p>
            <a:pPr marL="1143000" lvl="1" indent="-457200"/>
            <a:r>
              <a:rPr lang="en-NZ" sz="2000" b="1" dirty="0" smtClean="0">
                <a:solidFill>
                  <a:schemeClr val="bg1"/>
                </a:solidFill>
              </a:rPr>
              <a:t>Financial payments to a share holders bank account</a:t>
            </a:r>
          </a:p>
          <a:p>
            <a:pPr marL="1143000" lvl="1" indent="-457200"/>
            <a:r>
              <a:rPr lang="en-NZ" sz="2000" b="1" dirty="0" err="1" smtClean="0">
                <a:solidFill>
                  <a:schemeClr val="bg1"/>
                </a:solidFill>
              </a:rPr>
              <a:t>DRP</a:t>
            </a:r>
            <a:r>
              <a:rPr lang="en-NZ" sz="2000" b="1" dirty="0" smtClean="0">
                <a:solidFill>
                  <a:schemeClr val="bg1"/>
                </a:solidFill>
              </a:rPr>
              <a:t> Dividend Reinvestment Program: Receive additional shares instead of cash payment, or a combination % of cash and shares [50/50,  25/75 ?]</a:t>
            </a:r>
          </a:p>
          <a:p>
            <a:pPr algn="l"/>
            <a:endParaRPr lang="en-NZ" b="1" dirty="0" smtClean="0"/>
          </a:p>
          <a:p>
            <a:pPr algn="just"/>
            <a:endParaRPr lang="en-NZ" dirty="0"/>
          </a:p>
          <a:p>
            <a:pPr algn="just"/>
            <a:endParaRPr lang="en-NZ" dirty="0"/>
          </a:p>
          <a:p>
            <a:pPr lvl="0" algn="just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5422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r>
              <a:rPr lang="en-NZ" dirty="0" smtClean="0"/>
              <a:t>Company</a:t>
            </a:r>
          </a:p>
          <a:p>
            <a:pPr algn="just"/>
            <a:r>
              <a:rPr lang="en-NZ" dirty="0"/>
              <a:t>A company is a legal entity that exists separately from the people who work for it. Unlike Sole Traders or Partnerships, a company can continue to exist after the people who initially created it are deceased. This allows a company to continue </a:t>
            </a:r>
            <a:r>
              <a:rPr lang="en-NZ" dirty="0" smtClean="0"/>
              <a:t>its existence </a:t>
            </a:r>
            <a:r>
              <a:rPr lang="en-NZ" dirty="0"/>
              <a:t>and possibly be handed down through a single controlling family to the benefit of its members. </a:t>
            </a:r>
          </a:p>
          <a:p>
            <a:pPr lvl="0" algn="just"/>
            <a:endParaRPr lang="en-NZ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2165039"/>
            <a:ext cx="9071640" cy="4805916"/>
          </a:xfrm>
        </p:spPr>
        <p:txBody>
          <a:bodyPr/>
          <a:lstStyle/>
          <a:p>
            <a:pPr lvl="0" algn="ctr"/>
            <a:r>
              <a:rPr lang="en-NZ" dirty="0" smtClean="0"/>
              <a:t>Trading in a public companies shares:</a:t>
            </a:r>
          </a:p>
          <a:p>
            <a:pPr lvl="0" algn="l"/>
            <a:r>
              <a:rPr lang="en-NZ" sz="2800" dirty="0" smtClean="0"/>
              <a:t>Why would you consider investing your money into a company </a:t>
            </a:r>
          </a:p>
          <a:p>
            <a:pPr marL="1143000" lvl="1" indent="-457200"/>
            <a:r>
              <a:rPr lang="en-NZ" dirty="0" smtClean="0">
                <a:solidFill>
                  <a:schemeClr val="bg1"/>
                </a:solidFill>
              </a:rPr>
              <a:t>To make money, Profit, from holding and selling.</a:t>
            </a:r>
          </a:p>
          <a:p>
            <a:pPr marL="1143000" lvl="1" indent="-457200"/>
            <a:r>
              <a:rPr lang="en-NZ" dirty="0" smtClean="0">
                <a:solidFill>
                  <a:schemeClr val="bg1"/>
                </a:solidFill>
              </a:rPr>
              <a:t>To make some type of regular “return” on your investment</a:t>
            </a:r>
          </a:p>
          <a:p>
            <a:pPr marL="1143000" lvl="1" indent="-457200"/>
            <a:endParaRPr lang="en-NZ" dirty="0">
              <a:solidFill>
                <a:schemeClr val="bg1"/>
              </a:solidFill>
            </a:endParaRPr>
          </a:p>
          <a:p>
            <a:r>
              <a:rPr lang="en-NZ" sz="2800" dirty="0" smtClean="0">
                <a:solidFill>
                  <a:schemeClr val="bg1"/>
                </a:solidFill>
              </a:rPr>
              <a:t>You do not have to be an employee of a company to be able purchase or sell its shares. You need an account with </a:t>
            </a:r>
            <a:r>
              <a:rPr lang="en-NZ" sz="2800" dirty="0" smtClean="0">
                <a:solidFill>
                  <a:schemeClr val="bg1"/>
                </a:solidFill>
              </a:rPr>
              <a:t>either a stock broker or an online trading firm (many banks have </a:t>
            </a:r>
            <a:r>
              <a:rPr lang="en-NZ" sz="2800" dirty="0" err="1" smtClean="0">
                <a:solidFill>
                  <a:schemeClr val="bg1"/>
                </a:solidFill>
              </a:rPr>
              <a:t>inhouse</a:t>
            </a:r>
            <a:r>
              <a:rPr lang="en-NZ" sz="2800" dirty="0" smtClean="0">
                <a:solidFill>
                  <a:schemeClr val="bg1"/>
                </a:solidFill>
              </a:rPr>
              <a:t> trading facilities…. </a:t>
            </a:r>
            <a:r>
              <a:rPr lang="en-NZ" sz="2800" dirty="0" err="1" smtClean="0">
                <a:solidFill>
                  <a:schemeClr val="bg1"/>
                </a:solidFill>
              </a:rPr>
              <a:t>ANZ</a:t>
            </a:r>
            <a:r>
              <a:rPr lang="en-NZ" sz="2800" dirty="0" smtClean="0">
                <a:solidFill>
                  <a:schemeClr val="bg1"/>
                </a:solidFill>
              </a:rPr>
              <a:t> Securities)</a:t>
            </a:r>
            <a:endParaRPr lang="en-NZ" sz="2800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NZ" dirty="0"/>
          </a:p>
          <a:p>
            <a:pPr algn="just"/>
            <a:endParaRPr lang="en-NZ" dirty="0"/>
          </a:p>
          <a:p>
            <a:pPr lvl="0" algn="just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250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ctr"/>
            <a:r>
              <a:rPr lang="en-NZ" b="1" dirty="0"/>
              <a:t>Company </a:t>
            </a:r>
            <a:r>
              <a:rPr lang="en-NZ" b="1" dirty="0" smtClean="0"/>
              <a:t>Profits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NZ" sz="2800" b="1" dirty="0" smtClean="0"/>
              <a:t>A company can decide if it wants to pay dividends or not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NZ" sz="2800" b="1" dirty="0" smtClean="0"/>
              <a:t>A company may cease to pay dividends if the economy gets tough or the company does not do well…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NZ" sz="2800" b="1" dirty="0" smtClean="0"/>
              <a:t>If a company ceases to pay dividends then its share price is usually impacted. People may start to sell-out and this results in the </a:t>
            </a:r>
            <a:r>
              <a:rPr lang="en-NZ" sz="2800" b="1" dirty="0" smtClean="0"/>
              <a:t>share price </a:t>
            </a:r>
            <a:r>
              <a:rPr lang="en-NZ" sz="2800" b="1" dirty="0" smtClean="0"/>
              <a:t>dropping as people try to get-out of this company</a:t>
            </a:r>
            <a:r>
              <a:rPr lang="en-NZ" sz="2800" b="1" dirty="0" smtClean="0"/>
              <a:t>. </a:t>
            </a:r>
            <a:endParaRPr lang="en-NZ" sz="2800" b="1" dirty="0" smtClean="0"/>
          </a:p>
          <a:p>
            <a:pPr algn="just"/>
            <a:endParaRPr lang="en-NZ" dirty="0"/>
          </a:p>
          <a:p>
            <a:pPr algn="just"/>
            <a:endParaRPr lang="en-NZ" dirty="0"/>
          </a:p>
          <a:p>
            <a:pPr lvl="0" algn="just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028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ctr"/>
            <a:r>
              <a:rPr lang="en-NZ" b="1" dirty="0"/>
              <a:t>Company </a:t>
            </a:r>
            <a:r>
              <a:rPr lang="en-NZ" b="1" dirty="0" smtClean="0"/>
              <a:t>Takeover</a:t>
            </a:r>
            <a:endParaRPr lang="en-NZ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NZ" sz="2800" b="1" dirty="0" smtClean="0"/>
              <a:t>A company may become the target of a take-over bid.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NZ" sz="2800" b="1" dirty="0" smtClean="0"/>
              <a:t>A takeover is where someone else, usually another company </a:t>
            </a:r>
            <a:r>
              <a:rPr lang="en-NZ" sz="2800" b="1" dirty="0" smtClean="0"/>
              <a:t>starts </a:t>
            </a:r>
            <a:r>
              <a:rPr lang="en-NZ" sz="2800" b="1" dirty="0" smtClean="0"/>
              <a:t>to buy up all the shares they can to try and take ownership of the target. There may or may not be an announcement of this </a:t>
            </a:r>
            <a:r>
              <a:rPr lang="en-NZ" sz="2800" b="1" dirty="0" smtClean="0"/>
              <a:t>intention before it starts… </a:t>
            </a:r>
            <a:endParaRPr lang="en-NZ" sz="2800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NZ" sz="2800" b="1" dirty="0" smtClean="0"/>
              <a:t>Takeover bids may be fought by the target company, the main holders may refuse to sell their majority holding…</a:t>
            </a:r>
          </a:p>
          <a:p>
            <a:pPr algn="l"/>
            <a:endParaRPr lang="en-NZ" sz="2800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NZ" sz="2800" b="1" dirty="0" smtClean="0"/>
          </a:p>
          <a:p>
            <a:pPr algn="just"/>
            <a:endParaRPr lang="en-NZ" dirty="0"/>
          </a:p>
          <a:p>
            <a:pPr algn="just"/>
            <a:endParaRPr lang="en-NZ" dirty="0"/>
          </a:p>
          <a:p>
            <a:pPr lvl="0" algn="just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5278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ctr"/>
            <a:r>
              <a:rPr lang="en-NZ" b="1" dirty="0"/>
              <a:t>Company </a:t>
            </a:r>
            <a:r>
              <a:rPr lang="en-NZ" b="1" dirty="0" smtClean="0"/>
              <a:t>Profits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NZ" sz="2800" b="1" dirty="0" smtClean="0"/>
              <a:t>If a takeover move manages to attain more than 50% of the company shares then legal proceedings usually state that they must buy up all the remaining shares, or </a:t>
            </a:r>
            <a:r>
              <a:rPr lang="en-NZ" sz="2800" b="1" dirty="0" smtClean="0"/>
              <a:t>up to a </a:t>
            </a:r>
            <a:r>
              <a:rPr lang="en-NZ" sz="2800" b="1" dirty="0" smtClean="0"/>
              <a:t>defined majority.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NZ" sz="2800" b="1" dirty="0" smtClean="0"/>
              <a:t>Not all takeovers succeed.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NZ" sz="2800" b="1" dirty="0" smtClean="0"/>
              <a:t>Some </a:t>
            </a:r>
            <a:r>
              <a:rPr lang="en-NZ" sz="2800" b="1" dirty="0" err="1" smtClean="0"/>
              <a:t>lage</a:t>
            </a:r>
            <a:r>
              <a:rPr lang="en-NZ" sz="2800" b="1" dirty="0" smtClean="0"/>
              <a:t> scale buy-ins </a:t>
            </a:r>
            <a:r>
              <a:rPr lang="en-NZ" sz="2800" b="1" dirty="0" smtClean="0"/>
              <a:t>are just designed to get a seat/place on the board of directors.</a:t>
            </a:r>
          </a:p>
          <a:p>
            <a:pPr algn="l"/>
            <a:endParaRPr lang="en-NZ" sz="2800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NZ" sz="2800" b="1" dirty="0" smtClean="0"/>
          </a:p>
          <a:p>
            <a:pPr algn="just"/>
            <a:endParaRPr lang="en-NZ" dirty="0"/>
          </a:p>
          <a:p>
            <a:pPr algn="just"/>
            <a:endParaRPr lang="en-NZ" dirty="0"/>
          </a:p>
          <a:p>
            <a:pPr lvl="0" algn="just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116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ctr"/>
            <a:endParaRPr lang="en-NZ" sz="2800" b="1" dirty="0" smtClean="0"/>
          </a:p>
          <a:p>
            <a:pPr algn="ctr"/>
            <a:r>
              <a:rPr lang="en-NZ" sz="2800" b="1" dirty="0" smtClean="0"/>
              <a:t>Your decision on whether you start a company or not will depend on many factors.</a:t>
            </a:r>
          </a:p>
          <a:p>
            <a:pPr algn="ctr"/>
            <a:endParaRPr lang="en-NZ" sz="2800" b="1" dirty="0" smtClean="0"/>
          </a:p>
          <a:p>
            <a:pPr algn="ctr"/>
            <a:r>
              <a:rPr lang="en-NZ" sz="2800" b="1" dirty="0" smtClean="0"/>
              <a:t>It is best to seek advice and knowledge from people skilled in the areas of company creation and management.</a:t>
            </a:r>
            <a:endParaRPr lang="en-NZ" sz="2800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NZ" sz="2800" b="1" dirty="0" smtClean="0"/>
          </a:p>
          <a:p>
            <a:pPr algn="just"/>
            <a:endParaRPr lang="en-NZ" dirty="0"/>
          </a:p>
          <a:p>
            <a:pPr algn="just"/>
            <a:endParaRPr lang="en-NZ" dirty="0"/>
          </a:p>
          <a:p>
            <a:pPr lvl="0" algn="just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4453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r>
              <a:rPr lang="en-NZ" dirty="0" smtClean="0"/>
              <a:t>Company Owners</a:t>
            </a:r>
          </a:p>
          <a:p>
            <a:pPr algn="just"/>
            <a:r>
              <a:rPr lang="en-NZ" dirty="0"/>
              <a:t>A company traditionally has one or more shareholders who “own” the business as such and have a financial interest in the operations of </a:t>
            </a:r>
            <a:r>
              <a:rPr lang="en-NZ" dirty="0" smtClean="0"/>
              <a:t>that </a:t>
            </a:r>
            <a:r>
              <a:rPr lang="en-NZ" dirty="0"/>
              <a:t>business. The company may be wholly owned by a single person or a single family, or it may be owned by multiple people. </a:t>
            </a:r>
          </a:p>
        </p:txBody>
      </p:sp>
    </p:spTree>
    <p:extLst>
      <p:ext uri="{BB962C8B-B14F-4D97-AF65-F5344CB8AC3E}">
        <p14:creationId xmlns:p14="http://schemas.microsoft.com/office/powerpoint/2010/main" val="128765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r>
              <a:rPr lang="en-NZ" dirty="0" smtClean="0"/>
              <a:t>Company Private or Public</a:t>
            </a:r>
          </a:p>
          <a:p>
            <a:pPr algn="just"/>
            <a:r>
              <a:rPr lang="en-NZ" dirty="0" smtClean="0"/>
              <a:t> </a:t>
            </a:r>
            <a:r>
              <a:rPr lang="en-NZ" dirty="0"/>
              <a:t>Many companies start out as privately held entities designed to meet the needs of the immediate people </a:t>
            </a:r>
            <a:r>
              <a:rPr lang="en-NZ" dirty="0" smtClean="0"/>
              <a:t> </a:t>
            </a:r>
            <a:r>
              <a:rPr lang="en-NZ" dirty="0"/>
              <a:t>responsible for its creation. From there the owners might choose to “</a:t>
            </a:r>
            <a:r>
              <a:rPr lang="en-NZ" dirty="0" err="1"/>
              <a:t>Go_Public</a:t>
            </a:r>
            <a:r>
              <a:rPr lang="en-NZ" dirty="0"/>
              <a:t>” and become a publically traded </a:t>
            </a:r>
            <a:r>
              <a:rPr lang="en-NZ" dirty="0" smtClean="0"/>
              <a:t>company listed on a Stock exchange.</a:t>
            </a:r>
            <a:endParaRPr lang="en-NZ" dirty="0"/>
          </a:p>
          <a:p>
            <a:pPr lvl="0" algn="just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693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r>
              <a:rPr lang="en-NZ" dirty="0" smtClean="0"/>
              <a:t>Company creation</a:t>
            </a:r>
          </a:p>
          <a:p>
            <a:r>
              <a:rPr lang="en-NZ" sz="2800" dirty="0"/>
              <a:t>A company must be registered (incorporated) with the companies office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NZ" sz="2800" dirty="0"/>
              <a:t>Check if the company name </a:t>
            </a:r>
            <a:r>
              <a:rPr lang="en-NZ" sz="2800" dirty="0" smtClean="0"/>
              <a:t>is </a:t>
            </a:r>
            <a:r>
              <a:rPr lang="en-NZ" sz="2800" dirty="0"/>
              <a:t>available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NZ" sz="2800" dirty="0"/>
              <a:t>Reserve the name you want,  it is not guaranteed the you will get that name !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NZ" sz="2800" dirty="0"/>
              <a:t>Register the </a:t>
            </a:r>
            <a:r>
              <a:rPr lang="en-NZ" sz="2800" dirty="0" smtClean="0"/>
              <a:t>company ($), pay annual fees for the registration</a:t>
            </a:r>
            <a:endParaRPr lang="en-NZ" sz="2800" dirty="0"/>
          </a:p>
          <a:p>
            <a:pPr algn="just"/>
            <a:endParaRPr lang="en-NZ" dirty="0"/>
          </a:p>
          <a:p>
            <a:pPr lvl="0" algn="just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6717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r>
              <a:rPr lang="en-NZ" dirty="0" smtClean="0"/>
              <a:t>Company Attributes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NZ" sz="2800" dirty="0"/>
              <a:t>A company can own and hold physical and non-physical </a:t>
            </a:r>
            <a:r>
              <a:rPr lang="en-NZ" sz="2800" dirty="0" smtClean="0"/>
              <a:t>assets </a:t>
            </a:r>
            <a:endParaRPr lang="en-NZ" sz="2800" dirty="0" smtClean="0"/>
          </a:p>
          <a:p>
            <a:pPr marL="1143000" lvl="1" indent="-457200"/>
            <a:r>
              <a:rPr lang="en-NZ" sz="2000" dirty="0" smtClean="0">
                <a:solidFill>
                  <a:schemeClr val="bg1"/>
                </a:solidFill>
              </a:rPr>
              <a:t>Mechanical plant, Devices</a:t>
            </a:r>
            <a:r>
              <a:rPr lang="en-NZ" sz="2000" dirty="0" smtClean="0">
                <a:solidFill>
                  <a:schemeClr val="bg1"/>
                </a:solidFill>
              </a:rPr>
              <a:t>, </a:t>
            </a:r>
            <a:r>
              <a:rPr lang="en-NZ" sz="2000" dirty="0" smtClean="0">
                <a:solidFill>
                  <a:schemeClr val="bg1"/>
                </a:solidFill>
              </a:rPr>
              <a:t>Inventions</a:t>
            </a:r>
            <a:r>
              <a:rPr lang="en-NZ" sz="2000" dirty="0" smtClean="0">
                <a:solidFill>
                  <a:schemeClr val="bg1"/>
                </a:solidFill>
              </a:rPr>
              <a:t>, </a:t>
            </a:r>
            <a:r>
              <a:rPr lang="en-NZ" sz="2000" dirty="0">
                <a:solidFill>
                  <a:schemeClr val="bg1"/>
                </a:solidFill>
              </a:rPr>
              <a:t>I</a:t>
            </a:r>
            <a:r>
              <a:rPr lang="en-NZ" sz="2000" dirty="0" smtClean="0">
                <a:solidFill>
                  <a:schemeClr val="bg1"/>
                </a:solidFill>
              </a:rPr>
              <a:t>ntellectual property, Patents, copyright(s) etc.</a:t>
            </a:r>
            <a:endParaRPr lang="en-NZ" sz="2000" dirty="0">
              <a:solidFill>
                <a:schemeClr val="bg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NZ" sz="28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NZ" sz="2800" dirty="0" smtClean="0"/>
              <a:t>A </a:t>
            </a:r>
            <a:r>
              <a:rPr lang="en-NZ" sz="2800" dirty="0"/>
              <a:t>company can own and hold </a:t>
            </a:r>
            <a:r>
              <a:rPr lang="en-NZ" sz="2800" dirty="0" smtClean="0"/>
              <a:t>money</a:t>
            </a:r>
          </a:p>
          <a:p>
            <a:pPr marL="1143000" lvl="1" indent="-457200"/>
            <a:r>
              <a:rPr lang="en-NZ" sz="2000" dirty="0" smtClean="0">
                <a:solidFill>
                  <a:schemeClr val="bg1"/>
                </a:solidFill>
              </a:rPr>
              <a:t> Make investments, buy properties or land </a:t>
            </a:r>
            <a:r>
              <a:rPr lang="en-NZ" sz="2000" dirty="0" err="1">
                <a:solidFill>
                  <a:schemeClr val="bg1"/>
                </a:solidFill>
              </a:rPr>
              <a:t>etc</a:t>
            </a:r>
            <a:endParaRPr lang="en-NZ" sz="2000" dirty="0">
              <a:solidFill>
                <a:schemeClr val="bg1"/>
              </a:solidFill>
            </a:endParaRPr>
          </a:p>
          <a:p>
            <a:pPr algn="just"/>
            <a:endParaRPr lang="en-NZ" dirty="0"/>
          </a:p>
          <a:p>
            <a:pPr lvl="0" algn="just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03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r>
              <a:rPr lang="en-NZ" dirty="0" smtClean="0"/>
              <a:t>Company Attributes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NZ" sz="2800" dirty="0" smtClean="0"/>
              <a:t>A </a:t>
            </a:r>
            <a:r>
              <a:rPr lang="en-NZ" sz="2800" dirty="0"/>
              <a:t>company traditionally starts with a focussed or topical area of </a:t>
            </a:r>
            <a:r>
              <a:rPr lang="en-NZ" sz="2800" dirty="0" smtClean="0"/>
              <a:t>operations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NZ" sz="2800" dirty="0" smtClean="0"/>
              <a:t>A </a:t>
            </a:r>
            <a:r>
              <a:rPr lang="en-NZ" sz="2800" dirty="0"/>
              <a:t>company is used to limit </a:t>
            </a:r>
            <a:r>
              <a:rPr lang="en-NZ" sz="2800" dirty="0" smtClean="0"/>
              <a:t>liability </a:t>
            </a:r>
            <a:r>
              <a:rPr lang="en-NZ" sz="2800" dirty="0"/>
              <a:t>of the owners to just the value of the shares they hold. (the owners are not liable for additional financial or physical </a:t>
            </a:r>
            <a:r>
              <a:rPr lang="en-NZ" dirty="0"/>
              <a:t>outlay</a:t>
            </a:r>
            <a:r>
              <a:rPr lang="en-NZ" dirty="0" smtClean="0"/>
              <a:t>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NZ" sz="2800" dirty="0" smtClean="0"/>
              <a:t>A company can be sued, held legally liable</a:t>
            </a:r>
            <a:endParaRPr lang="en-NZ" sz="2800" dirty="0"/>
          </a:p>
          <a:p>
            <a:pPr algn="just"/>
            <a:endParaRPr lang="en-NZ" dirty="0"/>
          </a:p>
          <a:p>
            <a:pPr lvl="0" algn="just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5995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r>
              <a:rPr lang="en-NZ" dirty="0" smtClean="0"/>
              <a:t>Company Attributes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NZ" sz="2800" dirty="0"/>
              <a:t>A company traditionally exists to create wealth, that wealth is distributed to the owners as income, the owner is liable for tax on that income.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NZ" sz="2800" dirty="0"/>
              <a:t>Any profits the </a:t>
            </a:r>
            <a:r>
              <a:rPr lang="en-NZ" sz="2800" dirty="0" smtClean="0"/>
              <a:t>owners/shareholders </a:t>
            </a:r>
            <a:r>
              <a:rPr lang="en-NZ" sz="2800" dirty="0"/>
              <a:t>do not take out of the company and are retained by the company are presently taxed at 28</a:t>
            </a:r>
            <a:r>
              <a:rPr lang="en-NZ" sz="2800" dirty="0" smtClean="0"/>
              <a:t>% </a:t>
            </a:r>
            <a:r>
              <a:rPr lang="en-NZ" sz="1600" dirty="0" smtClean="0">
                <a:solidFill>
                  <a:srgbClr val="FFFF00"/>
                </a:solidFill>
              </a:rPr>
              <a:t>(2017)</a:t>
            </a:r>
            <a:endParaRPr lang="en-NZ" sz="1600" dirty="0">
              <a:solidFill>
                <a:srgbClr val="FFFF00"/>
              </a:solidFill>
            </a:endParaRPr>
          </a:p>
          <a:p>
            <a:pPr lvl="1"/>
            <a:r>
              <a:rPr lang="en-NZ" sz="2800" dirty="0">
                <a:solidFill>
                  <a:schemeClr val="bg1"/>
                </a:solidFill>
              </a:rPr>
              <a:t>A company can put money aside each year to build a “Capital Base” that may be used some time in the future to finance large purchases.</a:t>
            </a:r>
          </a:p>
          <a:p>
            <a:pPr algn="just"/>
            <a:endParaRPr lang="en-NZ" dirty="0"/>
          </a:p>
          <a:p>
            <a:pPr lvl="0" algn="just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22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NZ" dirty="0" smtClean="0"/>
              <a:t>ENTERPRISE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r>
              <a:rPr lang="en-NZ" dirty="0" smtClean="0"/>
              <a:t>Company Attributes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NZ" dirty="0"/>
              <a:t>A company may use financial losses made during the trading year to lower the amount of tax due for that year. The losses are counted against the companies income</a:t>
            </a:r>
            <a:r>
              <a:rPr lang="en-NZ" dirty="0" smtClean="0"/>
              <a:t>. The losses can also be “accumulated” for use in the future. </a:t>
            </a:r>
            <a:endParaRPr lang="en-NZ" dirty="0"/>
          </a:p>
          <a:p>
            <a:pPr algn="just"/>
            <a:endParaRPr lang="en-NZ" dirty="0"/>
          </a:p>
          <a:p>
            <a:pPr lvl="0" algn="just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3276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-bluelinesgr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1304</Words>
  <Application>Microsoft Office PowerPoint</Application>
  <PresentationFormat>Custom</PresentationFormat>
  <Paragraphs>174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Albany</vt:lpstr>
      <vt:lpstr>Arial</vt:lpstr>
      <vt:lpstr>Calibri</vt:lpstr>
      <vt:lpstr>DejaVu Sans</vt:lpstr>
      <vt:lpstr>Droid Sans</vt:lpstr>
      <vt:lpstr>Liberation Sans</vt:lpstr>
      <vt:lpstr>Liberation Serif</vt:lpstr>
      <vt:lpstr>Lohit Hindi</vt:lpstr>
      <vt:lpstr>Tahoma</vt:lpstr>
      <vt:lpstr>Default</vt:lpstr>
      <vt:lpstr>lyt-bluelinesgrad</vt:lpstr>
      <vt:lpstr>M.Foote Semester-2 2017</vt:lpstr>
      <vt:lpstr>ENTERPRISE</vt:lpstr>
      <vt:lpstr>ENTERPRISE</vt:lpstr>
      <vt:lpstr>ENTERPRISE</vt:lpstr>
      <vt:lpstr>ENTERPRISE</vt:lpstr>
      <vt:lpstr>ENTERPRISE</vt:lpstr>
      <vt:lpstr>ENTERPRISE</vt:lpstr>
      <vt:lpstr>ENTERPRISE</vt:lpstr>
      <vt:lpstr>ENTERPRISE</vt:lpstr>
      <vt:lpstr>ENTERPRISE</vt:lpstr>
      <vt:lpstr>ENTERPRISE</vt:lpstr>
      <vt:lpstr>ENTERPRISE</vt:lpstr>
      <vt:lpstr>ENTERPRISE</vt:lpstr>
      <vt:lpstr>ENTERPRISE</vt:lpstr>
      <vt:lpstr>ENTERPRISE</vt:lpstr>
      <vt:lpstr>ENTERPRISE</vt:lpstr>
      <vt:lpstr>ENTERPRISE</vt:lpstr>
      <vt:lpstr>ENTERPRISE</vt:lpstr>
      <vt:lpstr>ENTERPRISE</vt:lpstr>
      <vt:lpstr>ENTERPRISE</vt:lpstr>
      <vt:lpstr>ENTERPRISE</vt:lpstr>
      <vt:lpstr>ENTERPRISE</vt:lpstr>
      <vt:lpstr>ENTERPRISE</vt:lpstr>
      <vt:lpstr>ENTERPRISE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M.Foote Semester-2 2016</dc:title>
  <dc:creator>sysop</dc:creator>
  <cp:lastModifiedBy>Murray Foote</cp:lastModifiedBy>
  <cp:revision>304</cp:revision>
  <dcterms:created xsi:type="dcterms:W3CDTF">2016-05-08T16:29:18Z</dcterms:created>
  <dcterms:modified xsi:type="dcterms:W3CDTF">2017-07-17T23:24:17Z</dcterms:modified>
</cp:coreProperties>
</file>