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Poppins Bold" charset="1" panose="00000800000000000000"/>
      <p:regular r:id="rId32"/>
    </p:embeddedFont>
    <p:embeddedFont>
      <p:font typeface="Poppins" charset="1" panose="00000500000000000000"/>
      <p:regular r:id="rId33"/>
    </p:embeddedFont>
    <p:embeddedFont>
      <p:font typeface="Poppins Italics" charset="1" panose="00000500000000000000"/>
      <p:regular r:id="rId34"/>
    </p:embeddedFont>
    <p:embeddedFont>
      <p:font typeface="Arimo" charset="1" panose="020B0604020202020204"/>
      <p:regular r:id="rId35"/>
    </p:embeddedFont>
    <p:embeddedFont>
      <p:font typeface="Arimo Bold" charset="1" panose="020B0704020202020204"/>
      <p:regular r:id="rId36"/>
    </p:embeddedFont>
    <p:embeddedFont>
      <p:font typeface="Poppins Bold Italics" charset="1" panose="000008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https://code.visualstudio.com/docs/setup/windows"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https://code.visualstudio.com/docs/setup/mac" TargetMode="External" Type="http://schemas.openxmlformats.org/officeDocument/2006/relationships/hyperlink"/><Relationship Id="rId3"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https://realpython.com" TargetMode="External" Type="http://schemas.openxmlformats.org/officeDocument/2006/relationships/hyperlink"/><Relationship Id="rId3" Target="https://www.youtube.com/watch?v=rfscVS0vtbw" TargetMode="External" Type="http://schemas.openxmlformats.org/officeDocument/2006/relationships/hyperlink"/><Relationship Id="rId4" Target="https://scikit-learn.org"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gradFill rotWithShape="true">
              <a:gsLst>
                <a:gs pos="0">
                  <a:srgbClr val="CDFFD8">
                    <a:alpha val="82000"/>
                  </a:srgbClr>
                </a:gs>
                <a:gs pos="100000">
                  <a:srgbClr val="94B9FF">
                    <a:alpha val="82000"/>
                  </a:srgbClr>
                </a:gs>
              </a:gsLst>
              <a:lin ang="0"/>
            </a:gra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5594739" y="1594239"/>
            <a:ext cx="7098522" cy="7098522"/>
          </a:xfrm>
          <a:custGeom>
            <a:avLst/>
            <a:gdLst/>
            <a:ahLst/>
            <a:cxnLst/>
            <a:rect r="r" b="b" t="t" l="l"/>
            <a:pathLst>
              <a:path h="7098522" w="7098522">
                <a:moveTo>
                  <a:pt x="0" y="0"/>
                </a:moveTo>
                <a:lnTo>
                  <a:pt x="7098522" y="0"/>
                </a:lnTo>
                <a:lnTo>
                  <a:pt x="7098522" y="7098522"/>
                </a:lnTo>
                <a:lnTo>
                  <a:pt x="0" y="7098522"/>
                </a:lnTo>
                <a:lnTo>
                  <a:pt x="0" y="0"/>
                </a:lnTo>
                <a:close/>
              </a:path>
            </a:pathLst>
          </a:custGeom>
          <a:blipFill>
            <a:blip r:embed="rId3">
              <a:alphaModFix amt="34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583445" y="2993055"/>
            <a:ext cx="13121110" cy="3986564"/>
          </a:xfrm>
          <a:prstGeom prst="rect">
            <a:avLst/>
          </a:prstGeom>
        </p:spPr>
        <p:txBody>
          <a:bodyPr anchor="t" rtlCol="false" tIns="0" lIns="0" bIns="0" rIns="0">
            <a:spAutoFit/>
          </a:bodyPr>
          <a:lstStyle/>
          <a:p>
            <a:pPr algn="ctr">
              <a:lnSpc>
                <a:spcPts val="15641"/>
              </a:lnSpc>
            </a:pPr>
            <a:r>
              <a:rPr lang="en-US" sz="11172" b="true">
                <a:solidFill>
                  <a:srgbClr val="FFFFFF"/>
                </a:solidFill>
                <a:latin typeface="Poppins Bold"/>
                <a:ea typeface="Poppins Bold"/>
                <a:cs typeface="Poppins Bold"/>
                <a:sym typeface="Poppins Bold"/>
              </a:rPr>
              <a:t>Introduction to Python</a:t>
            </a:r>
          </a:p>
        </p:txBody>
      </p:sp>
      <p:sp>
        <p:nvSpPr>
          <p:cNvPr name="Freeform 8" id="8"/>
          <p:cNvSpPr/>
          <p:nvPr/>
        </p:nvSpPr>
        <p:spPr>
          <a:xfrm flipH="false" flipV="false" rot="0">
            <a:off x="5594739" y="8692761"/>
            <a:ext cx="7090579" cy="1590662"/>
          </a:xfrm>
          <a:custGeom>
            <a:avLst/>
            <a:gdLst/>
            <a:ahLst/>
            <a:cxnLst/>
            <a:rect r="r" b="b" t="t" l="l"/>
            <a:pathLst>
              <a:path h="1590662" w="7090579">
                <a:moveTo>
                  <a:pt x="0" y="0"/>
                </a:moveTo>
                <a:lnTo>
                  <a:pt x="7090579" y="0"/>
                </a:lnTo>
                <a:lnTo>
                  <a:pt x="7090579" y="1590662"/>
                </a:lnTo>
                <a:lnTo>
                  <a:pt x="0" y="1590662"/>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378250" y="278130"/>
            <a:ext cx="11531501" cy="750570"/>
          </a:xfrm>
          <a:prstGeom prst="rect">
            <a:avLst/>
          </a:prstGeom>
        </p:spPr>
        <p:txBody>
          <a:bodyPr anchor="t" rtlCol="false" tIns="0" lIns="0" bIns="0" rIns="0">
            <a:spAutoFit/>
          </a:bodyPr>
          <a:lstStyle/>
          <a:p>
            <a:pPr algn="l" marL="906780" indent="-453390" lvl="1">
              <a:lnSpc>
                <a:spcPts val="5880"/>
              </a:lnSpc>
              <a:spcBef>
                <a:spcPct val="0"/>
              </a:spcBef>
              <a:buFont typeface="Arial"/>
              <a:buChar char="•"/>
            </a:pPr>
            <a:r>
              <a:rPr lang="en-US" b="true" sz="4200">
                <a:solidFill>
                  <a:srgbClr val="000000"/>
                </a:solidFill>
                <a:latin typeface="Poppins Bold"/>
                <a:ea typeface="Poppins Bold"/>
                <a:cs typeface="Poppins Bold"/>
                <a:sym typeface="Poppins Bold"/>
              </a:rPr>
              <a:t>Py</a:t>
            </a:r>
            <a:r>
              <a:rPr lang="en-US" b="true" sz="4200">
                <a:solidFill>
                  <a:srgbClr val="000000"/>
                </a:solidFill>
                <a:latin typeface="Poppins Bold"/>
                <a:ea typeface="Poppins Bold"/>
                <a:cs typeface="Poppins Bold"/>
                <a:sym typeface="Poppins Bold"/>
              </a:rPr>
              <a:t>thon versions (Python 2 vs Python 3)</a:t>
            </a:r>
          </a:p>
        </p:txBody>
      </p:sp>
      <p:sp>
        <p:nvSpPr>
          <p:cNvPr name="TextBox 3" id="3"/>
          <p:cNvSpPr txBox="true"/>
          <p:nvPr/>
        </p:nvSpPr>
        <p:spPr>
          <a:xfrm rot="0">
            <a:off x="1422480" y="2017585"/>
            <a:ext cx="15443041" cy="6042279"/>
          </a:xfrm>
          <a:prstGeom prst="rect">
            <a:avLst/>
          </a:prstGeom>
        </p:spPr>
        <p:txBody>
          <a:bodyPr anchor="t" rtlCol="false" tIns="0" lIns="0" bIns="0" rIns="0">
            <a:spAutoFit/>
          </a:bodyPr>
          <a:lstStyle/>
          <a:p>
            <a:pPr algn="l">
              <a:lnSpc>
                <a:spcPts val="6888"/>
              </a:lnSpc>
            </a:pPr>
            <a:r>
              <a:rPr lang="en-US" sz="4200" spc="16">
                <a:solidFill>
                  <a:srgbClr val="000000"/>
                </a:solidFill>
                <a:latin typeface="Poppins"/>
                <a:ea typeface="Poppins"/>
                <a:cs typeface="Poppins"/>
                <a:sym typeface="Poppins"/>
              </a:rPr>
              <a:t>Genomic Epidemiology Applications:</a:t>
            </a:r>
          </a:p>
          <a:p>
            <a:pPr algn="l" marL="906780" indent="-453390" lvl="1">
              <a:lnSpc>
                <a:spcPts val="6888"/>
              </a:lnSpc>
              <a:buFont typeface="Arial"/>
              <a:buChar char="•"/>
            </a:pPr>
            <a:r>
              <a:rPr lang="en-US" sz="4200" spc="16">
                <a:solidFill>
                  <a:srgbClr val="000000"/>
                </a:solidFill>
                <a:latin typeface="Poppins"/>
                <a:ea typeface="Poppins"/>
                <a:cs typeface="Poppins"/>
                <a:sym typeface="Poppins"/>
              </a:rPr>
              <a:t>Tracking pathogen evolution (Nextstrain, Microreact)</a:t>
            </a:r>
          </a:p>
          <a:p>
            <a:pPr algn="l" marL="906780" indent="-453390" lvl="1">
              <a:lnSpc>
                <a:spcPts val="6888"/>
              </a:lnSpc>
              <a:buFont typeface="Arial"/>
              <a:buChar char="•"/>
            </a:pPr>
            <a:r>
              <a:rPr lang="en-US" sz="4200" spc="16">
                <a:solidFill>
                  <a:srgbClr val="000000"/>
                </a:solidFill>
                <a:latin typeface="Poppins"/>
                <a:ea typeface="Poppins"/>
                <a:cs typeface="Poppins"/>
                <a:sym typeface="Poppins"/>
              </a:rPr>
              <a:t>Outbreak detection and response</a:t>
            </a:r>
          </a:p>
          <a:p>
            <a:pPr algn="l" marL="906780" indent="-453390" lvl="1">
              <a:lnSpc>
                <a:spcPts val="6888"/>
              </a:lnSpc>
              <a:buFont typeface="Arial"/>
              <a:buChar char="•"/>
            </a:pPr>
            <a:r>
              <a:rPr lang="en-US" sz="4200" spc="16">
                <a:solidFill>
                  <a:srgbClr val="000000"/>
                </a:solidFill>
                <a:latin typeface="Poppins"/>
                <a:ea typeface="Poppins"/>
                <a:cs typeface="Poppins"/>
                <a:sym typeface="Poppins"/>
              </a:rPr>
              <a:t>Real-time data processing in pandemics</a:t>
            </a:r>
          </a:p>
          <a:p>
            <a:pPr algn="l" marL="906780" indent="-453390" lvl="1">
              <a:lnSpc>
                <a:spcPts val="6888"/>
              </a:lnSpc>
              <a:buFont typeface="Arial"/>
              <a:buChar char="•"/>
            </a:pPr>
            <a:r>
              <a:rPr lang="en-US" sz="4200" spc="16">
                <a:solidFill>
                  <a:srgbClr val="000000"/>
                </a:solidFill>
                <a:latin typeface="Poppins"/>
                <a:ea typeface="Poppins"/>
                <a:cs typeface="Poppins"/>
                <a:sym typeface="Poppins"/>
              </a:rPr>
              <a:t>AMR surveillance using Python-based pipelines</a:t>
            </a:r>
          </a:p>
          <a:p>
            <a:pPr algn="l" marL="906780" indent="-453390" lvl="1">
              <a:lnSpc>
                <a:spcPts val="6888"/>
              </a:lnSpc>
              <a:buFont typeface="Arial"/>
              <a:buChar char="•"/>
            </a:pPr>
            <a:r>
              <a:rPr lang="en-US" sz="4200" spc="16">
                <a:solidFill>
                  <a:srgbClr val="000000"/>
                </a:solidFill>
                <a:latin typeface="Poppins"/>
                <a:ea typeface="Poppins"/>
                <a:cs typeface="Poppins"/>
                <a:sym typeface="Poppins"/>
              </a:rPr>
              <a:t>Example Tools: Nextflow, Snakemake for workflow automation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65351" y="1574468"/>
            <a:ext cx="16357298" cy="3230566"/>
          </a:xfrm>
          <a:custGeom>
            <a:avLst/>
            <a:gdLst/>
            <a:ahLst/>
            <a:cxnLst/>
            <a:rect r="r" b="b" t="t" l="l"/>
            <a:pathLst>
              <a:path h="3230566" w="16357298">
                <a:moveTo>
                  <a:pt x="0" y="0"/>
                </a:moveTo>
                <a:lnTo>
                  <a:pt x="16357298" y="0"/>
                </a:lnTo>
                <a:lnTo>
                  <a:pt x="16357298" y="3230566"/>
                </a:lnTo>
                <a:lnTo>
                  <a:pt x="0" y="3230566"/>
                </a:lnTo>
                <a:lnTo>
                  <a:pt x="0" y="0"/>
                </a:lnTo>
                <a:close/>
              </a:path>
            </a:pathLst>
          </a:custGeom>
          <a:blipFill>
            <a:blip r:embed="rId2"/>
            <a:stretch>
              <a:fillRect l="0" t="0" r="0" b="0"/>
            </a:stretch>
          </a:blipFill>
        </p:spPr>
      </p:sp>
      <p:sp>
        <p:nvSpPr>
          <p:cNvPr name="Freeform 3" id="3"/>
          <p:cNvSpPr/>
          <p:nvPr/>
        </p:nvSpPr>
        <p:spPr>
          <a:xfrm flipH="false" flipV="false" rot="0">
            <a:off x="2229361" y="5143500"/>
            <a:ext cx="13829279" cy="4736528"/>
          </a:xfrm>
          <a:custGeom>
            <a:avLst/>
            <a:gdLst/>
            <a:ahLst/>
            <a:cxnLst/>
            <a:rect r="r" b="b" t="t" l="l"/>
            <a:pathLst>
              <a:path h="4736528" w="13829279">
                <a:moveTo>
                  <a:pt x="0" y="0"/>
                </a:moveTo>
                <a:lnTo>
                  <a:pt x="13829278" y="0"/>
                </a:lnTo>
                <a:lnTo>
                  <a:pt x="13829278" y="4736528"/>
                </a:lnTo>
                <a:lnTo>
                  <a:pt x="0" y="4736528"/>
                </a:lnTo>
                <a:lnTo>
                  <a:pt x="0" y="0"/>
                </a:lnTo>
                <a:close/>
              </a:path>
            </a:pathLst>
          </a:custGeom>
          <a:blipFill>
            <a:blip r:embed="rId3"/>
            <a:stretch>
              <a:fillRect l="0" t="0" r="0" b="0"/>
            </a:stretch>
          </a:blipFill>
        </p:spPr>
      </p:sp>
      <p:sp>
        <p:nvSpPr>
          <p:cNvPr name="TextBox 4" id="4"/>
          <p:cNvSpPr txBox="true"/>
          <p:nvPr/>
        </p:nvSpPr>
        <p:spPr>
          <a:xfrm rot="0">
            <a:off x="5753174" y="278130"/>
            <a:ext cx="6781651"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Examples of Code Blocks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866778" y="278130"/>
            <a:ext cx="10554444"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Language and Compiler? What I need?</a:t>
            </a:r>
          </a:p>
        </p:txBody>
      </p:sp>
      <p:sp>
        <p:nvSpPr>
          <p:cNvPr name="TextBox 3" id="3"/>
          <p:cNvSpPr txBox="true"/>
          <p:nvPr/>
        </p:nvSpPr>
        <p:spPr>
          <a:xfrm rot="0">
            <a:off x="2271801" y="1586865"/>
            <a:ext cx="13744398" cy="7671435"/>
          </a:xfrm>
          <a:prstGeom prst="rect">
            <a:avLst/>
          </a:prstGeom>
        </p:spPr>
        <p:txBody>
          <a:bodyPr anchor="t" rtlCol="false" tIns="0" lIns="0" bIns="0" rIns="0">
            <a:spAutoFit/>
          </a:bodyPr>
          <a:lstStyle/>
          <a:p>
            <a:pPr algn="l">
              <a:lnSpc>
                <a:spcPts val="5040"/>
              </a:lnSpc>
              <a:spcBef>
                <a:spcPct val="0"/>
              </a:spcBef>
            </a:pPr>
            <a:r>
              <a:rPr lang="en-US" sz="3600">
                <a:solidFill>
                  <a:srgbClr val="000000"/>
                </a:solidFill>
                <a:latin typeface="Poppins"/>
                <a:ea typeface="Poppins"/>
                <a:cs typeface="Poppins"/>
                <a:sym typeface="Poppins"/>
              </a:rPr>
              <a:t>A language is a structured system of communication, used in computing to give instructions to a computer. Programming languages (e.g., Python, C, Java) allow developers to write code that computers can understand and execute.</a:t>
            </a:r>
          </a:p>
          <a:p>
            <a:pPr algn="l">
              <a:lnSpc>
                <a:spcPts val="5040"/>
              </a:lnSpc>
              <a:spcBef>
                <a:spcPct val="0"/>
              </a:spcBef>
            </a:pPr>
          </a:p>
          <a:p>
            <a:pPr algn="l">
              <a:lnSpc>
                <a:spcPts val="5040"/>
              </a:lnSpc>
              <a:spcBef>
                <a:spcPct val="0"/>
              </a:spcBef>
            </a:pPr>
            <a:r>
              <a:rPr lang="en-US" sz="3600">
                <a:solidFill>
                  <a:srgbClr val="000000"/>
                </a:solidFill>
                <a:latin typeface="Poppins"/>
                <a:ea typeface="Poppins"/>
                <a:cs typeface="Poppins"/>
                <a:sym typeface="Poppins"/>
              </a:rPr>
              <a:t>A compiler is a special program that translates code written in a high-level programming language into machine code (binary) that a computer's processor can execute. Unlike interpreters, which execute code line by line (e.g., Python), compilers translate the entire program before execution (e.g., C, Java).</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016648" y="596265"/>
            <a:ext cx="10254704"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Language, Compiler and Interpreter? </a:t>
            </a:r>
          </a:p>
        </p:txBody>
      </p:sp>
      <p:sp>
        <p:nvSpPr>
          <p:cNvPr name="TextBox 3" id="3"/>
          <p:cNvSpPr txBox="true"/>
          <p:nvPr/>
        </p:nvSpPr>
        <p:spPr>
          <a:xfrm rot="0">
            <a:off x="2487622" y="1824635"/>
            <a:ext cx="13312755" cy="3722370"/>
          </a:xfrm>
          <a:prstGeom prst="rect">
            <a:avLst/>
          </a:prstGeom>
        </p:spPr>
        <p:txBody>
          <a:bodyPr anchor="t" rtlCol="false" tIns="0" lIns="0" bIns="0" rIns="0">
            <a:spAutoFit/>
          </a:bodyPr>
          <a:lstStyle/>
          <a:p>
            <a:pPr algn="l">
              <a:lnSpc>
                <a:spcPts val="5880"/>
              </a:lnSpc>
              <a:spcBef>
                <a:spcPct val="0"/>
              </a:spcBef>
            </a:pPr>
            <a:r>
              <a:rPr lang="en-US" sz="4200">
                <a:solidFill>
                  <a:srgbClr val="000000"/>
                </a:solidFill>
                <a:latin typeface="Poppins"/>
                <a:ea typeface="Poppins"/>
                <a:cs typeface="Poppins"/>
                <a:sym typeface="Poppins"/>
              </a:rPr>
              <a:t>An interpreter is a program that executes code line by line, rather than compiling the entire program beforehand. It translates high-level programming language code into machine code dynamically at runtime.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449637"/>
            <a:ext cx="11353435" cy="6413495"/>
          </a:xfrm>
          <a:prstGeom prst="rect">
            <a:avLst/>
          </a:prstGeom>
        </p:spPr>
        <p:txBody>
          <a:bodyPr anchor="t" rtlCol="false" tIns="0" lIns="0" bIns="0" rIns="0">
            <a:spAutoFit/>
          </a:bodyPr>
          <a:lstStyle/>
          <a:p>
            <a:pPr algn="l">
              <a:lnSpc>
                <a:spcPts val="6326"/>
              </a:lnSpc>
              <a:spcBef>
                <a:spcPct val="0"/>
              </a:spcBef>
            </a:pPr>
          </a:p>
          <a:p>
            <a:pPr algn="l">
              <a:lnSpc>
                <a:spcPts val="6326"/>
              </a:lnSpc>
              <a:spcBef>
                <a:spcPct val="0"/>
              </a:spcBef>
            </a:pPr>
            <a:r>
              <a:rPr lang="en-US" sz="4518">
                <a:solidFill>
                  <a:srgbClr val="000000"/>
                </a:solidFill>
                <a:latin typeface="Poppins"/>
                <a:ea typeface="Poppins"/>
                <a:cs typeface="Poppins"/>
                <a:sym typeface="Poppins"/>
              </a:rPr>
              <a:t>Jupyter Notebook is an interactive computing environment that allows you to create and share documents containing live code, equations, visualizations, and text. It is widely used in data science, machine learning, and scientific computing.</a:t>
            </a:r>
          </a:p>
        </p:txBody>
      </p:sp>
      <p:sp>
        <p:nvSpPr>
          <p:cNvPr name="Freeform 3" id="3"/>
          <p:cNvSpPr/>
          <p:nvPr/>
        </p:nvSpPr>
        <p:spPr>
          <a:xfrm flipH="false" flipV="false" rot="0">
            <a:off x="12833300" y="3258496"/>
            <a:ext cx="5269976" cy="2929126"/>
          </a:xfrm>
          <a:custGeom>
            <a:avLst/>
            <a:gdLst/>
            <a:ahLst/>
            <a:cxnLst/>
            <a:rect r="r" b="b" t="t" l="l"/>
            <a:pathLst>
              <a:path h="2929126" w="5269976">
                <a:moveTo>
                  <a:pt x="0" y="0"/>
                </a:moveTo>
                <a:lnTo>
                  <a:pt x="5269976" y="0"/>
                </a:lnTo>
                <a:lnTo>
                  <a:pt x="5269976" y="2929126"/>
                </a:lnTo>
                <a:lnTo>
                  <a:pt x="0" y="2929126"/>
                </a:lnTo>
                <a:lnTo>
                  <a:pt x="0" y="0"/>
                </a:lnTo>
                <a:close/>
              </a:path>
            </a:pathLst>
          </a:custGeom>
          <a:blipFill>
            <a:blip r:embed="rId2"/>
            <a:stretch>
              <a:fillRect l="0" t="0" r="0" b="0"/>
            </a:stretch>
          </a:blipFill>
        </p:spPr>
      </p:sp>
      <p:sp>
        <p:nvSpPr>
          <p:cNvPr name="TextBox 4" id="4"/>
          <p:cNvSpPr txBox="true"/>
          <p:nvPr/>
        </p:nvSpPr>
        <p:spPr>
          <a:xfrm rot="0">
            <a:off x="5454700" y="596265"/>
            <a:ext cx="7378601"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What is Jupyter Notebook?</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055046" y="278130"/>
            <a:ext cx="10177909"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How to use python in your computer?</a:t>
            </a:r>
          </a:p>
        </p:txBody>
      </p:sp>
      <p:sp>
        <p:nvSpPr>
          <p:cNvPr name="TextBox 3" id="3"/>
          <p:cNvSpPr txBox="true"/>
          <p:nvPr/>
        </p:nvSpPr>
        <p:spPr>
          <a:xfrm rot="0">
            <a:off x="0" y="1976917"/>
            <a:ext cx="182880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Download Python from the official site: </a:t>
            </a:r>
            <a:r>
              <a:rPr lang="en-US" sz="4200">
                <a:solidFill>
                  <a:srgbClr val="000000"/>
                </a:solidFill>
                <a:latin typeface="Poppins"/>
                <a:ea typeface="Poppins"/>
                <a:cs typeface="Poppins"/>
                <a:sym typeface="Poppins"/>
              </a:rPr>
              <a:t>https://www.python.org/downloads/windows/</a:t>
            </a:r>
          </a:p>
        </p:txBody>
      </p:sp>
      <p:sp>
        <p:nvSpPr>
          <p:cNvPr name="TextBox 4" id="4"/>
          <p:cNvSpPr txBox="true"/>
          <p:nvPr/>
        </p:nvSpPr>
        <p:spPr>
          <a:xfrm rot="0">
            <a:off x="451693" y="3874533"/>
            <a:ext cx="17384613" cy="7505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Poppins"/>
                <a:ea typeface="Poppins"/>
                <a:cs typeface="Poppins"/>
                <a:sym typeface="Poppins"/>
              </a:rPr>
              <a:t>Run the installer and check "Add Python to PATH" before installing.</a:t>
            </a:r>
          </a:p>
        </p:txBody>
      </p:sp>
      <p:sp>
        <p:nvSpPr>
          <p:cNvPr name="TextBox 5" id="5"/>
          <p:cNvSpPr txBox="true"/>
          <p:nvPr/>
        </p:nvSpPr>
        <p:spPr>
          <a:xfrm rot="0">
            <a:off x="1617687" y="5029200"/>
            <a:ext cx="15052625" cy="7505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Poppins"/>
                <a:ea typeface="Poppins"/>
                <a:cs typeface="Poppins"/>
                <a:sym typeface="Poppins"/>
              </a:rPr>
              <a:t>Open Command Prompt (cmd) or PowerShell, then type:</a:t>
            </a:r>
          </a:p>
        </p:txBody>
      </p:sp>
      <p:sp>
        <p:nvSpPr>
          <p:cNvPr name="TextBox 6" id="6"/>
          <p:cNvSpPr txBox="true"/>
          <p:nvPr/>
        </p:nvSpPr>
        <p:spPr>
          <a:xfrm rot="0">
            <a:off x="8204374" y="6308650"/>
            <a:ext cx="1879253" cy="750570"/>
          </a:xfrm>
          <a:prstGeom prst="rect">
            <a:avLst/>
          </a:prstGeom>
        </p:spPr>
        <p:txBody>
          <a:bodyPr anchor="t" rtlCol="false" tIns="0" lIns="0" bIns="0" rIns="0">
            <a:spAutoFit/>
          </a:bodyPr>
          <a:lstStyle/>
          <a:p>
            <a:pPr algn="ctr">
              <a:lnSpc>
                <a:spcPts val="5880"/>
              </a:lnSpc>
              <a:spcBef>
                <a:spcPct val="0"/>
              </a:spcBef>
            </a:pPr>
            <a:r>
              <a:rPr lang="en-US" sz="4200" i="true">
                <a:solidFill>
                  <a:srgbClr val="000000"/>
                </a:solidFill>
                <a:latin typeface="Poppins Italics"/>
                <a:ea typeface="Poppins Italics"/>
                <a:cs typeface="Poppins Italics"/>
                <a:sym typeface="Poppins Italics"/>
              </a:rPr>
              <a:t>python</a:t>
            </a:r>
          </a:p>
        </p:txBody>
      </p:sp>
      <p:sp>
        <p:nvSpPr>
          <p:cNvPr name="TextBox 7" id="7"/>
          <p:cNvSpPr txBox="true"/>
          <p:nvPr/>
        </p:nvSpPr>
        <p:spPr>
          <a:xfrm rot="0">
            <a:off x="6839029" y="8454390"/>
            <a:ext cx="4609941" cy="1493520"/>
          </a:xfrm>
          <a:prstGeom prst="rect">
            <a:avLst/>
          </a:prstGeom>
        </p:spPr>
        <p:txBody>
          <a:bodyPr anchor="t" rtlCol="false" tIns="0" lIns="0" bIns="0" rIns="0">
            <a:spAutoFit/>
          </a:bodyPr>
          <a:lstStyle/>
          <a:p>
            <a:pPr algn="ctr">
              <a:lnSpc>
                <a:spcPts val="5880"/>
              </a:lnSpc>
              <a:spcBef>
                <a:spcPct val="0"/>
              </a:spcBef>
            </a:pPr>
            <a:r>
              <a:rPr lang="en-US" sz="4200" i="true">
                <a:solidFill>
                  <a:srgbClr val="000000"/>
                </a:solidFill>
                <a:latin typeface="Poppins Italics"/>
                <a:ea typeface="Poppins Italics"/>
                <a:cs typeface="Poppins Italics"/>
                <a:sym typeface="Poppins Italics"/>
              </a:rPr>
              <a:t>python script.py</a:t>
            </a:r>
          </a:p>
          <a:p>
            <a:pPr algn="ctr">
              <a:lnSpc>
                <a:spcPts val="5880"/>
              </a:lnSpc>
              <a:spcBef>
                <a:spcPct val="0"/>
              </a:spcBef>
            </a:pPr>
          </a:p>
        </p:txBody>
      </p:sp>
      <p:sp>
        <p:nvSpPr>
          <p:cNvPr name="TextBox 8" id="8"/>
          <p:cNvSpPr txBox="true"/>
          <p:nvPr/>
        </p:nvSpPr>
        <p:spPr>
          <a:xfrm rot="0">
            <a:off x="4858122" y="7383070"/>
            <a:ext cx="8571756" cy="750570"/>
          </a:xfrm>
          <a:prstGeom prst="rect">
            <a:avLst/>
          </a:prstGeom>
        </p:spPr>
        <p:txBody>
          <a:bodyPr anchor="t" rtlCol="false" tIns="0" lIns="0" bIns="0" rIns="0">
            <a:spAutoFit/>
          </a:bodyPr>
          <a:lstStyle/>
          <a:p>
            <a:pPr algn="ctr">
              <a:lnSpc>
                <a:spcPts val="5880"/>
              </a:lnSpc>
              <a:spcBef>
                <a:spcPct val="0"/>
              </a:spcBef>
            </a:pPr>
            <a:r>
              <a:rPr lang="en-US" sz="4200">
                <a:solidFill>
                  <a:srgbClr val="000000"/>
                </a:solidFill>
                <a:latin typeface="Poppins"/>
                <a:ea typeface="Poppins"/>
                <a:cs typeface="Poppins"/>
                <a:sym typeface="Poppins"/>
              </a:rPr>
              <a:t>To run a script on windows cmd: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63721" y="2709623"/>
            <a:ext cx="9960557" cy="5640166"/>
          </a:xfrm>
          <a:custGeom>
            <a:avLst/>
            <a:gdLst/>
            <a:ahLst/>
            <a:cxnLst/>
            <a:rect r="r" b="b" t="t" l="l"/>
            <a:pathLst>
              <a:path h="5640166" w="9960557">
                <a:moveTo>
                  <a:pt x="0" y="0"/>
                </a:moveTo>
                <a:lnTo>
                  <a:pt x="9960558" y="0"/>
                </a:lnTo>
                <a:lnTo>
                  <a:pt x="9960558" y="5640166"/>
                </a:lnTo>
                <a:lnTo>
                  <a:pt x="0" y="5640166"/>
                </a:lnTo>
                <a:lnTo>
                  <a:pt x="0" y="0"/>
                </a:lnTo>
                <a:close/>
              </a:path>
            </a:pathLst>
          </a:custGeom>
          <a:blipFill>
            <a:blip r:embed="rId2"/>
            <a:stretch>
              <a:fillRect l="0" t="0" r="0" b="0"/>
            </a:stretch>
          </a:blipFill>
        </p:spPr>
      </p:sp>
      <p:sp>
        <p:nvSpPr>
          <p:cNvPr name="TextBox 3" id="3"/>
          <p:cNvSpPr txBox="true"/>
          <p:nvPr/>
        </p:nvSpPr>
        <p:spPr>
          <a:xfrm rot="0">
            <a:off x="2474342" y="278130"/>
            <a:ext cx="13339316"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How to use python in your computer? (Windows)</a:t>
            </a:r>
          </a:p>
        </p:txBody>
      </p:sp>
      <p:sp>
        <p:nvSpPr>
          <p:cNvPr name="TextBox 4" id="4"/>
          <p:cNvSpPr txBox="true"/>
          <p:nvPr/>
        </p:nvSpPr>
        <p:spPr>
          <a:xfrm rot="0">
            <a:off x="8034189" y="1723788"/>
            <a:ext cx="2219623"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VSCODE</a:t>
            </a:r>
          </a:p>
        </p:txBody>
      </p:sp>
      <p:sp>
        <p:nvSpPr>
          <p:cNvPr name="TextBox 5" id="5"/>
          <p:cNvSpPr txBox="true"/>
          <p:nvPr/>
        </p:nvSpPr>
        <p:spPr>
          <a:xfrm rot="0">
            <a:off x="2698775" y="8797607"/>
            <a:ext cx="12890450" cy="80708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ea typeface="Arimo"/>
                <a:cs typeface="Arimo"/>
                <a:sym typeface="Arimo"/>
                <a:hlinkClick r:id="rId3" tooltip="https://code.visualstudio.com/docs/setup/windows"/>
              </a:rPr>
              <a:t>https://code.visualstudio.com/docs/setup/windows</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74342" y="278130"/>
            <a:ext cx="13339316"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How to use python in your computer? (Windows)</a:t>
            </a:r>
          </a:p>
        </p:txBody>
      </p:sp>
      <p:sp>
        <p:nvSpPr>
          <p:cNvPr name="TextBox 3" id="3"/>
          <p:cNvSpPr txBox="true"/>
          <p:nvPr/>
        </p:nvSpPr>
        <p:spPr>
          <a:xfrm rot="0">
            <a:off x="6440388" y="5665304"/>
            <a:ext cx="5407223" cy="750570"/>
          </a:xfrm>
          <a:prstGeom prst="rect">
            <a:avLst/>
          </a:prstGeom>
        </p:spPr>
        <p:txBody>
          <a:bodyPr anchor="t" rtlCol="false" tIns="0" lIns="0" bIns="0" rIns="0">
            <a:spAutoFit/>
          </a:bodyPr>
          <a:lstStyle/>
          <a:p>
            <a:pPr algn="ctr">
              <a:lnSpc>
                <a:spcPts val="5880"/>
              </a:lnSpc>
              <a:spcBef>
                <a:spcPct val="0"/>
              </a:spcBef>
            </a:pPr>
            <a:r>
              <a:rPr lang="en-US" sz="4200" i="true">
                <a:solidFill>
                  <a:srgbClr val="000000"/>
                </a:solidFill>
                <a:latin typeface="Poppins Italics"/>
                <a:ea typeface="Poppins Italics"/>
                <a:cs typeface="Poppins Italics"/>
                <a:sym typeface="Poppins Italics"/>
              </a:rPr>
              <a:t>brew install python3</a:t>
            </a:r>
          </a:p>
        </p:txBody>
      </p:sp>
      <p:sp>
        <p:nvSpPr>
          <p:cNvPr name="TextBox 4" id="4"/>
          <p:cNvSpPr txBox="true"/>
          <p:nvPr/>
        </p:nvSpPr>
        <p:spPr>
          <a:xfrm rot="0">
            <a:off x="1028700" y="2780200"/>
            <a:ext cx="162306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macOS comes with Python 2.x pre-installed, but you should use Python 3. To install:</a:t>
            </a:r>
          </a:p>
        </p:txBody>
      </p:sp>
      <p:sp>
        <p:nvSpPr>
          <p:cNvPr name="TextBox 5" id="5"/>
          <p:cNvSpPr txBox="true"/>
          <p:nvPr/>
        </p:nvSpPr>
        <p:spPr>
          <a:xfrm rot="0">
            <a:off x="5196175" y="7532370"/>
            <a:ext cx="7895650" cy="750570"/>
          </a:xfrm>
          <a:prstGeom prst="rect">
            <a:avLst/>
          </a:prstGeom>
        </p:spPr>
        <p:txBody>
          <a:bodyPr anchor="t" rtlCol="false" tIns="0" lIns="0" bIns="0" rIns="0">
            <a:spAutoFit/>
          </a:bodyPr>
          <a:lstStyle/>
          <a:p>
            <a:pPr algn="ctr">
              <a:lnSpc>
                <a:spcPts val="5880"/>
              </a:lnSpc>
              <a:spcBef>
                <a:spcPct val="0"/>
              </a:spcBef>
            </a:pPr>
            <a:r>
              <a:rPr lang="en-US" sz="4200" i="true">
                <a:solidFill>
                  <a:srgbClr val="000000"/>
                </a:solidFill>
                <a:latin typeface="Poppins Italics"/>
                <a:ea typeface="Poppins Italics"/>
                <a:cs typeface="Poppins Italics"/>
                <a:sym typeface="Poppins Italics"/>
              </a:rPr>
              <a:t>python3 </a:t>
            </a:r>
            <a:r>
              <a:rPr lang="en-US" sz="4200">
                <a:solidFill>
                  <a:srgbClr val="000000"/>
                </a:solidFill>
                <a:latin typeface="Poppins"/>
                <a:ea typeface="Poppins"/>
                <a:cs typeface="Poppins"/>
                <a:sym typeface="Poppins"/>
              </a:rPr>
              <a:t>or </a:t>
            </a:r>
            <a:r>
              <a:rPr lang="en-US" sz="4200" i="true">
                <a:solidFill>
                  <a:srgbClr val="000000"/>
                </a:solidFill>
                <a:latin typeface="Poppins Italics"/>
                <a:ea typeface="Poppins Italics"/>
                <a:cs typeface="Poppins Italics"/>
                <a:sym typeface="Poppins Italics"/>
              </a:rPr>
              <a:t>python3 script.py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83160" y="278130"/>
            <a:ext cx="12721679"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How to use python in your computer? (MacOS)</a:t>
            </a:r>
          </a:p>
        </p:txBody>
      </p:sp>
      <p:sp>
        <p:nvSpPr>
          <p:cNvPr name="TextBox 3" id="3"/>
          <p:cNvSpPr txBox="true"/>
          <p:nvPr/>
        </p:nvSpPr>
        <p:spPr>
          <a:xfrm rot="0">
            <a:off x="8034189" y="1723788"/>
            <a:ext cx="2219623"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VSCODE</a:t>
            </a:r>
          </a:p>
        </p:txBody>
      </p:sp>
      <p:sp>
        <p:nvSpPr>
          <p:cNvPr name="TextBox 4" id="4"/>
          <p:cNvSpPr txBox="true"/>
          <p:nvPr/>
        </p:nvSpPr>
        <p:spPr>
          <a:xfrm rot="0">
            <a:off x="3267075" y="8797607"/>
            <a:ext cx="11753850" cy="807085"/>
          </a:xfrm>
          <a:prstGeom prst="rect">
            <a:avLst/>
          </a:prstGeom>
        </p:spPr>
        <p:txBody>
          <a:bodyPr anchor="t" rtlCol="false" tIns="0" lIns="0" bIns="0" rIns="0">
            <a:spAutoFit/>
          </a:bodyPr>
          <a:lstStyle/>
          <a:p>
            <a:pPr algn="l">
              <a:lnSpc>
                <a:spcPts val="6439"/>
              </a:lnSpc>
            </a:pPr>
            <a:r>
              <a:rPr lang="en-US" sz="4599" u="sng">
                <a:solidFill>
                  <a:srgbClr val="000000"/>
                </a:solidFill>
                <a:latin typeface="Arimo"/>
                <a:ea typeface="Arimo"/>
                <a:cs typeface="Arimo"/>
                <a:sym typeface="Arimo"/>
                <a:hlinkClick r:id="rId2" tooltip="https://code.visualstudio.com/docs/setup/mac"/>
              </a:rPr>
              <a:t>https://code.visualstudio.com/docs/setup/mac</a:t>
            </a:r>
          </a:p>
        </p:txBody>
      </p:sp>
      <p:sp>
        <p:nvSpPr>
          <p:cNvPr name="Freeform 5" id="5"/>
          <p:cNvSpPr/>
          <p:nvPr/>
        </p:nvSpPr>
        <p:spPr>
          <a:xfrm flipH="false" flipV="false" rot="0">
            <a:off x="4163721" y="2873050"/>
            <a:ext cx="9960557" cy="5640166"/>
          </a:xfrm>
          <a:custGeom>
            <a:avLst/>
            <a:gdLst/>
            <a:ahLst/>
            <a:cxnLst/>
            <a:rect r="r" b="b" t="t" l="l"/>
            <a:pathLst>
              <a:path h="5640166" w="9960557">
                <a:moveTo>
                  <a:pt x="0" y="0"/>
                </a:moveTo>
                <a:lnTo>
                  <a:pt x="9960558" y="0"/>
                </a:lnTo>
                <a:lnTo>
                  <a:pt x="9960558" y="5640166"/>
                </a:lnTo>
                <a:lnTo>
                  <a:pt x="0" y="5640166"/>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94450" y="4351192"/>
            <a:ext cx="7499100" cy="3787045"/>
          </a:xfrm>
          <a:custGeom>
            <a:avLst/>
            <a:gdLst/>
            <a:ahLst/>
            <a:cxnLst/>
            <a:rect r="r" b="b" t="t" l="l"/>
            <a:pathLst>
              <a:path h="3787045" w="7499100">
                <a:moveTo>
                  <a:pt x="0" y="0"/>
                </a:moveTo>
                <a:lnTo>
                  <a:pt x="7499100" y="0"/>
                </a:lnTo>
                <a:lnTo>
                  <a:pt x="7499100" y="3787045"/>
                </a:lnTo>
                <a:lnTo>
                  <a:pt x="0" y="3787045"/>
                </a:lnTo>
                <a:lnTo>
                  <a:pt x="0" y="0"/>
                </a:lnTo>
                <a:close/>
              </a:path>
            </a:pathLst>
          </a:custGeom>
          <a:blipFill>
            <a:blip r:embed="rId2"/>
            <a:stretch>
              <a:fillRect l="0" t="0" r="0" b="0"/>
            </a:stretch>
          </a:blipFill>
        </p:spPr>
      </p:sp>
      <p:sp>
        <p:nvSpPr>
          <p:cNvPr name="TextBox 3" id="3"/>
          <p:cNvSpPr txBox="true"/>
          <p:nvPr/>
        </p:nvSpPr>
        <p:spPr>
          <a:xfrm rot="0">
            <a:off x="0" y="278130"/>
            <a:ext cx="182880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Installing Python and setting up the environment (Jupyter Notebook)</a:t>
            </a:r>
          </a:p>
        </p:txBody>
      </p:sp>
      <p:sp>
        <p:nvSpPr>
          <p:cNvPr name="TextBox 4" id="4"/>
          <p:cNvSpPr txBox="true"/>
          <p:nvPr/>
        </p:nvSpPr>
        <p:spPr>
          <a:xfrm rot="0">
            <a:off x="2328596" y="2866569"/>
            <a:ext cx="13630807" cy="1280160"/>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We will use Jupyter Notebook from now on for exercises. Let’s install it to our the computers.</a:t>
            </a:r>
          </a:p>
        </p:txBody>
      </p:sp>
      <p:sp>
        <p:nvSpPr>
          <p:cNvPr name="TextBox 5" id="5"/>
          <p:cNvSpPr txBox="true"/>
          <p:nvPr/>
        </p:nvSpPr>
        <p:spPr>
          <a:xfrm rot="0">
            <a:off x="6388373" y="8616315"/>
            <a:ext cx="5511254" cy="64198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Go to: </a:t>
            </a:r>
            <a:r>
              <a:rPr lang="en-US" b="true" sz="3600" u="sng">
                <a:solidFill>
                  <a:srgbClr val="000000"/>
                </a:solidFill>
                <a:latin typeface="Arimo Bold"/>
                <a:ea typeface="Arimo Bold"/>
                <a:cs typeface="Arimo Bold"/>
                <a:sym typeface="Arimo Bold"/>
              </a:rPr>
              <a:t>https://jupyter.org/</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38453" y="278130"/>
            <a:ext cx="6611094" cy="1493520"/>
          </a:xfrm>
          <a:prstGeom prst="rect">
            <a:avLst/>
          </a:prstGeom>
        </p:spPr>
        <p:txBody>
          <a:bodyPr anchor="t" rtlCol="false" tIns="0" lIns="0" bIns="0" rIns="0">
            <a:spAutoFit/>
          </a:bodyPr>
          <a:lstStyle/>
          <a:p>
            <a:pPr algn="ctr">
              <a:lnSpc>
                <a:spcPts val="5880"/>
              </a:lnSpc>
            </a:pPr>
            <a:r>
              <a:rPr lang="en-US" sz="4200" b="true">
                <a:solidFill>
                  <a:srgbClr val="000000"/>
                </a:solidFill>
                <a:latin typeface="Poppins Bold"/>
                <a:ea typeface="Poppins Bold"/>
                <a:cs typeface="Poppins Bold"/>
                <a:sym typeface="Poppins Bold"/>
              </a:rPr>
              <a:t>1. Introduction to Python</a:t>
            </a:r>
          </a:p>
          <a:p>
            <a:pPr algn="ctr">
              <a:lnSpc>
                <a:spcPts val="5880"/>
              </a:lnSpc>
              <a:spcBef>
                <a:spcPct val="0"/>
              </a:spcBef>
            </a:pPr>
          </a:p>
        </p:txBody>
      </p:sp>
      <p:sp>
        <p:nvSpPr>
          <p:cNvPr name="TextBox 3" id="3"/>
          <p:cNvSpPr txBox="true"/>
          <p:nvPr/>
        </p:nvSpPr>
        <p:spPr>
          <a:xfrm rot="0">
            <a:off x="1028700" y="2853690"/>
            <a:ext cx="16577760" cy="4465320"/>
          </a:xfrm>
          <a:prstGeom prst="rect">
            <a:avLst/>
          </a:prstGeom>
        </p:spPr>
        <p:txBody>
          <a:bodyPr anchor="t" rtlCol="false" tIns="0" lIns="0" bIns="0" rIns="0">
            <a:spAutoFit/>
          </a:bodyPr>
          <a:lstStyle/>
          <a:p>
            <a:pPr algn="l" marL="906780" indent="-453390" lvl="1">
              <a:lnSpc>
                <a:spcPts val="5880"/>
              </a:lnSpc>
              <a:buFont typeface="Arial"/>
              <a:buChar char="•"/>
            </a:pPr>
            <a:r>
              <a:rPr lang="en-US" b="true" sz="4200">
                <a:solidFill>
                  <a:srgbClr val="000000"/>
                </a:solidFill>
                <a:latin typeface="Poppins Bold"/>
                <a:ea typeface="Poppins Bold"/>
                <a:cs typeface="Poppins Bold"/>
                <a:sym typeface="Poppins Bold"/>
              </a:rPr>
              <a:t>What is Python? Why Python?</a:t>
            </a:r>
          </a:p>
          <a:p>
            <a:pPr algn="l" marL="906780" indent="-453390" lvl="1">
              <a:lnSpc>
                <a:spcPts val="5880"/>
              </a:lnSpc>
              <a:buFont typeface="Arial"/>
              <a:buChar char="•"/>
            </a:pPr>
            <a:r>
              <a:rPr lang="en-US" b="true" sz="4200">
                <a:solidFill>
                  <a:srgbClr val="000000"/>
                </a:solidFill>
                <a:latin typeface="Poppins Bold"/>
                <a:ea typeface="Poppins Bold"/>
                <a:cs typeface="Poppins Bold"/>
                <a:sym typeface="Poppins Bold"/>
              </a:rPr>
              <a:t>Applications of Python</a:t>
            </a:r>
          </a:p>
          <a:p>
            <a:pPr algn="l" marL="906780" indent="-453390" lvl="1">
              <a:lnSpc>
                <a:spcPts val="5880"/>
              </a:lnSpc>
              <a:buFont typeface="Arial"/>
              <a:buChar char="•"/>
            </a:pPr>
            <a:r>
              <a:rPr lang="en-US" b="true" sz="4200">
                <a:solidFill>
                  <a:srgbClr val="000000"/>
                </a:solidFill>
                <a:latin typeface="Poppins Bold"/>
                <a:ea typeface="Poppins Bold"/>
                <a:cs typeface="Poppins Bold"/>
                <a:sym typeface="Poppins Bold"/>
              </a:rPr>
              <a:t>Python versions (Python 2 vs Python 3)</a:t>
            </a:r>
          </a:p>
          <a:p>
            <a:pPr algn="l" marL="906780" indent="-453390" lvl="1">
              <a:lnSpc>
                <a:spcPts val="5880"/>
              </a:lnSpc>
              <a:buFont typeface="Arial"/>
              <a:buChar char="•"/>
            </a:pPr>
            <a:r>
              <a:rPr lang="en-US" b="true" sz="4200">
                <a:solidFill>
                  <a:srgbClr val="000000"/>
                </a:solidFill>
                <a:latin typeface="Poppins Bold"/>
                <a:ea typeface="Poppins Bold"/>
                <a:cs typeface="Poppins Bold"/>
                <a:sym typeface="Poppins Bold"/>
              </a:rPr>
              <a:t>Installing Python and setting up the environment (VSCode, Jupyter Notebook, Google Colab)</a:t>
            </a:r>
          </a:p>
          <a:p>
            <a:pPr algn="l" marL="906780" indent="-453390" lvl="1">
              <a:lnSpc>
                <a:spcPts val="5880"/>
              </a:lnSpc>
              <a:buFont typeface="Arial"/>
              <a:buChar char="•"/>
            </a:pPr>
            <a:r>
              <a:rPr lang="en-US" b="true" sz="4200">
                <a:solidFill>
                  <a:srgbClr val="000000"/>
                </a:solidFill>
                <a:latin typeface="Poppins Bold"/>
                <a:ea typeface="Poppins Bold"/>
                <a:cs typeface="Poppins Bold"/>
                <a:sym typeface="Poppins Bold"/>
              </a:rPr>
              <a:t>Writing your first Python program: Hello, World!</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2704" y="5472270"/>
            <a:ext cx="16126596" cy="3568009"/>
          </a:xfrm>
          <a:custGeom>
            <a:avLst/>
            <a:gdLst/>
            <a:ahLst/>
            <a:cxnLst/>
            <a:rect r="r" b="b" t="t" l="l"/>
            <a:pathLst>
              <a:path h="3568009" w="16126596">
                <a:moveTo>
                  <a:pt x="0" y="0"/>
                </a:moveTo>
                <a:lnTo>
                  <a:pt x="16126596" y="0"/>
                </a:lnTo>
                <a:lnTo>
                  <a:pt x="16126596" y="3568010"/>
                </a:lnTo>
                <a:lnTo>
                  <a:pt x="0" y="3568010"/>
                </a:lnTo>
                <a:lnTo>
                  <a:pt x="0" y="0"/>
                </a:lnTo>
                <a:close/>
              </a:path>
            </a:pathLst>
          </a:custGeom>
          <a:blipFill>
            <a:blip r:embed="rId2"/>
            <a:stretch>
              <a:fillRect l="0" t="0" r="0" b="0"/>
            </a:stretch>
          </a:blipFill>
        </p:spPr>
      </p:sp>
      <p:sp>
        <p:nvSpPr>
          <p:cNvPr name="AutoShape 3" id="3"/>
          <p:cNvSpPr/>
          <p:nvPr/>
        </p:nvSpPr>
        <p:spPr>
          <a:xfrm>
            <a:off x="5786208" y="4666422"/>
            <a:ext cx="2766486" cy="954157"/>
          </a:xfrm>
          <a:prstGeom prst="line">
            <a:avLst/>
          </a:prstGeom>
          <a:ln cap="flat" w="38100">
            <a:solidFill>
              <a:srgbClr val="FF6C27"/>
            </a:solidFill>
            <a:prstDash val="solid"/>
            <a:headEnd type="none" len="sm" w="sm"/>
            <a:tailEnd type="arrow" len="sm" w="med"/>
          </a:ln>
        </p:spPr>
      </p:sp>
      <p:sp>
        <p:nvSpPr>
          <p:cNvPr name="TextBox 4" id="4"/>
          <p:cNvSpPr txBox="true"/>
          <p:nvPr/>
        </p:nvSpPr>
        <p:spPr>
          <a:xfrm rot="0">
            <a:off x="4515737" y="3866162"/>
            <a:ext cx="2540943" cy="64198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Click Install</a:t>
            </a:r>
          </a:p>
        </p:txBody>
      </p:sp>
      <p:sp>
        <p:nvSpPr>
          <p:cNvPr name="TextBox 5" id="5"/>
          <p:cNvSpPr txBox="true"/>
          <p:nvPr/>
        </p:nvSpPr>
        <p:spPr>
          <a:xfrm rot="0">
            <a:off x="0" y="278130"/>
            <a:ext cx="182880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Installing Python and setting up the environment (VSCode, Jupyter Notebook, Google Colab)</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75666" y="2669020"/>
            <a:ext cx="13536669" cy="4597039"/>
          </a:xfrm>
          <a:custGeom>
            <a:avLst/>
            <a:gdLst/>
            <a:ahLst/>
            <a:cxnLst/>
            <a:rect r="r" b="b" t="t" l="l"/>
            <a:pathLst>
              <a:path h="4597039" w="13536669">
                <a:moveTo>
                  <a:pt x="0" y="0"/>
                </a:moveTo>
                <a:lnTo>
                  <a:pt x="13536668" y="0"/>
                </a:lnTo>
                <a:lnTo>
                  <a:pt x="13536668" y="4597040"/>
                </a:lnTo>
                <a:lnTo>
                  <a:pt x="0" y="4597040"/>
                </a:lnTo>
                <a:lnTo>
                  <a:pt x="0" y="0"/>
                </a:lnTo>
                <a:close/>
              </a:path>
            </a:pathLst>
          </a:custGeom>
          <a:blipFill>
            <a:blip r:embed="rId2"/>
            <a:stretch>
              <a:fillRect l="0" t="0" r="0" b="0"/>
            </a:stretch>
          </a:blipFill>
        </p:spPr>
      </p:sp>
      <p:sp>
        <p:nvSpPr>
          <p:cNvPr name="TextBox 3" id="3"/>
          <p:cNvSpPr txBox="true"/>
          <p:nvPr/>
        </p:nvSpPr>
        <p:spPr>
          <a:xfrm rot="0">
            <a:off x="0" y="278130"/>
            <a:ext cx="182880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Installing Python and setting up the environment (VSCode, Jupyter Notebook, Google Colab)</a:t>
            </a:r>
          </a:p>
        </p:txBody>
      </p:sp>
      <p:sp>
        <p:nvSpPr>
          <p:cNvPr name="TextBox 4" id="4"/>
          <p:cNvSpPr txBox="true"/>
          <p:nvPr/>
        </p:nvSpPr>
        <p:spPr>
          <a:xfrm rot="0">
            <a:off x="5117678" y="7170810"/>
            <a:ext cx="8052643" cy="64198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Select Appropiate option for yourself</a:t>
            </a:r>
          </a:p>
        </p:txBody>
      </p:sp>
      <p:sp>
        <p:nvSpPr>
          <p:cNvPr name="TextBox 5" id="5"/>
          <p:cNvSpPr txBox="true"/>
          <p:nvPr/>
        </p:nvSpPr>
        <p:spPr>
          <a:xfrm rot="0">
            <a:off x="6133654" y="7890090"/>
            <a:ext cx="6020693" cy="64198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We need  Jupyter Notebook</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74494" y="4466014"/>
            <a:ext cx="5519190" cy="5270827"/>
          </a:xfrm>
          <a:custGeom>
            <a:avLst/>
            <a:gdLst/>
            <a:ahLst/>
            <a:cxnLst/>
            <a:rect r="r" b="b" t="t" l="l"/>
            <a:pathLst>
              <a:path h="5270827" w="5519190">
                <a:moveTo>
                  <a:pt x="0" y="0"/>
                </a:moveTo>
                <a:lnTo>
                  <a:pt x="5519190" y="0"/>
                </a:lnTo>
                <a:lnTo>
                  <a:pt x="5519190" y="5270827"/>
                </a:lnTo>
                <a:lnTo>
                  <a:pt x="0" y="5270827"/>
                </a:lnTo>
                <a:lnTo>
                  <a:pt x="0" y="0"/>
                </a:lnTo>
                <a:close/>
              </a:path>
            </a:pathLst>
          </a:custGeom>
          <a:blipFill>
            <a:blip r:embed="rId2"/>
            <a:stretch>
              <a:fillRect l="0" t="0" r="0" b="0"/>
            </a:stretch>
          </a:blipFill>
        </p:spPr>
      </p:sp>
      <p:sp>
        <p:nvSpPr>
          <p:cNvPr name="Freeform 3" id="3"/>
          <p:cNvSpPr/>
          <p:nvPr/>
        </p:nvSpPr>
        <p:spPr>
          <a:xfrm flipH="false" flipV="false" rot="0">
            <a:off x="2794316" y="4466014"/>
            <a:ext cx="5357369" cy="5116287"/>
          </a:xfrm>
          <a:custGeom>
            <a:avLst/>
            <a:gdLst/>
            <a:ahLst/>
            <a:cxnLst/>
            <a:rect r="r" b="b" t="t" l="l"/>
            <a:pathLst>
              <a:path h="5116287" w="5357369">
                <a:moveTo>
                  <a:pt x="0" y="0"/>
                </a:moveTo>
                <a:lnTo>
                  <a:pt x="5357368" y="0"/>
                </a:lnTo>
                <a:lnTo>
                  <a:pt x="5357368" y="5116287"/>
                </a:lnTo>
                <a:lnTo>
                  <a:pt x="0" y="5116287"/>
                </a:lnTo>
                <a:lnTo>
                  <a:pt x="0" y="0"/>
                </a:lnTo>
                <a:close/>
              </a:path>
            </a:pathLst>
          </a:custGeom>
          <a:blipFill>
            <a:blip r:embed="rId3"/>
            <a:stretch>
              <a:fillRect l="0" t="0" r="0" b="0"/>
            </a:stretch>
          </a:blipFill>
        </p:spPr>
      </p:sp>
      <p:sp>
        <p:nvSpPr>
          <p:cNvPr name="TextBox 4" id="4"/>
          <p:cNvSpPr txBox="true"/>
          <p:nvPr/>
        </p:nvSpPr>
        <p:spPr>
          <a:xfrm rot="0">
            <a:off x="0" y="278130"/>
            <a:ext cx="18288000"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Installing Python and setting up the environment (Jupyter Notebook)</a:t>
            </a:r>
          </a:p>
        </p:txBody>
      </p:sp>
      <p:sp>
        <p:nvSpPr>
          <p:cNvPr name="TextBox 5" id="5"/>
          <p:cNvSpPr txBox="true"/>
          <p:nvPr/>
        </p:nvSpPr>
        <p:spPr>
          <a:xfrm rot="0">
            <a:off x="2794316" y="2187869"/>
            <a:ext cx="12699369" cy="191833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In a windows computer you may need to download anaconda which includes all of the packages and jupyter notebook in it. </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190006" y="278130"/>
            <a:ext cx="13907988"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Let’s download out training materials from GitHub!</a:t>
            </a:r>
          </a:p>
        </p:txBody>
      </p:sp>
      <p:sp>
        <p:nvSpPr>
          <p:cNvPr name="TextBox 3" id="3"/>
          <p:cNvSpPr txBox="true"/>
          <p:nvPr/>
        </p:nvSpPr>
        <p:spPr>
          <a:xfrm rot="0">
            <a:off x="8607326" y="4711065"/>
            <a:ext cx="1073348"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TBC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3040" y="2368582"/>
            <a:ext cx="15461920" cy="3368907"/>
          </a:xfrm>
          <a:custGeom>
            <a:avLst/>
            <a:gdLst/>
            <a:ahLst/>
            <a:cxnLst/>
            <a:rect r="r" b="b" t="t" l="l"/>
            <a:pathLst>
              <a:path h="3368907" w="15461920">
                <a:moveTo>
                  <a:pt x="0" y="0"/>
                </a:moveTo>
                <a:lnTo>
                  <a:pt x="15461920" y="0"/>
                </a:lnTo>
                <a:lnTo>
                  <a:pt x="15461920" y="3368907"/>
                </a:lnTo>
                <a:lnTo>
                  <a:pt x="0" y="3368907"/>
                </a:lnTo>
                <a:lnTo>
                  <a:pt x="0" y="0"/>
                </a:lnTo>
                <a:close/>
              </a:path>
            </a:pathLst>
          </a:custGeom>
          <a:blipFill>
            <a:blip r:embed="rId2"/>
            <a:stretch>
              <a:fillRect l="0" t="0" r="0" b="0"/>
            </a:stretch>
          </a:blipFill>
        </p:spPr>
      </p:sp>
      <p:sp>
        <p:nvSpPr>
          <p:cNvPr name="Freeform 3" id="3"/>
          <p:cNvSpPr/>
          <p:nvPr/>
        </p:nvSpPr>
        <p:spPr>
          <a:xfrm flipH="false" flipV="false" rot="0">
            <a:off x="8065134" y="7213812"/>
            <a:ext cx="2157732" cy="2702844"/>
          </a:xfrm>
          <a:custGeom>
            <a:avLst/>
            <a:gdLst/>
            <a:ahLst/>
            <a:cxnLst/>
            <a:rect r="r" b="b" t="t" l="l"/>
            <a:pathLst>
              <a:path h="2702844" w="2157732">
                <a:moveTo>
                  <a:pt x="0" y="0"/>
                </a:moveTo>
                <a:lnTo>
                  <a:pt x="2157732" y="0"/>
                </a:lnTo>
                <a:lnTo>
                  <a:pt x="2157732" y="2702844"/>
                </a:lnTo>
                <a:lnTo>
                  <a:pt x="0" y="2702844"/>
                </a:lnTo>
                <a:lnTo>
                  <a:pt x="0" y="0"/>
                </a:lnTo>
                <a:close/>
              </a:path>
            </a:pathLst>
          </a:custGeom>
          <a:blipFill>
            <a:blip r:embed="rId3"/>
            <a:stretch>
              <a:fillRect l="0" t="0" r="0" b="0"/>
            </a:stretch>
          </a:blipFill>
        </p:spPr>
      </p:sp>
      <p:sp>
        <p:nvSpPr>
          <p:cNvPr name="TextBox 4" id="4"/>
          <p:cNvSpPr txBox="true"/>
          <p:nvPr/>
        </p:nvSpPr>
        <p:spPr>
          <a:xfrm rot="0">
            <a:off x="2635151" y="278130"/>
            <a:ext cx="13017698" cy="1493520"/>
          </a:xfrm>
          <a:prstGeom prst="rect">
            <a:avLst/>
          </a:prstGeom>
        </p:spPr>
        <p:txBody>
          <a:bodyPr anchor="t" rtlCol="false" tIns="0" lIns="0" bIns="0" rIns="0">
            <a:spAutoFit/>
          </a:bodyPr>
          <a:lstStyle/>
          <a:p>
            <a:pPr algn="ctr">
              <a:lnSpc>
                <a:spcPts val="5880"/>
              </a:lnSpc>
            </a:pPr>
            <a:r>
              <a:rPr lang="en-US" sz="4200" b="true">
                <a:solidFill>
                  <a:srgbClr val="000000"/>
                </a:solidFill>
                <a:latin typeface="Poppins Bold"/>
                <a:ea typeface="Poppins Bold"/>
                <a:cs typeface="Poppins Bold"/>
                <a:sym typeface="Poppins Bold"/>
              </a:rPr>
              <a:t>Writing your first Python program: </a:t>
            </a:r>
            <a:r>
              <a:rPr lang="en-US" b="true" sz="4200" i="true">
                <a:solidFill>
                  <a:srgbClr val="000000"/>
                </a:solidFill>
                <a:latin typeface="Poppins Bold Italics"/>
                <a:ea typeface="Poppins Bold Italics"/>
                <a:cs typeface="Poppins Bold Italics"/>
                <a:sym typeface="Poppins Bold Italics"/>
              </a:rPr>
              <a:t>Hello, World!</a:t>
            </a:r>
          </a:p>
          <a:p>
            <a:pPr algn="ctr">
              <a:lnSpc>
                <a:spcPts val="5880"/>
              </a:lnSpc>
              <a:spcBef>
                <a:spcPct val="0"/>
              </a:spcBef>
            </a:pPr>
          </a:p>
        </p:txBody>
      </p:sp>
      <p:sp>
        <p:nvSpPr>
          <p:cNvPr name="TextBox 5" id="5"/>
          <p:cNvSpPr txBox="true"/>
          <p:nvPr/>
        </p:nvSpPr>
        <p:spPr>
          <a:xfrm rot="0">
            <a:off x="1413040" y="6242314"/>
            <a:ext cx="15461920" cy="641985"/>
          </a:xfrm>
          <a:prstGeom prst="rect">
            <a:avLst/>
          </a:prstGeom>
        </p:spPr>
        <p:txBody>
          <a:bodyPr anchor="t" rtlCol="false" tIns="0" lIns="0" bIns="0" rIns="0">
            <a:spAutoFit/>
          </a:bodyPr>
          <a:lstStyle/>
          <a:p>
            <a:pPr algn="ctr">
              <a:lnSpc>
                <a:spcPts val="5040"/>
              </a:lnSpc>
            </a:pPr>
            <a:r>
              <a:rPr lang="en-US" sz="3600" b="true">
                <a:solidFill>
                  <a:srgbClr val="000000"/>
                </a:solidFill>
                <a:latin typeface="Arimo Bold"/>
                <a:ea typeface="Arimo Bold"/>
                <a:cs typeface="Arimo Bold"/>
                <a:sym typeface="Arimo Bold"/>
              </a:rPr>
              <a:t>After Installing Jupyter Notebook, please open 001_Introduction.ipynb</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32304" y="1789876"/>
            <a:ext cx="5509033" cy="3353624"/>
          </a:xfrm>
          <a:custGeom>
            <a:avLst/>
            <a:gdLst/>
            <a:ahLst/>
            <a:cxnLst/>
            <a:rect r="r" b="b" t="t" l="l"/>
            <a:pathLst>
              <a:path h="3353624" w="5509033">
                <a:moveTo>
                  <a:pt x="0" y="0"/>
                </a:moveTo>
                <a:lnTo>
                  <a:pt x="5509033" y="0"/>
                </a:lnTo>
                <a:lnTo>
                  <a:pt x="5509033" y="3353624"/>
                </a:lnTo>
                <a:lnTo>
                  <a:pt x="0" y="3353624"/>
                </a:lnTo>
                <a:lnTo>
                  <a:pt x="0" y="0"/>
                </a:lnTo>
                <a:close/>
              </a:path>
            </a:pathLst>
          </a:custGeom>
          <a:blipFill>
            <a:blip r:embed="rId2"/>
            <a:stretch>
              <a:fillRect l="0" t="0" r="0" b="0"/>
            </a:stretch>
          </a:blipFill>
        </p:spPr>
      </p:sp>
      <p:sp>
        <p:nvSpPr>
          <p:cNvPr name="TextBox 3" id="3"/>
          <p:cNvSpPr txBox="true"/>
          <p:nvPr/>
        </p:nvSpPr>
        <p:spPr>
          <a:xfrm rot="0">
            <a:off x="5978500" y="278130"/>
            <a:ext cx="6331000"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Other Tutorials for you!</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7612856" y="278130"/>
            <a:ext cx="3062288"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References</a:t>
            </a:r>
          </a:p>
        </p:txBody>
      </p:sp>
      <p:sp>
        <p:nvSpPr>
          <p:cNvPr name="TextBox 3" id="3"/>
          <p:cNvSpPr txBox="true"/>
          <p:nvPr/>
        </p:nvSpPr>
        <p:spPr>
          <a:xfrm rot="0">
            <a:off x="1171338" y="1308229"/>
            <a:ext cx="13342361" cy="89300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Poppins"/>
                <a:ea typeface="Poppins"/>
                <a:cs typeface="Poppins"/>
                <a:sym typeface="Poppins"/>
              </a:rPr>
              <a:t>Python Official Docs: https://docs.python.org/3/</a:t>
            </a:r>
          </a:p>
          <a:p>
            <a:pPr algn="l" marL="604519" indent="-302260" lvl="1">
              <a:lnSpc>
                <a:spcPts val="3919"/>
              </a:lnSpc>
              <a:spcBef>
                <a:spcPct val="0"/>
              </a:spcBef>
              <a:buFont typeface="Arial"/>
              <a:buChar char="•"/>
            </a:pPr>
            <a:r>
              <a:rPr lang="en-US" sz="2799">
                <a:solidFill>
                  <a:srgbClr val="000000"/>
                </a:solidFill>
                <a:latin typeface="Poppins"/>
                <a:ea typeface="Poppins"/>
                <a:cs typeface="Poppins"/>
                <a:sym typeface="Poppins"/>
              </a:rPr>
              <a:t>Best for understanding core Python concepts and functions.</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Python Tutorial: https://docs.python.org/3/tutorial/index.html</a:t>
            </a:r>
          </a:p>
          <a:p>
            <a:pPr algn="l" marL="604519" indent="-302260" lvl="1">
              <a:lnSpc>
                <a:spcPts val="3919"/>
              </a:lnSpc>
              <a:spcBef>
                <a:spcPct val="0"/>
              </a:spcBef>
              <a:buFont typeface="Arial"/>
              <a:buChar char="•"/>
            </a:pPr>
            <a:r>
              <a:rPr lang="en-US" sz="2799">
                <a:solidFill>
                  <a:srgbClr val="000000"/>
                </a:solidFill>
                <a:latin typeface="Poppins"/>
                <a:ea typeface="Poppins"/>
                <a:cs typeface="Poppins"/>
                <a:sym typeface="Poppins"/>
              </a:rPr>
              <a:t>Step-by-step guide for Python basics.</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Real Python: </a:t>
            </a:r>
            <a:r>
              <a:rPr lang="en-US" sz="2799" u="sng">
                <a:solidFill>
                  <a:srgbClr val="000000"/>
                </a:solidFill>
                <a:latin typeface="Poppins"/>
                <a:ea typeface="Poppins"/>
                <a:cs typeface="Poppins"/>
                <a:sym typeface="Poppins"/>
                <a:hlinkClick r:id="rId2" tooltip="https://realpython.com"/>
              </a:rPr>
              <a:t>https://realpython.com/</a:t>
            </a:r>
          </a:p>
          <a:p>
            <a:pPr algn="l" marL="604519" indent="-302260" lvl="1">
              <a:lnSpc>
                <a:spcPts val="3919"/>
              </a:lnSpc>
              <a:spcBef>
                <a:spcPct val="0"/>
              </a:spcBef>
              <a:buFont typeface="Arial"/>
              <a:buChar char="•"/>
            </a:pPr>
            <a:r>
              <a:rPr lang="en-US" sz="2799">
                <a:solidFill>
                  <a:srgbClr val="000000"/>
                </a:solidFill>
                <a:latin typeface="Poppins"/>
                <a:ea typeface="Poppins"/>
                <a:cs typeface="Poppins"/>
                <a:sym typeface="Poppins"/>
              </a:rPr>
              <a:t>In-depth articles and tutorials.</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Python Full Course (freeCodeCamp):</a:t>
            </a:r>
          </a:p>
          <a:p>
            <a:pPr algn="l" marL="604519" indent="-302260" lvl="1">
              <a:lnSpc>
                <a:spcPts val="3919"/>
              </a:lnSpc>
              <a:spcBef>
                <a:spcPct val="0"/>
              </a:spcBef>
              <a:buFont typeface="Arial"/>
              <a:buChar char="•"/>
            </a:pPr>
            <a:r>
              <a:rPr lang="en-US" sz="2799" u="sng">
                <a:solidFill>
                  <a:srgbClr val="000000"/>
                </a:solidFill>
                <a:latin typeface="Poppins"/>
                <a:ea typeface="Poppins"/>
                <a:cs typeface="Poppins"/>
                <a:sym typeface="Poppins"/>
                <a:hlinkClick r:id="rId3" tooltip="https://www.youtube.com/watch?v=rfscVS0vtbw"/>
              </a:rPr>
              <a:t>https://www.youtube.com/watch?v=rfscVS0vtbw</a:t>
            </a:r>
          </a:p>
          <a:p>
            <a:pPr algn="l">
              <a:lnSpc>
                <a:spcPts val="3919"/>
              </a:lnSpc>
              <a:spcBef>
                <a:spcPct val="0"/>
              </a:spcBef>
            </a:pPr>
          </a:p>
          <a:p>
            <a:pPr algn="l">
              <a:lnSpc>
                <a:spcPts val="3919"/>
              </a:lnSpc>
              <a:spcBef>
                <a:spcPct val="0"/>
              </a:spcBef>
            </a:pPr>
            <a:r>
              <a:rPr lang="en-US" sz="2799" u="sng">
                <a:solidFill>
                  <a:srgbClr val="000000"/>
                </a:solidFill>
                <a:latin typeface="Poppins"/>
                <a:ea typeface="Poppins"/>
                <a:cs typeface="Poppins"/>
                <a:sym typeface="Poppins"/>
              </a:rPr>
              <a:t>ADVANCED PART!</a:t>
            </a:r>
          </a:p>
          <a:p>
            <a:pPr algn="l" marL="604519" indent="-302260" lvl="1">
              <a:lnSpc>
                <a:spcPts val="3919"/>
              </a:lnSpc>
              <a:spcBef>
                <a:spcPct val="0"/>
              </a:spcBef>
              <a:buFont typeface="Arial"/>
              <a:buChar char="•"/>
            </a:pPr>
            <a:r>
              <a:rPr lang="en-US" sz="2799" u="sng">
                <a:solidFill>
                  <a:srgbClr val="000000"/>
                </a:solidFill>
                <a:latin typeface="Poppins"/>
                <a:ea typeface="Poppins"/>
                <a:cs typeface="Poppins"/>
                <a:sym typeface="Poppins"/>
              </a:rPr>
              <a:t>Data Science &amp; Pandas: https://pandas.pydata.org/docs/</a:t>
            </a:r>
          </a:p>
          <a:p>
            <a:pPr algn="l" marL="604519" indent="-302260" lvl="1">
              <a:lnSpc>
                <a:spcPts val="3919"/>
              </a:lnSpc>
              <a:spcBef>
                <a:spcPct val="0"/>
              </a:spcBef>
              <a:buFont typeface="Arial"/>
              <a:buChar char="•"/>
            </a:pPr>
            <a:r>
              <a:rPr lang="en-US" sz="2799" u="sng">
                <a:solidFill>
                  <a:srgbClr val="000000"/>
                </a:solidFill>
                <a:latin typeface="Poppins"/>
                <a:ea typeface="Poppins"/>
                <a:cs typeface="Poppins"/>
                <a:sym typeface="Poppins"/>
              </a:rPr>
              <a:t>Machine Learning with Python: </a:t>
            </a:r>
            <a:r>
              <a:rPr lang="en-US" sz="2799" u="sng">
                <a:solidFill>
                  <a:srgbClr val="000000"/>
                </a:solidFill>
                <a:latin typeface="Poppins"/>
                <a:ea typeface="Poppins"/>
                <a:cs typeface="Poppins"/>
                <a:sym typeface="Poppins"/>
                <a:hlinkClick r:id="rId4" tooltip="https://scikit-learn.org"/>
              </a:rPr>
              <a:t>https://scikit-learn.org/</a:t>
            </a:r>
          </a:p>
          <a:p>
            <a:pPr algn="l" marL="604519" indent="-302260" lvl="1">
              <a:lnSpc>
                <a:spcPts val="3919"/>
              </a:lnSpc>
              <a:spcBef>
                <a:spcPct val="0"/>
              </a:spcBef>
              <a:buFont typeface="Arial"/>
              <a:buChar char="•"/>
            </a:pPr>
            <a:r>
              <a:rPr lang="en-US" sz="2799" u="sng">
                <a:solidFill>
                  <a:srgbClr val="000000"/>
                </a:solidFill>
                <a:latin typeface="Poppins"/>
                <a:ea typeface="Poppins"/>
                <a:cs typeface="Poppins"/>
                <a:sym typeface="Poppins"/>
              </a:rPr>
              <a:t>Nextflow for Bioinformatics https://www.nextflow.io/docs/latest/</a:t>
            </a:r>
          </a:p>
          <a:p>
            <a:pPr algn="l">
              <a:lnSpc>
                <a:spcPts val="3919"/>
              </a:lnSpc>
              <a:spcBef>
                <a:spcPct val="0"/>
              </a:spcBef>
            </a:pPr>
          </a:p>
          <a:p>
            <a:pPr algn="l">
              <a:lnSpc>
                <a:spcPts val="39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313335" y="2306721"/>
            <a:ext cx="3790471" cy="5673557"/>
          </a:xfrm>
          <a:custGeom>
            <a:avLst/>
            <a:gdLst/>
            <a:ahLst/>
            <a:cxnLst/>
            <a:rect r="r" b="b" t="t" l="l"/>
            <a:pathLst>
              <a:path h="5673557" w="3790471">
                <a:moveTo>
                  <a:pt x="0" y="0"/>
                </a:moveTo>
                <a:lnTo>
                  <a:pt x="3790471" y="0"/>
                </a:lnTo>
                <a:lnTo>
                  <a:pt x="3790471" y="5673558"/>
                </a:lnTo>
                <a:lnTo>
                  <a:pt x="0" y="5673558"/>
                </a:lnTo>
                <a:lnTo>
                  <a:pt x="0" y="0"/>
                </a:lnTo>
                <a:close/>
              </a:path>
            </a:pathLst>
          </a:custGeom>
          <a:blipFill>
            <a:blip r:embed="rId2"/>
            <a:stretch>
              <a:fillRect l="0" t="0" r="0" b="0"/>
            </a:stretch>
          </a:blipFill>
        </p:spPr>
      </p:sp>
      <p:sp>
        <p:nvSpPr>
          <p:cNvPr name="TextBox 3" id="3"/>
          <p:cNvSpPr txBox="true"/>
          <p:nvPr/>
        </p:nvSpPr>
        <p:spPr>
          <a:xfrm rot="0">
            <a:off x="4715917" y="278130"/>
            <a:ext cx="8856166"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What is Python? Why Python? -2</a:t>
            </a:r>
          </a:p>
        </p:txBody>
      </p:sp>
      <p:sp>
        <p:nvSpPr>
          <p:cNvPr name="TextBox 4" id="4"/>
          <p:cNvSpPr txBox="true"/>
          <p:nvPr/>
        </p:nvSpPr>
        <p:spPr>
          <a:xfrm rot="0">
            <a:off x="0" y="8712835"/>
            <a:ext cx="18288000" cy="1005205"/>
          </a:xfrm>
          <a:prstGeom prst="rect">
            <a:avLst/>
          </a:prstGeom>
        </p:spPr>
        <p:txBody>
          <a:bodyPr anchor="t" rtlCol="false" tIns="0" lIns="0" bIns="0" rIns="0">
            <a:spAutoFit/>
          </a:bodyPr>
          <a:lstStyle/>
          <a:p>
            <a:pPr algn="ctr">
              <a:lnSpc>
                <a:spcPts val="3919"/>
              </a:lnSpc>
              <a:spcBef>
                <a:spcPct val="0"/>
              </a:spcBef>
            </a:pPr>
            <a:r>
              <a:rPr lang="en-US" sz="2799">
                <a:solidFill>
                  <a:srgbClr val="000000"/>
                </a:solidFill>
                <a:latin typeface="Poppins"/>
                <a:ea typeface="Poppins"/>
                <a:cs typeface="Poppins"/>
                <a:sym typeface="Poppins"/>
              </a:rPr>
              <a:t>Python was conceived in the late 1980s by Guido van Rossum at Centrum Wiskunde &amp; Informatica (CWI) in the Netherlands </a:t>
            </a:r>
          </a:p>
        </p:txBody>
      </p:sp>
      <p:sp>
        <p:nvSpPr>
          <p:cNvPr name="TextBox 5" id="5"/>
          <p:cNvSpPr txBox="true"/>
          <p:nvPr/>
        </p:nvSpPr>
        <p:spPr>
          <a:xfrm rot="0">
            <a:off x="3091070" y="2840201"/>
            <a:ext cx="6052930" cy="3722370"/>
          </a:xfrm>
          <a:prstGeom prst="rect">
            <a:avLst/>
          </a:prstGeom>
        </p:spPr>
        <p:txBody>
          <a:bodyPr anchor="t" rtlCol="false" tIns="0" lIns="0" bIns="0" rIns="0">
            <a:spAutoFit/>
          </a:bodyPr>
          <a:lstStyle/>
          <a:p>
            <a:pPr algn="l">
              <a:lnSpc>
                <a:spcPts val="5880"/>
              </a:lnSpc>
              <a:spcBef>
                <a:spcPct val="0"/>
              </a:spcBef>
            </a:pPr>
            <a:r>
              <a:rPr lang="en-US" sz="4200">
                <a:solidFill>
                  <a:srgbClr val="000000"/>
                </a:solidFill>
                <a:latin typeface="Poppins"/>
                <a:ea typeface="Poppins"/>
                <a:cs typeface="Poppins"/>
                <a:sym typeface="Poppins"/>
              </a:rPr>
              <a:t>The name Python is said to come from the British comedy series </a:t>
            </a:r>
            <a:r>
              <a:rPr lang="en-US" sz="4200" i="true">
                <a:solidFill>
                  <a:srgbClr val="000000"/>
                </a:solidFill>
                <a:latin typeface="Poppins Italics"/>
                <a:ea typeface="Poppins Italics"/>
                <a:cs typeface="Poppins Italics"/>
                <a:sym typeface="Poppins Italics"/>
              </a:rPr>
              <a:t>Monty Python's Flying Circus.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079429" y="278130"/>
            <a:ext cx="8129141"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What is Python? Why Python?</a:t>
            </a:r>
          </a:p>
        </p:txBody>
      </p:sp>
      <p:sp>
        <p:nvSpPr>
          <p:cNvPr name="TextBox 3" id="3"/>
          <p:cNvSpPr txBox="true"/>
          <p:nvPr/>
        </p:nvSpPr>
        <p:spPr>
          <a:xfrm rot="0">
            <a:off x="1635697" y="1821180"/>
            <a:ext cx="15470966" cy="7437120"/>
          </a:xfrm>
          <a:prstGeom prst="rect">
            <a:avLst/>
          </a:prstGeom>
        </p:spPr>
        <p:txBody>
          <a:bodyPr anchor="t" rtlCol="false" tIns="0" lIns="0" bIns="0" rIns="0">
            <a:spAutoFit/>
          </a:bodyPr>
          <a:lstStyle/>
          <a:p>
            <a:pPr algn="l">
              <a:lnSpc>
                <a:spcPts val="5880"/>
              </a:lnSpc>
              <a:spcBef>
                <a:spcPct val="0"/>
              </a:spcBef>
            </a:pPr>
            <a:r>
              <a:rPr lang="en-US" sz="4200">
                <a:solidFill>
                  <a:srgbClr val="000000"/>
                </a:solidFill>
                <a:latin typeface="Poppins"/>
                <a:ea typeface="Poppins"/>
                <a:cs typeface="Poppins"/>
                <a:sym typeface="Poppins"/>
              </a:rPr>
              <a:t>What is python</a:t>
            </a:r>
            <a:r>
              <a:rPr lang="en-US" sz="4200">
                <a:solidFill>
                  <a:srgbClr val="000000"/>
                </a:solidFill>
                <a:latin typeface="Poppins"/>
                <a:ea typeface="Poppins"/>
                <a:cs typeface="Poppins"/>
                <a:sym typeface="Poppins"/>
              </a:rPr>
              <a:t>,</a:t>
            </a:r>
          </a:p>
          <a:p>
            <a:pPr algn="l">
              <a:lnSpc>
                <a:spcPts val="5880"/>
              </a:lnSpc>
              <a:spcBef>
                <a:spcPct val="0"/>
              </a:spcBef>
            </a:pPr>
          </a:p>
          <a:p>
            <a:pPr algn="l" marL="906780" indent="-453390" lvl="1">
              <a:lnSpc>
                <a:spcPts val="5880"/>
              </a:lnSpc>
              <a:buFont typeface="Arial"/>
              <a:buChar char="•"/>
            </a:pPr>
            <a:r>
              <a:rPr lang="en-US" sz="4200">
                <a:solidFill>
                  <a:srgbClr val="000000"/>
                </a:solidFill>
                <a:latin typeface="Poppins"/>
                <a:ea typeface="Poppins"/>
                <a:cs typeface="Poppins"/>
                <a:sym typeface="Poppins"/>
              </a:rPr>
              <a:t>general purpose interpreted programming language is a language that supports multiple approaches to software design, principally structured and object-oriented programming. </a:t>
            </a:r>
          </a:p>
          <a:p>
            <a:pPr algn="l" marL="906780" indent="-453390" lvl="1">
              <a:lnSpc>
                <a:spcPts val="5880"/>
              </a:lnSpc>
              <a:buFont typeface="Arial"/>
              <a:buChar char="•"/>
            </a:pPr>
            <a:r>
              <a:rPr lang="en-US" sz="4200">
                <a:solidFill>
                  <a:srgbClr val="000000"/>
                </a:solidFill>
                <a:latin typeface="Poppins"/>
                <a:ea typeface="Poppins"/>
                <a:cs typeface="Poppins"/>
                <a:sym typeface="Poppins"/>
              </a:rPr>
              <a:t>provides automatic memory management and garbage collection </a:t>
            </a:r>
          </a:p>
          <a:p>
            <a:pPr algn="l" marL="906780" indent="-453390" lvl="1">
              <a:lnSpc>
                <a:spcPts val="5880"/>
              </a:lnSpc>
              <a:buFont typeface="Arial"/>
              <a:buChar char="•"/>
            </a:pPr>
            <a:r>
              <a:rPr lang="en-US" sz="4200">
                <a:solidFill>
                  <a:srgbClr val="000000"/>
                </a:solidFill>
                <a:latin typeface="Poppins"/>
                <a:ea typeface="Poppins"/>
                <a:cs typeface="Poppins"/>
                <a:sym typeface="Poppins"/>
              </a:rPr>
              <a:t>extensible </a:t>
            </a:r>
          </a:p>
          <a:p>
            <a:pPr algn="l" marL="906780" indent="-453390" lvl="1">
              <a:lnSpc>
                <a:spcPts val="5880"/>
              </a:lnSpc>
              <a:buFont typeface="Arial"/>
              <a:buChar char="•"/>
            </a:pPr>
            <a:r>
              <a:rPr lang="en-US" sz="4200">
                <a:solidFill>
                  <a:srgbClr val="000000"/>
                </a:solidFill>
                <a:latin typeface="Poppins"/>
                <a:ea typeface="Poppins"/>
                <a:cs typeface="Poppins"/>
                <a:sym typeface="Poppins"/>
              </a:rPr>
              <a:t>dynamically typed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81367" y="2695374"/>
            <a:ext cx="8194906" cy="5370147"/>
          </a:xfrm>
          <a:custGeom>
            <a:avLst/>
            <a:gdLst/>
            <a:ahLst/>
            <a:cxnLst/>
            <a:rect r="r" b="b" t="t" l="l"/>
            <a:pathLst>
              <a:path h="5370147" w="8194906">
                <a:moveTo>
                  <a:pt x="0" y="0"/>
                </a:moveTo>
                <a:lnTo>
                  <a:pt x="8194905" y="0"/>
                </a:lnTo>
                <a:lnTo>
                  <a:pt x="8194905" y="5370146"/>
                </a:lnTo>
                <a:lnTo>
                  <a:pt x="0" y="5370146"/>
                </a:lnTo>
                <a:lnTo>
                  <a:pt x="0" y="0"/>
                </a:lnTo>
                <a:close/>
              </a:path>
            </a:pathLst>
          </a:custGeom>
          <a:blipFill>
            <a:blip r:embed="rId2"/>
            <a:stretch>
              <a:fillRect l="0" t="0" r="0" b="0"/>
            </a:stretch>
          </a:blipFill>
        </p:spPr>
      </p:sp>
      <p:sp>
        <p:nvSpPr>
          <p:cNvPr name="TextBox 3" id="3"/>
          <p:cNvSpPr txBox="true"/>
          <p:nvPr/>
        </p:nvSpPr>
        <p:spPr>
          <a:xfrm rot="0">
            <a:off x="6694289" y="278130"/>
            <a:ext cx="4899422"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How is it look like?</a:t>
            </a:r>
          </a:p>
        </p:txBody>
      </p:sp>
      <p:sp>
        <p:nvSpPr>
          <p:cNvPr name="TextBox 4" id="4"/>
          <p:cNvSpPr txBox="true"/>
          <p:nvPr/>
        </p:nvSpPr>
        <p:spPr>
          <a:xfrm rot="0">
            <a:off x="1623893" y="3968115"/>
            <a:ext cx="6052930" cy="1493520"/>
          </a:xfrm>
          <a:prstGeom prst="rect">
            <a:avLst/>
          </a:prstGeom>
        </p:spPr>
        <p:txBody>
          <a:bodyPr anchor="t" rtlCol="false" tIns="0" lIns="0" bIns="0" rIns="0">
            <a:spAutoFit/>
          </a:bodyPr>
          <a:lstStyle/>
          <a:p>
            <a:pPr algn="l">
              <a:lnSpc>
                <a:spcPts val="5880"/>
              </a:lnSpc>
            </a:pPr>
          </a:p>
          <a:p>
            <a:pPr algn="l">
              <a:lnSpc>
                <a:spcPts val="5880"/>
              </a:lnSpc>
              <a:spcBef>
                <a:spcPct val="0"/>
              </a:spcBef>
            </a:pPr>
            <a:r>
              <a:rPr lang="en-US" sz="4200">
                <a:solidFill>
                  <a:srgbClr val="000000"/>
                </a:solidFill>
                <a:latin typeface="Poppins"/>
                <a:ea typeface="Poppins"/>
                <a:cs typeface="Poppins"/>
                <a:sym typeface="Poppins"/>
              </a:rPr>
              <a:t>Indentation is the key.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50358" y="278130"/>
            <a:ext cx="8987284"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What is Python? Why Python? - 3</a:t>
            </a:r>
          </a:p>
        </p:txBody>
      </p:sp>
      <p:sp>
        <p:nvSpPr>
          <p:cNvPr name="TextBox 3" id="3"/>
          <p:cNvSpPr txBox="true"/>
          <p:nvPr/>
        </p:nvSpPr>
        <p:spPr>
          <a:xfrm rot="0">
            <a:off x="1349273" y="2112090"/>
            <a:ext cx="15589454" cy="6606540"/>
          </a:xfrm>
          <a:prstGeom prst="rect">
            <a:avLst/>
          </a:prstGeom>
        </p:spPr>
        <p:txBody>
          <a:bodyPr anchor="t" rtlCol="false" tIns="0" lIns="0" bIns="0" rIns="0">
            <a:spAutoFit/>
          </a:bodyPr>
          <a:lstStyle/>
          <a:p>
            <a:pPr algn="l">
              <a:lnSpc>
                <a:spcPts val="5880"/>
              </a:lnSpc>
            </a:pPr>
            <a:r>
              <a:rPr lang="en-US" sz="4200">
                <a:solidFill>
                  <a:srgbClr val="000000"/>
                </a:solidFill>
                <a:latin typeface="Poppins"/>
                <a:ea typeface="Poppins"/>
                <a:cs typeface="Poppins"/>
                <a:sym typeface="Poppins"/>
              </a:rPr>
              <a:t>Python is widely used because of:</a:t>
            </a:r>
          </a:p>
          <a:p>
            <a:pPr algn="l">
              <a:lnSpc>
                <a:spcPts val="5880"/>
              </a:lnSpc>
            </a:pPr>
          </a:p>
          <a:p>
            <a:pPr algn="l" marL="777240" indent="-388620" lvl="1">
              <a:lnSpc>
                <a:spcPts val="5040"/>
              </a:lnSpc>
              <a:buFont typeface="Arial"/>
              <a:buChar char="•"/>
            </a:pPr>
            <a:r>
              <a:rPr lang="en-US" sz="3600">
                <a:solidFill>
                  <a:srgbClr val="000000"/>
                </a:solidFill>
                <a:latin typeface="Poppins"/>
                <a:ea typeface="Poppins"/>
                <a:cs typeface="Poppins"/>
                <a:sym typeface="Poppins"/>
              </a:rPr>
              <a:t>Easy to Read and Write – Simple syntax similar to English.</a:t>
            </a:r>
          </a:p>
          <a:p>
            <a:pPr algn="l" marL="777240" indent="-388620" lvl="1">
              <a:lnSpc>
                <a:spcPts val="5040"/>
              </a:lnSpc>
              <a:buFont typeface="Arial"/>
              <a:buChar char="•"/>
            </a:pPr>
            <a:r>
              <a:rPr lang="en-US" sz="3600">
                <a:solidFill>
                  <a:srgbClr val="000000"/>
                </a:solidFill>
                <a:latin typeface="Poppins"/>
                <a:ea typeface="Poppins"/>
                <a:cs typeface="Poppins"/>
                <a:sym typeface="Poppins"/>
              </a:rPr>
              <a:t>Interpreted Language – No need to compile code.</a:t>
            </a:r>
          </a:p>
          <a:p>
            <a:pPr algn="l" marL="777240" indent="-388620" lvl="1">
              <a:lnSpc>
                <a:spcPts val="5040"/>
              </a:lnSpc>
              <a:buFont typeface="Arial"/>
              <a:buChar char="•"/>
            </a:pPr>
            <a:r>
              <a:rPr lang="en-US" sz="3600">
                <a:solidFill>
                  <a:srgbClr val="000000"/>
                </a:solidFill>
                <a:latin typeface="Poppins"/>
                <a:ea typeface="Poppins"/>
                <a:cs typeface="Poppins"/>
                <a:sym typeface="Poppins"/>
              </a:rPr>
              <a:t>Cross-Platform – Works on Windows, macOS, Linux.</a:t>
            </a:r>
          </a:p>
          <a:p>
            <a:pPr algn="l" marL="777240" indent="-388620" lvl="1">
              <a:lnSpc>
                <a:spcPts val="5040"/>
              </a:lnSpc>
              <a:buFont typeface="Arial"/>
              <a:buChar char="•"/>
            </a:pPr>
            <a:r>
              <a:rPr lang="en-US" sz="3600">
                <a:solidFill>
                  <a:srgbClr val="000000"/>
                </a:solidFill>
                <a:latin typeface="Poppins"/>
                <a:ea typeface="Poppins"/>
                <a:cs typeface="Poppins"/>
                <a:sym typeface="Poppins"/>
              </a:rPr>
              <a:t>Extensive Libraries – NumPy, Pandas, Matplotlib, TensorFlow, etc.</a:t>
            </a:r>
          </a:p>
          <a:p>
            <a:pPr algn="l" marL="777240" indent="-388620" lvl="1">
              <a:lnSpc>
                <a:spcPts val="5040"/>
              </a:lnSpc>
              <a:buFont typeface="Arial"/>
              <a:buChar char="•"/>
            </a:pPr>
            <a:r>
              <a:rPr lang="en-US" sz="3600">
                <a:solidFill>
                  <a:srgbClr val="000000"/>
                </a:solidFill>
                <a:latin typeface="Poppins"/>
                <a:ea typeface="Poppins"/>
                <a:cs typeface="Poppins"/>
                <a:sym typeface="Poppins"/>
              </a:rPr>
              <a:t>Versatile – Web development, data science, AI, automation, and more.</a:t>
            </a:r>
          </a:p>
          <a:p>
            <a:pPr algn="l" marL="777240" indent="-388620" lvl="1">
              <a:lnSpc>
                <a:spcPts val="5040"/>
              </a:lnSpc>
              <a:buFont typeface="Arial"/>
              <a:buChar char="•"/>
            </a:pPr>
            <a:r>
              <a:rPr lang="en-US" sz="3600">
                <a:solidFill>
                  <a:srgbClr val="000000"/>
                </a:solidFill>
                <a:latin typeface="Poppins"/>
                <a:ea typeface="Poppins"/>
                <a:cs typeface="Poppins"/>
                <a:sym typeface="Poppins"/>
              </a:rPr>
              <a:t>Strong Community – Large support network and open-source contributions.</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324722" y="2319477"/>
          <a:ext cx="13888317" cy="6512393"/>
        </p:xfrm>
        <a:graphic>
          <a:graphicData uri="http://schemas.openxmlformats.org/drawingml/2006/table">
            <a:tbl>
              <a:tblPr/>
              <a:tblGrid>
                <a:gridCol w="2368116"/>
                <a:gridCol w="2524432"/>
                <a:gridCol w="2336853"/>
                <a:gridCol w="3649905"/>
                <a:gridCol w="3009011"/>
              </a:tblGrid>
              <a:tr h="1101605">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F</a:t>
                      </a:r>
                      <a:r>
                        <a:rPr lang="en-US" sz="2400" b="true">
                          <a:solidFill>
                            <a:srgbClr val="000000"/>
                          </a:solidFill>
                          <a:latin typeface="Poppins Bold"/>
                          <a:ea typeface="Poppins Bold"/>
                          <a:cs typeface="Poppins Bold"/>
                          <a:sym typeface="Poppins Bold"/>
                        </a:rPr>
                        <a:t>eature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Python</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Java</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C++</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JavaScript</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37412">
                <a:tc>
                  <a:txBody>
                    <a:bodyPr anchor="t" rtlCol="false"/>
                    <a:lstStyle/>
                    <a:p>
                      <a:pPr algn="ctr">
                        <a:lnSpc>
                          <a:spcPts val="3359"/>
                        </a:lnSpc>
                        <a:defRPr/>
                      </a:pPr>
                      <a:r>
                        <a:rPr lang="en-US" sz="2400">
                          <a:solidFill>
                            <a:srgbClr val="000000"/>
                          </a:solidFill>
                          <a:latin typeface="Poppins"/>
                          <a:ea typeface="Poppins"/>
                          <a:cs typeface="Poppins"/>
                          <a:sym typeface="Poppins"/>
                        </a:rPr>
                        <a:t>Syntax Simplicity</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 Easy</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Complex</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Complex</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Moderate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01605">
                <a:tc>
                  <a:txBody>
                    <a:bodyPr anchor="t" rtlCol="false"/>
                    <a:lstStyle/>
                    <a:p>
                      <a:pPr algn="ctr">
                        <a:lnSpc>
                          <a:spcPts val="3359"/>
                        </a:lnSpc>
                        <a:defRPr/>
                      </a:pPr>
                      <a:r>
                        <a:rPr lang="en-US" sz="2400">
                          <a:solidFill>
                            <a:srgbClr val="000000"/>
                          </a:solidFill>
                          <a:latin typeface="Poppins"/>
                          <a:ea typeface="Poppins"/>
                          <a:cs typeface="Poppins"/>
                          <a:sym typeface="Poppins"/>
                        </a:rPr>
                        <a:t>Speed</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 Slower</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 Faster</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Faster</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Faster</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306555">
                <a:tc>
                  <a:txBody>
                    <a:bodyPr anchor="t" rtlCol="false"/>
                    <a:lstStyle/>
                    <a:p>
                      <a:pPr algn="ctr">
                        <a:lnSpc>
                          <a:spcPts val="3359"/>
                        </a:lnSpc>
                        <a:defRPr/>
                      </a:pPr>
                      <a:r>
                        <a:rPr lang="en-US" sz="2400">
                          <a:solidFill>
                            <a:srgbClr val="000000"/>
                          </a:solidFill>
                          <a:latin typeface="Poppins"/>
                          <a:ea typeface="Poppins"/>
                          <a:cs typeface="Poppins"/>
                          <a:sym typeface="Poppins"/>
                        </a:rPr>
                        <a:t>Readability</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Very High</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Moderate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Low</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High</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665217">
                <a:tc>
                  <a:txBody>
                    <a:bodyPr anchor="t" rtlCol="false"/>
                    <a:lstStyle/>
                    <a:p>
                      <a:pPr algn="ctr">
                        <a:lnSpc>
                          <a:spcPts val="3359"/>
                        </a:lnSpc>
                        <a:defRPr/>
                      </a:pPr>
                      <a:r>
                        <a:rPr lang="en-US" sz="2400">
                          <a:solidFill>
                            <a:srgbClr val="000000"/>
                          </a:solidFill>
                          <a:latin typeface="Poppins"/>
                          <a:ea typeface="Poppins"/>
                          <a:cs typeface="Poppins"/>
                          <a:sym typeface="Poppins"/>
                        </a:rPr>
                        <a:t>Use Cases</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Versatile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Enterprise</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System Programming</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Web &amp; Frontend</a:t>
                      </a:r>
                      <a:endParaRPr lang="en-US" sz="1100"/>
                    </a:p>
                  </a:txBody>
                  <a:tcPr marL="152400" marR="152400" marT="152400" marB="1524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338140" y="596265"/>
            <a:ext cx="11611719"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Python Comparison with Other Languages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2211959"/>
            <a:ext cx="8528120" cy="5863082"/>
          </a:xfrm>
          <a:custGeom>
            <a:avLst/>
            <a:gdLst/>
            <a:ahLst/>
            <a:cxnLst/>
            <a:rect r="r" b="b" t="t" l="l"/>
            <a:pathLst>
              <a:path h="5863082" w="8528120">
                <a:moveTo>
                  <a:pt x="0" y="0"/>
                </a:moveTo>
                <a:lnTo>
                  <a:pt x="8528120" y="0"/>
                </a:lnTo>
                <a:lnTo>
                  <a:pt x="8528120" y="5863082"/>
                </a:lnTo>
                <a:lnTo>
                  <a:pt x="0" y="5863082"/>
                </a:lnTo>
                <a:lnTo>
                  <a:pt x="0" y="0"/>
                </a:lnTo>
                <a:close/>
              </a:path>
            </a:pathLst>
          </a:custGeom>
          <a:blipFill>
            <a:blip r:embed="rId2"/>
            <a:stretch>
              <a:fillRect l="0" t="0" r="0" b="0"/>
            </a:stretch>
          </a:blipFill>
        </p:spPr>
      </p:sp>
      <p:sp>
        <p:nvSpPr>
          <p:cNvPr name="TextBox 3" id="3"/>
          <p:cNvSpPr txBox="true"/>
          <p:nvPr/>
        </p:nvSpPr>
        <p:spPr>
          <a:xfrm rot="0">
            <a:off x="6048375" y="278130"/>
            <a:ext cx="6191250" cy="7505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Applications of Python</a:t>
            </a:r>
          </a:p>
        </p:txBody>
      </p:sp>
      <p:sp>
        <p:nvSpPr>
          <p:cNvPr name="TextBox 4" id="4"/>
          <p:cNvSpPr txBox="true"/>
          <p:nvPr/>
        </p:nvSpPr>
        <p:spPr>
          <a:xfrm rot="0">
            <a:off x="824238" y="1378585"/>
            <a:ext cx="7643191" cy="8434705"/>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Poppins"/>
                <a:ea typeface="Poppins"/>
                <a:cs typeface="Poppins"/>
                <a:sym typeface="Poppins"/>
              </a:rPr>
              <a:t>Data Science &amp; Machine Learning – Pandas, Scikit-learn, TensorFlow</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Web Development – Django, Flask</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Data Visualization – Matplotlib, Seaborn, Plotly</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AI &amp; Automation – OpenCV, Selenium</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Bioinformatics – Biopython, Nextflow integration</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Scripting &amp; Automation – Automate tasks, file handling</a:t>
            </a:r>
          </a:p>
          <a:p>
            <a:pPr algn="l">
              <a:lnSpc>
                <a:spcPts val="3919"/>
              </a:lnSpc>
              <a:spcBef>
                <a:spcPct val="0"/>
              </a:spcBef>
            </a:pPr>
          </a:p>
          <a:p>
            <a:pPr algn="l">
              <a:lnSpc>
                <a:spcPts val="3919"/>
              </a:lnSpc>
              <a:spcBef>
                <a:spcPct val="0"/>
              </a:spcBef>
            </a:pPr>
            <a:r>
              <a:rPr lang="en-US" sz="2799">
                <a:solidFill>
                  <a:srgbClr val="000000"/>
                </a:solidFill>
                <a:latin typeface="Poppins"/>
                <a:ea typeface="Poppins"/>
                <a:cs typeface="Poppins"/>
                <a:sym typeface="Poppins"/>
              </a:rPr>
              <a:t>Game Development – Pygame</a:t>
            </a:r>
          </a:p>
        </p:txBody>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430827" y="1513682"/>
          <a:ext cx="13426345" cy="8029575"/>
        </p:xfrm>
        <a:graphic>
          <a:graphicData uri="http://schemas.openxmlformats.org/drawingml/2006/table">
            <a:tbl>
              <a:tblPr/>
              <a:tblGrid>
                <a:gridCol w="5495167"/>
                <a:gridCol w="7931179"/>
              </a:tblGrid>
              <a:tr h="1003697">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Library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Poppins Bold"/>
                          <a:ea typeface="Poppins Bold"/>
                          <a:cs typeface="Poppins Bold"/>
                          <a:sym typeface="Poppins Bold"/>
                        </a:rPr>
                        <a:t>Purpose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Biopython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Sequence analysis, file parsing (FASTA, GenBank)</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pandas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Data manipulation for genomic datasets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NumPy/SciPy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Statistical analysis in biological research</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matplotlib &amp; seaborn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Visualization of biological data</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scikit-learn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Machine learning for genomics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pyGenomeViz</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Genome visualization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003697">
                <a:tc>
                  <a:txBody>
                    <a:bodyPr anchor="t" rtlCol="false"/>
                    <a:lstStyle/>
                    <a:p>
                      <a:pPr algn="ctr">
                        <a:lnSpc>
                          <a:spcPts val="3359"/>
                        </a:lnSpc>
                        <a:defRPr/>
                      </a:pPr>
                      <a:r>
                        <a:rPr lang="en-US" sz="2400">
                          <a:solidFill>
                            <a:srgbClr val="000000"/>
                          </a:solidFill>
                          <a:latin typeface="Poppins"/>
                          <a:ea typeface="Poppins"/>
                          <a:cs typeface="Poppins"/>
                          <a:sym typeface="Poppins"/>
                        </a:rPr>
                        <a:t>PyMOL API</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3359"/>
                        </a:lnSpc>
                        <a:defRPr/>
                      </a:pPr>
                      <a:r>
                        <a:rPr lang="en-US" sz="2400">
                          <a:solidFill>
                            <a:srgbClr val="000000"/>
                          </a:solidFill>
                          <a:latin typeface="Poppins"/>
                          <a:ea typeface="Poppins"/>
                          <a:cs typeface="Poppins"/>
                          <a:sym typeface="Poppins"/>
                        </a:rPr>
                        <a:t>Protein structure visualization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653433" y="278130"/>
            <a:ext cx="10981134" cy="149352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Poppins Bold"/>
                <a:ea typeface="Poppins Bold"/>
                <a:cs typeface="Poppins Bold"/>
                <a:sym typeface="Poppins Bold"/>
              </a:rPr>
              <a:t>Applic</a:t>
            </a:r>
            <a:r>
              <a:rPr lang="en-US" b="true" sz="4200">
                <a:solidFill>
                  <a:srgbClr val="000000"/>
                </a:solidFill>
                <a:latin typeface="Poppins Bold"/>
                <a:ea typeface="Poppins Bold"/>
                <a:cs typeface="Poppins Bold"/>
                <a:sym typeface="Poppins Bold"/>
              </a:rPr>
              <a:t>ations of Python in Bioinformatics</a:t>
            </a:r>
          </a:p>
          <a:p>
            <a:pPr algn="ctr">
              <a:lnSpc>
                <a:spcPts val="588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DAGgqQ1efM8</dc:identifier>
  <dcterms:modified xsi:type="dcterms:W3CDTF">2011-08-01T06:04:30Z</dcterms:modified>
  <cp:revision>1</cp:revision>
  <dc:title>Introduction to Python</dc:title>
</cp:coreProperties>
</file>