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78" r:id="rId5"/>
    <p:sldId id="277" r:id="rId6"/>
    <p:sldId id="266" r:id="rId7"/>
    <p:sldId id="267" r:id="rId8"/>
    <p:sldId id="279" r:id="rId9"/>
    <p:sldId id="268" r:id="rId10"/>
    <p:sldId id="269" r:id="rId11"/>
    <p:sldId id="281" r:id="rId12"/>
    <p:sldId id="275" r:id="rId13"/>
    <p:sldId id="270" r:id="rId14"/>
    <p:sldId id="271" r:id="rId15"/>
    <p:sldId id="272" r:id="rId16"/>
    <p:sldId id="273" r:id="rId17"/>
    <p:sldId id="276" r:id="rId18"/>
    <p:sldId id="28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11"/>
    <p:restoredTop sz="73646"/>
  </p:normalViewPr>
  <p:slideViewPr>
    <p:cSldViewPr snapToGrid="0" snapToObjects="1">
      <p:cViewPr varScale="1">
        <p:scale>
          <a:sx n="111" d="100"/>
          <a:sy n="111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Analysis and Attribute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S-Attributed and 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S-attributed grammar </a:t>
            </a:r>
          </a:p>
          <a:p>
            <a:pPr lvl="1"/>
            <a:r>
              <a:rPr lang="en-US" dirty="0"/>
              <a:t>All attributes are synthesized. </a:t>
            </a:r>
          </a:p>
          <a:p>
            <a:pPr lvl="1"/>
            <a:r>
              <a:rPr lang="en-US" dirty="0"/>
              <a:t>Attributes flow bottom-up. </a:t>
            </a:r>
          </a:p>
          <a:p>
            <a:r>
              <a:rPr lang="en-US" dirty="0"/>
              <a:t>L-attributed grammar</a:t>
            </a:r>
          </a:p>
          <a:p>
            <a:pPr lvl="1"/>
            <a:r>
              <a:rPr lang="en-US" dirty="0"/>
              <a:t>Variables have both inherited and synthetic attributes</a:t>
            </a:r>
          </a:p>
          <a:p>
            <a:pPr lvl="1"/>
            <a:r>
              <a:rPr lang="en-US" dirty="0"/>
              <a:t>For each production X →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X.syn</a:t>
            </a:r>
            <a:r>
              <a:rPr lang="en-US" dirty="0"/>
              <a:t> depends on </a:t>
            </a:r>
          </a:p>
          <a:p>
            <a:pPr lvl="3"/>
            <a:r>
              <a:rPr lang="en-US" dirty="0" err="1"/>
              <a:t>X.inh</a:t>
            </a:r>
            <a:endParaRPr lang="en-US" dirty="0"/>
          </a:p>
          <a:p>
            <a:pPr lvl="3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.inh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.syn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all 1 ≤ </a:t>
            </a:r>
            <a:r>
              <a:rPr lang="en-US" dirty="0" err="1"/>
              <a:t>i</a:t>
            </a:r>
            <a:r>
              <a:rPr lang="en-US" dirty="0"/>
              <a:t> ≤ k,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.inh</a:t>
            </a:r>
            <a:r>
              <a:rPr lang="en-US" dirty="0"/>
              <a:t> depends on </a:t>
            </a:r>
          </a:p>
          <a:p>
            <a:pPr lvl="2"/>
            <a:r>
              <a:rPr lang="en-US" dirty="0" err="1"/>
              <a:t>X.inh</a:t>
            </a:r>
            <a:endParaRPr lang="en-US" dirty="0"/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, Y</a:t>
            </a:r>
            <a:r>
              <a:rPr lang="en-US" baseline="-25000" dirty="0"/>
              <a:t>i-1</a:t>
            </a:r>
            <a:r>
              <a:rPr lang="en-US" dirty="0"/>
              <a:t>.inh, Y</a:t>
            </a:r>
            <a:r>
              <a:rPr lang="en-US" baseline="-25000" dirty="0"/>
              <a:t>i-1</a:t>
            </a:r>
            <a:r>
              <a:rPr lang="en-US" dirty="0"/>
              <a:t>.syn </a:t>
            </a:r>
          </a:p>
          <a:p>
            <a:r>
              <a:rPr lang="en-US" dirty="0"/>
              <a:t>S-attributed grammars are a special case of L-attributed grammars.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Flow </a:t>
            </a:r>
            <a:r>
              <a:rPr lang="en-US" sz="4200"/>
              <a:t>in L-Attributed Grammars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40" y="1797753"/>
            <a:ext cx="777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 →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. . .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i-1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is-I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r>
              <a:rPr lang="fi-FI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65" y="3094074"/>
            <a:ext cx="940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3552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77" y="3094074"/>
            <a:ext cx="791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X.syn1</a:t>
            </a:r>
          </a:p>
          <a:p>
            <a:r>
              <a:rPr lang="en-US" dirty="0"/>
              <a:t>X.syn2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X.inh1</a:t>
            </a:r>
          </a:p>
          <a:p>
            <a:r>
              <a:rPr lang="en-US" dirty="0"/>
              <a:t>X.inh2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9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2465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996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911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395" y="3115337"/>
            <a:ext cx="3729526" cy="19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911" y="3094074"/>
            <a:ext cx="791242" cy="850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43466" y="2998377"/>
            <a:ext cx="6271884" cy="2211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5" idx="3"/>
            <a:endCxn id="21" idx="3"/>
          </p:cNvCxnSpPr>
          <p:nvPr/>
        </p:nvCxnSpPr>
        <p:spPr>
          <a:xfrm flipV="1">
            <a:off x="1546153" y="3519376"/>
            <a:ext cx="12700" cy="1127052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1"/>
            <a:endCxn id="21" idx="3"/>
          </p:cNvCxnSpPr>
          <p:nvPr/>
        </p:nvCxnSpPr>
        <p:spPr>
          <a:xfrm rot="10800000">
            <a:off x="1546154" y="3519377"/>
            <a:ext cx="697313" cy="58478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3"/>
            <a:endCxn id="14" idx="0"/>
          </p:cNvCxnSpPr>
          <p:nvPr/>
        </p:nvCxnSpPr>
        <p:spPr>
          <a:xfrm>
            <a:off x="6066921" y="4104165"/>
            <a:ext cx="463696" cy="11696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4" idx="2"/>
          </p:cNvCxnSpPr>
          <p:nvPr/>
        </p:nvCxnSpPr>
        <p:spPr>
          <a:xfrm>
            <a:off x="1567419" y="4646428"/>
            <a:ext cx="4963198" cy="425302"/>
          </a:xfrm>
          <a:prstGeom prst="curvedConnector4">
            <a:avLst>
              <a:gd name="adj1" fmla="val 10238"/>
              <a:gd name="adj2" fmla="val 2162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7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Computing </a:t>
            </a:r>
            <a:r>
              <a:rPr lang="en-US" sz="4200"/>
              <a:t>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Node t, Node []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):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</a:t>
            </a:r>
            <a:r>
              <a:rPr lang="uk-UA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t.compute_inherited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t.parent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children = [] 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for each child of t: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child, children 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children.add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 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Don’t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t.compute_synthetic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children 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return</a:t>
            </a:r>
          </a:p>
        </p:txBody>
      </p:sp>
    </p:spTree>
    <p:extLst>
      <p:ext uri="{BB962C8B-B14F-4D97-AF65-F5344CB8AC3E}">
        <p14:creationId xmlns:p14="http://schemas.microsoft.com/office/powerpoint/2010/main" val="198162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are they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context free grammars that capture associativity rules are not LL(1)</a:t>
            </a:r>
          </a:p>
          <a:p>
            <a:r>
              <a:rPr lang="en-US" dirty="0"/>
              <a:t>We can rewrite the grammars to be LL(1) but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Resulting grammars do no capture associativity rules</a:t>
            </a:r>
          </a:p>
          <a:p>
            <a:r>
              <a:rPr lang="en-US" dirty="0"/>
              <a:t>So, use attribute (L-attributed) grammars to capture the associativity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Left </a:t>
            </a:r>
            <a:r>
              <a:rPr lang="en-US" sz="4200"/>
              <a:t>Associative Grammar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71950" cy="4351338"/>
          </a:xfrm>
        </p:spPr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E A T </a:t>
            </a:r>
          </a:p>
          <a:p>
            <a:pPr lvl="1"/>
            <a:r>
              <a:rPr lang="is-IS" dirty="0"/>
              <a:t>E→T </a:t>
            </a:r>
          </a:p>
          <a:p>
            <a:pPr lvl="1"/>
            <a:r>
              <a:rPr lang="is-IS" dirty="0"/>
              <a:t>T→ Int </a:t>
            </a:r>
          </a:p>
          <a:p>
            <a:pPr lvl="1"/>
            <a:r>
              <a:rPr lang="is-IS" dirty="0"/>
              <a:t>A → + </a:t>
            </a:r>
          </a:p>
          <a:p>
            <a:pPr lvl="1"/>
            <a:r>
              <a:rPr lang="is-IS" dirty="0"/>
              <a:t>A → −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left associativity: (5 − 2) + 3 </a:t>
            </a:r>
          </a:p>
          <a:p>
            <a:r>
              <a:rPr lang="is-IS" dirty="0"/>
              <a:t>This grammar is not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3720909"/>
              </p:ext>
            </p:extLst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Refactored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T E’ </a:t>
            </a:r>
          </a:p>
          <a:p>
            <a:pPr lvl="1"/>
            <a:r>
              <a:rPr lang="is-IS" dirty="0"/>
              <a:t>E’ → ε </a:t>
            </a:r>
          </a:p>
          <a:p>
            <a:pPr lvl="1"/>
            <a:r>
              <a:rPr lang="is-IS" dirty="0"/>
              <a:t>E’ → A T E’</a:t>
            </a:r>
          </a:p>
          <a:p>
            <a:pPr lvl="1"/>
            <a:r>
              <a:rPr lang="is-IS" dirty="0"/>
              <a:t>T→ Int </a:t>
            </a:r>
          </a:p>
          <a:p>
            <a:pPr lvl="1"/>
            <a:r>
              <a:rPr lang="is-IS" dirty="0"/>
              <a:t>A → + </a:t>
            </a:r>
          </a:p>
          <a:p>
            <a:pPr lvl="1"/>
            <a:r>
              <a:rPr lang="is-IS" dirty="0"/>
              <a:t>A → −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wrong  associativity: 5 − (2 + 3) </a:t>
            </a:r>
          </a:p>
          <a:p>
            <a:r>
              <a:rPr lang="is-IS" dirty="0"/>
              <a:t>This grammar is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491970"/>
              </p:ext>
            </p:extLst>
          </p:nvPr>
        </p:nvGraphicFramePr>
        <p:xfrm>
          <a:off x="4629150" y="1825625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ε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(+, 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8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47346"/>
              </p:ext>
            </p:extLst>
          </p:nvPr>
        </p:nvGraphicFramePr>
        <p:xfrm>
          <a:off x="628650" y="3810003"/>
          <a:ext cx="17335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L-Attributed Grammar to Fix Left Associativity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Carry forward the left most computed value to ensure left associativity.</a:t>
            </a:r>
          </a:p>
          <a:p>
            <a:pPr lvl="1"/>
            <a:r>
              <a:rPr lang="en-US" dirty="0"/>
              <a:t>Try parsing: 5 - 2 + 3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2919"/>
              </p:ext>
            </p:extLst>
          </p:nvPr>
        </p:nvGraphicFramePr>
        <p:xfrm>
          <a:off x="2368550" y="3811592"/>
          <a:ext cx="438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E′.op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E′.op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Str2Int(Int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95528"/>
              </p:ext>
            </p:extLst>
          </p:nvPr>
        </p:nvGraphicFramePr>
        <p:xfrm>
          <a:off x="5577458" y="1113764"/>
          <a:ext cx="290817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 : </a:t>
                      </a:r>
                      <a:r>
                        <a:rPr lang="en-US" b="1" dirty="0" err="1"/>
                        <a:t>int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</a:t>
                      </a:r>
                      <a:r>
                        <a:rPr lang="en-US" b="0" baseline="0" dirty="0" err="1"/>
                        <a:t>int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func</a:t>
                      </a:r>
                      <a:r>
                        <a:rPr lang="en-US" b="0" dirty="0"/>
                        <a:t> : operation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String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Checking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7358"/>
              </p:ext>
            </p:extLst>
          </p:nvPr>
        </p:nvGraphicFramePr>
        <p:xfrm>
          <a:off x="628650" y="1690689"/>
          <a:ext cx="322097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→ 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‘=‘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‘[‘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‘]’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31806"/>
              </p:ext>
            </p:extLst>
          </p:nvPr>
        </p:nvGraphicFramePr>
        <p:xfrm>
          <a:off x="3849624" y="1690689"/>
          <a:ext cx="477316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declared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 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nl-NL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isType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Integer),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 + 1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87482"/>
              </p:ext>
            </p:extLst>
          </p:nvPr>
        </p:nvGraphicFramePr>
        <p:xfrm>
          <a:off x="628650" y="4162164"/>
          <a:ext cx="37056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: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ArrIdx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dim : </a:t>
                      </a:r>
                      <a:r>
                        <a:rPr lang="en-US" b="0" baseline="0" dirty="0" err="1"/>
                        <a:t>int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  <a:r>
                        <a:rPr lang="en-US" b="0" baseline="0" dirty="0"/>
                        <a:t> : Type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61382"/>
              </p:ext>
            </p:extLst>
          </p:nvPr>
        </p:nvGraphicFramePr>
        <p:xfrm>
          <a:off x="628650" y="1690689"/>
          <a:ext cx="322097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Expression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EAT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‘+’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‘-’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73572"/>
              </p:ext>
            </p:extLst>
          </p:nvPr>
        </p:nvGraphicFramePr>
        <p:xfrm>
          <a:off x="653225" y="1690689"/>
          <a:ext cx="322097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‘+’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‘-’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Java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21423"/>
              </p:ext>
            </p:extLst>
          </p:nvPr>
        </p:nvGraphicFramePr>
        <p:xfrm>
          <a:off x="3849624" y="1690689"/>
          <a:ext cx="477316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%s %s;”,</a:t>
                      </a:r>
                    </a:p>
                    <a:p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A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A.op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“+”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A.op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“-”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51559"/>
              </p:ext>
            </p:extLst>
          </p:nvPr>
        </p:nvGraphicFramePr>
        <p:xfrm>
          <a:off x="677799" y="4728529"/>
          <a:ext cx="37056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tmp</a:t>
                      </a:r>
                      <a:r>
                        <a:rPr lang="en-US" dirty="0"/>
                        <a:t> 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var</a:t>
                      </a:r>
                      <a:r>
                        <a:rPr lang="en-US" dirty="0"/>
                        <a:t> : String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op 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20857" y="4986670"/>
            <a:ext cx="390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Java code for the expression: a + b - c</a:t>
            </a:r>
          </a:p>
        </p:txBody>
      </p:sp>
    </p:spTree>
    <p:extLst>
      <p:ext uri="{BB962C8B-B14F-4D97-AF65-F5344CB8AC3E}">
        <p14:creationId xmlns:p14="http://schemas.microsoft.com/office/powerpoint/2010/main" val="3717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Action routines are instructions for ad-hoc translation interleaved with parsing</a:t>
            </a:r>
          </a:p>
          <a:p>
            <a:r>
              <a:rPr lang="en-US" dirty="0"/>
              <a:t>Parser generators allow programmers to specify action routines as part of the grammar </a:t>
            </a:r>
          </a:p>
          <a:p>
            <a:r>
              <a:rPr lang="en-US" dirty="0"/>
              <a:t>Action routines can appear anywhere in a rule (as long as the grammar is LL(1)).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→ A T </a:t>
            </a:r>
            <a:r>
              <a:rPr lang="en-US" b="1" dirty="0"/>
              <a:t>{E</a:t>
            </a:r>
            <a:r>
              <a:rPr lang="en-US" b="1" baseline="-25000" dirty="0"/>
              <a:t>2</a:t>
            </a:r>
            <a:r>
              <a:rPr lang="en-US" b="1" dirty="0"/>
              <a:t>.op = </a:t>
            </a:r>
            <a:r>
              <a:rPr lang="en-US" b="1" dirty="0" err="1"/>
              <a:t>A.fun</a:t>
            </a:r>
            <a:r>
              <a:rPr lang="en-US" b="1" dirty="0"/>
              <a:t>(E</a:t>
            </a:r>
            <a:r>
              <a:rPr lang="en-US" b="1" baseline="-25000" dirty="0"/>
              <a:t>1</a:t>
            </a:r>
            <a:r>
              <a:rPr lang="en-US" b="1" dirty="0"/>
              <a:t>.op,T.val)}</a:t>
            </a:r>
            <a:r>
              <a:rPr lang="en-US" dirty="0"/>
              <a:t> E</a:t>
            </a:r>
            <a:r>
              <a:rPr lang="en-US" baseline="-25000" dirty="0"/>
              <a:t>2 </a:t>
            </a:r>
            <a:r>
              <a:rPr lang="en-US" b="1" dirty="0"/>
              <a:t>{E</a:t>
            </a:r>
            <a:r>
              <a:rPr lang="en-US" b="1" baseline="-25000" dirty="0"/>
              <a:t>1</a:t>
            </a:r>
            <a:r>
              <a:rPr lang="en-US" b="1" dirty="0"/>
              <a:t>.val = E</a:t>
            </a:r>
            <a:r>
              <a:rPr lang="en-US" b="1" baseline="-25000" dirty="0"/>
              <a:t>2</a:t>
            </a:r>
            <a:r>
              <a:rPr lang="en-US" b="1" dirty="0"/>
              <a:t>.val}</a:t>
            </a:r>
            <a:r>
              <a:rPr lang="en-US" dirty="0"/>
              <a:t> </a:t>
            </a:r>
          </a:p>
          <a:p>
            <a:r>
              <a:rPr lang="en-US" dirty="0"/>
              <a:t>Action routines are supported, for example, in </a:t>
            </a:r>
            <a:r>
              <a:rPr lang="en-US" dirty="0" err="1"/>
              <a:t>yacc</a:t>
            </a:r>
            <a:r>
              <a:rPr lang="en-US"/>
              <a:t> and bison</a:t>
            </a:r>
          </a:p>
        </p:txBody>
      </p:sp>
    </p:spTree>
    <p:extLst>
      <p:ext uri="{BB962C8B-B14F-4D97-AF65-F5344CB8AC3E}">
        <p14:creationId xmlns:p14="http://schemas.microsoft.com/office/powerpoint/2010/main" val="6851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S-Attributed and L-Attributed Grammars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Action Routines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0291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not a context free language, but can be specified by an attribute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aaaabbbbcccc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143250" y="2732092"/>
          <a:ext cx="5372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000750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: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49748"/>
              </p:ext>
            </p:extLst>
          </p:nvPr>
        </p:nvGraphicFramePr>
        <p:xfrm>
          <a:off x="628650" y="1858633"/>
          <a:ext cx="2514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a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b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c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X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</a:t>
            </a:r>
            <a:br>
              <a:rPr lang="en-US" dirty="0"/>
            </a:br>
            <a:r>
              <a:rPr lang="en-US" dirty="0"/>
              <a:t>L = {𝜎∈{</a:t>
            </a:r>
            <a:r>
              <a:rPr lang="en-US" dirty="0" err="1"/>
              <a:t>a,b,c</a:t>
            </a:r>
            <a:r>
              <a:rPr lang="en-US" dirty="0"/>
              <a:t>}*: |𝜎|</a:t>
            </a:r>
            <a:r>
              <a:rPr lang="en-US" baseline="-25000" dirty="0"/>
              <a:t>a</a:t>
            </a:r>
            <a:r>
              <a:rPr lang="en-US" dirty="0"/>
              <a:t>=|𝜎|</a:t>
            </a:r>
            <a:r>
              <a:rPr lang="en-US" baseline="-25000" dirty="0"/>
              <a:t>b</a:t>
            </a:r>
            <a:r>
              <a:rPr lang="en-US" dirty="0"/>
              <a:t>=|𝜎|</a:t>
            </a:r>
            <a:r>
              <a:rPr lang="en-US" baseline="-25000" dirty="0"/>
              <a:t>c</a:t>
            </a: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84904"/>
              </p:ext>
            </p:extLst>
          </p:nvPr>
        </p:nvGraphicFramePr>
        <p:xfrm>
          <a:off x="3143250" y="1860222"/>
          <a:ext cx="589442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879"/>
              </p:ext>
            </p:extLst>
          </p:nvPr>
        </p:nvGraphicFramePr>
        <p:xfrm>
          <a:off x="628650" y="5059337"/>
          <a:ext cx="251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4946" y="5517291"/>
            <a:ext cx="512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the </a:t>
            </a:r>
            <a:r>
              <a:rPr lang="is-IS" sz="2400" b="1" dirty="0">
                <a:solidFill>
                  <a:schemeClr val="dk1"/>
                </a:solidFill>
              </a:rPr>
              <a:t>S → X</a:t>
            </a:r>
            <a:r>
              <a:rPr lang="is-IS" sz="2400" b="1" baseline="-25000" dirty="0">
                <a:solidFill>
                  <a:schemeClr val="dk1"/>
                </a:solidFill>
              </a:rPr>
              <a:t> </a:t>
            </a:r>
            <a:r>
              <a:rPr lang="is-IS" sz="2400" dirty="0">
                <a:solidFill>
                  <a:schemeClr val="dk1"/>
                </a:solidFill>
              </a:rPr>
              <a:t>production?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2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are of </a:t>
            </a:r>
            <a:r>
              <a:rPr lang="en-US" i="1" dirty="0"/>
              <a:t>synthesized </a:t>
            </a:r>
            <a:r>
              <a:rPr lang="en-US" dirty="0"/>
              <a:t>(bottom up) attribute grammars.</a:t>
            </a:r>
          </a:p>
          <a:p>
            <a:r>
              <a:rPr lang="en-US" dirty="0"/>
              <a:t>There are two types of Attributes </a:t>
            </a:r>
          </a:p>
          <a:p>
            <a:pPr lvl="1"/>
            <a:r>
              <a:rPr lang="en-US" b="1" i="1" dirty="0"/>
              <a:t>Synthesized </a:t>
            </a:r>
            <a:r>
              <a:rPr lang="en-US" b="1" dirty="0"/>
              <a:t>attributes </a:t>
            </a:r>
            <a:r>
              <a:rPr lang="en-US" dirty="0"/>
              <a:t>are computed in the RHS and stored in LHS </a:t>
            </a:r>
          </a:p>
          <a:p>
            <a:pPr lvl="1"/>
            <a:r>
              <a:rPr lang="en-US" b="1" i="1" dirty="0"/>
              <a:t>Inherited </a:t>
            </a:r>
            <a:r>
              <a:rPr lang="en-US" b="1" dirty="0"/>
              <a:t>attributes </a:t>
            </a:r>
            <a:r>
              <a:rPr lang="en-US" dirty="0"/>
              <a:t>are computed using LHS and RHS and used by symbols further to the right.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7993"/>
              </p:ext>
            </p:extLst>
          </p:nvPr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1372"/>
              </p:ext>
            </p:extLst>
          </p:nvPr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inherited attributes instead of synthesized.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aaaabbbbcccc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49660"/>
              </p:ext>
            </p:extLst>
          </p:nvPr>
        </p:nvGraphicFramePr>
        <p:xfrm>
          <a:off x="3143250" y="2732092"/>
          <a:ext cx="5372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.count;  C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B.iCount - 1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7960"/>
              </p:ext>
            </p:extLst>
          </p:nvPr>
        </p:nvGraphicFramePr>
        <p:xfrm>
          <a:off x="6000750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/>
                        <a:t>iCount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int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iCount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int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49748"/>
              </p:ext>
            </p:extLst>
          </p:nvPr>
        </p:nvGraphicFramePr>
        <p:xfrm>
          <a:off x="628650" y="1858633"/>
          <a:ext cx="2514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a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b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c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X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Using Inherited Attributes </a:t>
            </a:r>
            <a:br>
              <a:rPr lang="en-US" dirty="0"/>
            </a:br>
            <a:r>
              <a:rPr lang="en-US" dirty="0"/>
              <a:t>L = {𝜎∈{</a:t>
            </a:r>
            <a:r>
              <a:rPr lang="en-US" dirty="0" err="1"/>
              <a:t>a,b,c</a:t>
            </a:r>
            <a:r>
              <a:rPr lang="en-US" dirty="0"/>
              <a:t>}*: |𝜎|</a:t>
            </a:r>
            <a:r>
              <a:rPr lang="en-US" baseline="-25000" dirty="0"/>
              <a:t>a</a:t>
            </a:r>
            <a:r>
              <a:rPr lang="en-US" dirty="0"/>
              <a:t>=|𝜎|</a:t>
            </a:r>
            <a:r>
              <a:rPr lang="en-US" baseline="-25000" dirty="0"/>
              <a:t>b</a:t>
            </a:r>
            <a:r>
              <a:rPr lang="en-US" dirty="0"/>
              <a:t>=|𝜎|</a:t>
            </a:r>
            <a:r>
              <a:rPr lang="en-US" baseline="-25000" dirty="0"/>
              <a:t>c</a:t>
            </a: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4640"/>
              </p:ext>
            </p:extLst>
          </p:nvPr>
        </p:nvGraphicFramePr>
        <p:xfrm>
          <a:off x="3143250" y="1860222"/>
          <a:ext cx="586252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 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879"/>
              </p:ext>
            </p:extLst>
          </p:nvPr>
        </p:nvGraphicFramePr>
        <p:xfrm>
          <a:off x="628650" y="5059337"/>
          <a:ext cx="251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trees can be annotated or decorated with attributes and rules, which are executed as the tree is traversed.</a:t>
            </a:r>
          </a:p>
          <a:p>
            <a:r>
              <a:rPr lang="en-US" dirty="0"/>
              <a:t>Synthesized attributes </a:t>
            </a:r>
          </a:p>
          <a:p>
            <a:pPr lvl="1"/>
            <a:r>
              <a:rPr lang="en-US" dirty="0"/>
              <a:t>Attributes of LHS of production are computed from attributes of RHS </a:t>
            </a:r>
          </a:p>
          <a:p>
            <a:pPr lvl="1"/>
            <a:r>
              <a:rPr lang="en-US" dirty="0"/>
              <a:t>Attributes flow bottom-up in the parse tree. </a:t>
            </a:r>
          </a:p>
          <a:p>
            <a:r>
              <a:rPr lang="en-US" dirty="0"/>
              <a:t>Inherited attributes </a:t>
            </a:r>
          </a:p>
          <a:p>
            <a:pPr lvl="1"/>
            <a:r>
              <a:rPr lang="en-US" dirty="0"/>
              <a:t>Attributes in RHS are computed from attributes of LHS and symbols in RHS preceding them. </a:t>
            </a:r>
          </a:p>
          <a:p>
            <a:pPr lvl="1"/>
            <a:r>
              <a:rPr lang="en-US" dirty="0"/>
              <a:t>Attributes flow top-down in the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11542</TotalTime>
  <Words>1971</Words>
  <Application>Microsoft Office PowerPoint</Application>
  <PresentationFormat>On-screen Show (4:3)</PresentationFormat>
  <Paragraphs>381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Semantic Analysis and Attribute Grammars</vt:lpstr>
      <vt:lpstr>Agenda</vt:lpstr>
      <vt:lpstr>Recall: Phases of Compilation</vt:lpstr>
      <vt:lpstr>Example 1: L = {anbncn|n ≥ 0}</vt:lpstr>
      <vt:lpstr>Example 2:  L = {𝜎∈{a,b,c}*: |𝜎|a=|𝜎|b=|𝜎|c}</vt:lpstr>
      <vt:lpstr>Types of Attributes</vt:lpstr>
      <vt:lpstr>Example 3: L = {anbncn|n ≥ 0}</vt:lpstr>
      <vt:lpstr>Example 4: Using Inherited Attributes  L = {𝜎∈{a,b,c}*: |𝜎|a=|𝜎|b=|𝜎|c}</vt:lpstr>
      <vt:lpstr>Recap</vt:lpstr>
      <vt:lpstr>S-Attributed and L-Attributed Grammars</vt:lpstr>
      <vt:lpstr>Data Flow in L-Attributed Grammars</vt:lpstr>
      <vt:lpstr>Computing L-Attributed Grammars</vt:lpstr>
      <vt:lpstr>Motivation: Why are they useful?</vt:lpstr>
      <vt:lpstr>Example: Left Associative Grammar</vt:lpstr>
      <vt:lpstr>Example: Refactored Grammar</vt:lpstr>
      <vt:lpstr>Use an L-Attributed Grammar to Fix Left Associativity</vt:lpstr>
      <vt:lpstr>Example: Error Checking</vt:lpstr>
      <vt:lpstr>Example: Generate Java Code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Tami Meredith</cp:lastModifiedBy>
  <cp:revision>461</cp:revision>
  <cp:lastPrinted>2016-05-30T17:21:12Z</cp:lastPrinted>
  <dcterms:created xsi:type="dcterms:W3CDTF">2016-04-26T16:49:25Z</dcterms:created>
  <dcterms:modified xsi:type="dcterms:W3CDTF">2017-06-04T15:33:23Z</dcterms:modified>
</cp:coreProperties>
</file>