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8" r:id="rId4"/>
    <p:sldId id="262" r:id="rId6"/>
    <p:sldId id="263" r:id="rId7"/>
    <p:sldId id="266" r:id="rId8"/>
    <p:sldId id="264" r:id="rId9"/>
    <p:sldId id="260" r:id="rId10"/>
    <p:sldId id="287" r:id="rId11"/>
    <p:sldId id="267" r:id="rId12"/>
    <p:sldId id="282" r:id="rId13"/>
    <p:sldId id="285" r:id="rId14"/>
    <p:sldId id="288" r:id="rId15"/>
    <p:sldId id="292" r:id="rId16"/>
    <p:sldId id="276" r:id="rId17"/>
    <p:sldId id="277" r:id="rId18"/>
    <p:sldId id="278" r:id="rId19"/>
    <p:sldId id="261" r:id="rId20"/>
    <p:sldId id="279" r:id="rId21"/>
    <p:sldId id="280" r:id="rId22"/>
    <p:sldId id="281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.jpeg"/><Relationship Id="rId2" Type="http://schemas.openxmlformats.org/officeDocument/2006/relationships/tags" Target="../tags/tag3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1.jpe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1.jpeg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1.jpeg"/><Relationship Id="rId3" Type="http://schemas.openxmlformats.org/officeDocument/2006/relationships/tags" Target="../tags/tag96.xml"/><Relationship Id="rId2" Type="http://schemas.openxmlformats.org/officeDocument/2006/relationships/image" Target="../media/image3.jpeg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1.jpeg"/><Relationship Id="rId3" Type="http://schemas.openxmlformats.org/officeDocument/2006/relationships/tags" Target="../tags/tag105.xml"/><Relationship Id="rId2" Type="http://schemas.openxmlformats.org/officeDocument/2006/relationships/image" Target="../media/image3.jpeg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1.jpeg"/><Relationship Id="rId3" Type="http://schemas.openxmlformats.org/officeDocument/2006/relationships/tags" Target="../tags/tag114.xml"/><Relationship Id="rId2" Type="http://schemas.openxmlformats.org/officeDocument/2006/relationships/image" Target="../media/image3.jpeg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4.png"/><Relationship Id="rId3" Type="http://schemas.openxmlformats.org/officeDocument/2006/relationships/tags" Target="../tags/tag125.xml"/><Relationship Id="rId2" Type="http://schemas.openxmlformats.org/officeDocument/2006/relationships/image" Target="../media/image3.jpeg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781299" y="1974990"/>
            <a:ext cx="6629401" cy="1285282"/>
          </a:xfrm>
        </p:spPr>
        <p:txBody>
          <a:bodyPr anchor="ctr">
            <a:normAutofit/>
          </a:bodyPr>
          <a:lstStyle>
            <a:lvl1pPr algn="ctr">
              <a:defRPr sz="60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781299" y="3313528"/>
            <a:ext cx="6629401" cy="1578610"/>
          </a:xfrm>
        </p:spPr>
        <p:txBody>
          <a:bodyPr>
            <a:normAutofit/>
          </a:bodyPr>
          <a:lstStyle>
            <a:lvl1pPr marL="0" indent="0" algn="ctr">
              <a:buNone/>
              <a:defRPr sz="24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51652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60926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2460" y="3587031"/>
            <a:ext cx="5223325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359430" y="2913177"/>
            <a:ext cx="5951190" cy="103135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359430" y="4004472"/>
            <a:ext cx="5951190" cy="103135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"/>
          <p:cNvSpPr/>
          <p:nvPr>
            <p:custDataLst>
              <p:tags r:id="rId10"/>
            </p:custDataLst>
          </p:nvPr>
        </p:nvSpPr>
        <p:spPr>
          <a:xfrm>
            <a:off x="1793087" y="1948619"/>
            <a:ext cx="4806261" cy="7592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29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29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781299" y="2639846"/>
            <a:ext cx="6629402" cy="157830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60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8255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3017"/>
            <a:ext cx="951230" cy="110617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9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1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1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3.xml"/><Relationship Id="rId2" Type="http://schemas.openxmlformats.org/officeDocument/2006/relationships/tags" Target="../tags/tag17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176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5.xml"/><Relationship Id="rId2" Type="http://schemas.openxmlformats.org/officeDocument/2006/relationships/tags" Target="../tags/tag17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17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7.xml"/><Relationship Id="rId2" Type="http://schemas.openxmlformats.org/officeDocument/2006/relationships/tags" Target="../tags/tag179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8.xml"/><Relationship Id="rId2" Type="http://schemas.openxmlformats.org/officeDocument/2006/relationships/tags" Target="../tags/tag18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7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9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6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6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34945" y="2278380"/>
            <a:ext cx="7195820" cy="128524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银行销售数据分析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779569" y="4478393"/>
            <a:ext cx="6629401" cy="1578610"/>
          </a:xfrm>
        </p:spPr>
        <p:txBody>
          <a:bodyPr/>
          <a:lstStyle/>
          <a:p>
            <a:pPr algn="r"/>
            <a:r>
              <a:rPr lang="zh-CN" altLang="en-US" dirty="0"/>
              <a:t>第八组：杨雅琦 刘力萌</a:t>
            </a:r>
            <a:endParaRPr lang="en-US" altLang="zh-CN" dirty="0"/>
          </a:p>
          <a:p>
            <a:pPr algn="r"/>
            <a:r>
              <a:rPr lang="zh-CN" altLang="en-US" dirty="0"/>
              <a:t>乔文豪 王尹星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9825" y="2910205"/>
            <a:ext cx="10460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[50,2,1,5,1,0,2,1,1,1,161,1,999,0,1,1.1,93.994,-36.4,4.857,5191]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642995" y="3958590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分别用四个模型对这组数据进行预测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6355" y="787400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LogisticRegression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、KNeighborsClassifier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1322705"/>
            <a:ext cx="9541510" cy="2056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80" y="4353560"/>
            <a:ext cx="9484360" cy="2016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6355" y="787400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22070"/>
            <a:ext cx="9655810" cy="2200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33240"/>
            <a:ext cx="9907270" cy="191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决策树分析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4000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ko-KR" sz="4000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62560"/>
            <a:ext cx="9594850" cy="6370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0595" y="13811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雇用人数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2005330"/>
            <a:ext cx="10002520" cy="3768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25315" y="6022975"/>
            <a:ext cx="730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持续时间：上次接触持续时间，以秒为单位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0" y="99695"/>
            <a:ext cx="7200900" cy="6669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7925" y="227901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上次从以前的活动中联</a:t>
            </a:r>
            <a:endParaRPr lang="zh-CN" altLang="en-US" sz="2000"/>
          </a:p>
          <a:p>
            <a:pPr algn="l"/>
            <a:r>
              <a:rPr lang="zh-CN" altLang="en-US" sz="2000"/>
              <a:t>系客户后经过的天数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996440"/>
            <a:ext cx="11098530" cy="306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6925" y="1422400"/>
            <a:ext cx="3667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消费者信心指数-月度指标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7510" y="1578610"/>
            <a:ext cx="4681220" cy="3700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149860"/>
            <a:ext cx="10087610" cy="6558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59300" y="2434590"/>
            <a:ext cx="4530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欧元银行同业拆借利率3个月利率-每日指标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4795" y="374015"/>
            <a:ext cx="279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消费者信心指数-月度指标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43265" y="3660140"/>
            <a:ext cx="279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消费者价格指数-月度指标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/>
          <p:cNvSpPr/>
          <p:nvPr>
            <p:custDataLst>
              <p:tags r:id="rId1"/>
            </p:custDataLst>
          </p:nvPr>
        </p:nvSpPr>
        <p:spPr>
          <a:xfrm>
            <a:off x="4547869" y="4381832"/>
            <a:ext cx="792000" cy="79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98770" y="458025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决策树分析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3"/>
            </p:custDataLst>
          </p:nvPr>
        </p:nvSpPr>
        <p:spPr>
          <a:xfrm>
            <a:off x="4547869" y="3502992"/>
            <a:ext cx="792000" cy="79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398770" y="370141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测试集预测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5"/>
            </p:custDataLst>
          </p:nvPr>
        </p:nvSpPr>
        <p:spPr>
          <a:xfrm>
            <a:off x="4547869" y="2624787"/>
            <a:ext cx="792000" cy="79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98770" y="282257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训练集预测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7"/>
            </p:custDataLst>
          </p:nvPr>
        </p:nvSpPr>
        <p:spPr>
          <a:xfrm>
            <a:off x="4547869" y="1745947"/>
            <a:ext cx="792000" cy="79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399405" y="194373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测试评估</a:t>
            </a:r>
            <a:endParaRPr lang="zh-CN" altLang="en-US" sz="28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1823125" y="2766168"/>
            <a:ext cx="1738800" cy="1035925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23125" y="3792275"/>
            <a:ext cx="1738800" cy="369332"/>
          </a:xfrm>
          <a:prstGeom prst="rect">
            <a:avLst/>
          </a:prstGeom>
        </p:spPr>
        <p:txBody>
          <a:bodyPr wrap="square" lIns="90000" tIns="46800" rIns="90000" bIns="46800">
            <a:normAutofit fontScale="85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测试评估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92500" lnSpcReduction="10000"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ko-KR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9540" y="1216025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</a:rPr>
              <a:t>1</a:t>
            </a:r>
            <a:r>
              <a:rPr lang="zh-CN" altLang="en-US" sz="2400" b="1">
                <a:solidFill>
                  <a:schemeClr val="accent1"/>
                </a:solidFill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</a:rPr>
              <a:t>LogisticRegression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8420" y="1943735"/>
            <a:ext cx="71526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print(model.score(x_train, y_train))：</a:t>
            </a:r>
            <a:r>
              <a:rPr lang="zh-CN" altLang="en-US" sz="2000" b="1"/>
              <a:t>0.907453868565879</a:t>
            </a:r>
            <a:endParaRPr lang="zh-CN" altLang="en-US" sz="2000" b="1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print(model.score(x_test, y_test))：</a:t>
            </a:r>
            <a:r>
              <a:rPr lang="zh-CN" altLang="en-US" sz="2000" b="1"/>
              <a:t>0.9100509832483612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449445" y="3642360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、KNeighborsClassifier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1810" y="4347210"/>
            <a:ext cx="753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print(model.score(x_train, y_train))：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0.9302767886047264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print(model.score(x_test, y_test))：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0.9038601602330663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9540" y="1216025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8420" y="1943735"/>
            <a:ext cx="7094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print(model.score(x_train, y_train))：</a:t>
            </a:r>
            <a:r>
              <a:rPr lang="en-US" altLang="zh-CN" sz="2000" b="1"/>
              <a:t>1.0</a:t>
            </a:r>
            <a:endParaRPr lang="zh-CN" altLang="en-US" sz="2000" b="1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print(model.score(x_test, y_test))：</a:t>
            </a:r>
            <a:r>
              <a:rPr lang="zh-CN" altLang="en-US" sz="2000" b="1"/>
              <a:t>0.8887472687545521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449445" y="3642360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1810" y="4347210"/>
            <a:ext cx="7573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print(model.score(x_train, y_train))：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0.9033667853674329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print(model.score(x_test, y_test))：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0.9043077136514983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训练集预测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92500" lnSpcReduction="10000"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ko-KR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30960"/>
            <a:ext cx="9195435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47845"/>
            <a:ext cx="9393555" cy="2197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6355" y="787400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LogisticRegression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、KNeighborsClassifier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30960"/>
            <a:ext cx="9195435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47845"/>
            <a:ext cx="9393555" cy="2197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6355" y="787400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测试集预测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4000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ko-KR" sz="4000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138.xml><?xml version="1.0" encoding="utf-8"?>
<p:tagLst xmlns:p="http://schemas.openxmlformats.org/presentationml/2006/main">
  <p:tag name="KSO_WM_TEMPLATE_CATEGORY" val="custom"/>
  <p:tag name="KSO_WM_TEMPLATE_INDEX" val="20180456"/>
  <p:tag name="KSO_WM_UNIT_TYPE" val="a"/>
  <p:tag name="KSO_WM_UNIT_INDEX" val="1"/>
  <p:tag name="KSO_WM_UNIT_ID" val="custom20180456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薄荷味的夏天"/>
  <p:tag name="KSO_WM_UNIT_NOCLEAR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EMPLATE_CATEGORY" val="custom"/>
  <p:tag name="KSO_WM_TEMPLATE_INDEX" val="20180456"/>
  <p:tag name="KSO_WM_UNIT_TYPE" val="b"/>
  <p:tag name="KSO_WM_UNIT_INDEX" val="1"/>
  <p:tag name="KSO_WM_UNIT_ID" val="custom20180456_1*b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OWER POINT"/>
  <p:tag name="KSO_WM_UNIT_NOCLEAR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594_1"/>
  <p:tag name="KSO_WM_TEMPLATE_CATEGORY" val="custom"/>
  <p:tag name="KSO_WM_TEMPLATE_INDEX" val="20180456"/>
  <p:tag name="KSO_WM_SLIDE_ID" val="custom20180456_1"/>
  <p:tag name="KSO_WM_SLIDE_INDEX" val="1"/>
  <p:tag name="KSO_WM_TEMPLATE_SUBCATEGORY" val="0"/>
  <p:tag name="KSO_WM_TEMPLATE_THUMBS_INDEX" val="1、5、9、11、15、23、31"/>
  <p:tag name="KSO_WM_SLIDE_SUBTYPE" val="pureTxt"/>
  <p:tag name="KSO_WM_TEMPLATE_MASTER_TYPE" val="1"/>
  <p:tag name="KSO_WM_TEMPLATE_COLOR_TYPE" val="1"/>
  <p:tag name="KSO_WM_TEMPLATE_MASTER_THUMB_INDEX" val="12"/>
</p:tagLst>
</file>

<file path=ppt/tags/tag14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4_1"/>
  <p:tag name="KSO_WM_UNIT_ID" val="custom20180456_8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9"/>
  <p:tag name="KSO_WM_UNIT_COLOR_SCHEME_PARENT_PAGE" val="0_3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4_1"/>
  <p:tag name="KSO_WM_UNIT_ID" val="custom20180456_8*l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3_1"/>
  <p:tag name="KSO_WM_UNIT_ID" val="custom20180456_8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1"/>
  <p:tag name="KSO_WM_UNIT_COLOR_SCHEME_PARENT_PAGE" val="0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3_1"/>
  <p:tag name="KSO_WM_UNIT_ID" val="custom20180456_8*l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1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2_1"/>
  <p:tag name="KSO_WM_UNIT_ID" val="custom20180456_8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3"/>
  <p:tag name="KSO_WM_UNIT_COLOR_SCHEME_PARENT_PAGE" val="0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2_1"/>
  <p:tag name="KSO_WM_UNIT_ID" val="custom20180456_8*l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9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1_1"/>
  <p:tag name="KSO_WM_UNIT_ID" val="custom20180456_8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5"/>
  <p:tag name="KSO_WM_UNIT_COLOR_SCHEME_PARENT_PAGE" val="0_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1_1"/>
  <p:tag name="KSO_WM_UNIT_ID" val="custom20180456_8*l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7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1"/>
  <p:tag name="KSO_WM_TEMPLATE_CATEGORY" val="custom"/>
  <p:tag name="KSO_WM_TEMPLATE_INDEX" val="20180456"/>
  <p:tag name="KSO_WM_UNIT_TYPE" val="a"/>
  <p:tag name="KSO_WM_UNIT_INDEX" val="1"/>
  <p:tag name="KSO_WM_UNIT_ID" val="custom20180456_8*a*1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PRESET_TEXT" val="目录"/>
  <p:tag name="KSO_WM_DIAGRAM_GROUP_CODE" val="l1-1"/>
  <p:tag name="KSO_WM_UNIT_DIAGRAM_ISNUMVISUAL" val="0"/>
  <p:tag name="KSO_WM_UNIT_DIAGRAM_ISREFERUNIT" val="0"/>
  <p:tag name="KSO_WM_UNIT_COLOR_SCHEME_SHAPE_ID" val="31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TEMPLATE_CATEGORY" val="custom"/>
  <p:tag name="KSO_WM_TEMPLATE_INDEX" val="20180456"/>
  <p:tag name="KSO_WM_UNIT_TYPE" val="b"/>
  <p:tag name="KSO_WM_UNIT_INDEX" val="1"/>
  <p:tag name="KSO_WM_UNIT_ID" val="custom20180456_8*b*1"/>
  <p:tag name="KSO_WM_UNIT_LAYERLEVEL" val="1"/>
  <p:tag name="KSO_WM_UNIT_VALUE" val="6"/>
  <p:tag name="KSO_WM_UNIT_HIGHLIGHT" val="0"/>
  <p:tag name="KSO_WM_UNIT_COMPATIBLE" val="0"/>
  <p:tag name="KSO_WM_BEAUTIFY_FLAG" val="#wm#"/>
  <p:tag name="KSO_WM_TAG_VERSION" val="1.0"/>
  <p:tag name="KSO_WM_UNIT_PRESET_TEXT" val="CONTENT"/>
  <p:tag name="KSO_WM_DIAGRAM_GROUP_CODE" val="l1-1"/>
  <p:tag name="KSO_WM_UNIT_DIAGRAM_ISNUMVISUAL" val="0"/>
  <p:tag name="KSO_WM_UNIT_DIAGRAM_ISREFERUNIT" val="0"/>
  <p:tag name="KSO_WM_UNIT_COLOR_SCHEME_SHAPE_ID" val="4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INDEX" val="20180456"/>
  <p:tag name="KSO_WM_TAG_VERSION" val="1.0"/>
  <p:tag name="KSO_WM_SLIDE_INDEX" val="8"/>
  <p:tag name="KSO_WM_SLIDE_ITEM_CNT" val="4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CATEGORY" val="custom"/>
  <p:tag name="KSO_WM_SLIDE_ID" val="custom20180456_8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55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56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5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5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61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6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3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6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67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68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9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74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75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6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8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9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81.xml><?xml version="1.0" encoding="utf-8"?>
<p:tagLst xmlns:p="http://schemas.openxmlformats.org/presentationml/2006/main">
  <p:tag name="KSO_WM_TAG_VERSION" val="1.0"/>
  <p:tag name="KSO_WM_TEMPLATE_CATEGORY" val="custom"/>
  <p:tag name="KSO_WM_TEMPLATE_INDEX" val="20180456"/>
  <p:tag name="KSO_WM_UNIT_ID" val="custom20180456_31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UNIT_NOCLEAR" val="1"/>
  <p:tag name="KSO_WM_UNIT_DIAGRAM_ISNUMVISUAL" val="0"/>
  <p:tag name="KSO_WM_UNIT_DIAGRAM_ISREFERUNIT" val="0"/>
  <p:tag name="KSO_WM_UNIT_TYPE" val="a"/>
  <p:tag name="KSO_WM_UNIT_INDEX" val="1"/>
  <p:tag name="KSO_WM_UNIT_PRESET_TEXT" val="谢谢观看"/>
</p:tagLst>
</file>

<file path=ppt/tags/tag18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0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1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3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4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5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6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7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8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9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3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4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5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6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7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8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9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宽屏</PresentationFormat>
  <Paragraphs>110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Arial Unicode MS</vt:lpstr>
      <vt:lpstr>Calibri</vt:lpstr>
      <vt:lpstr>Office 主题</vt:lpstr>
      <vt:lpstr>Office 主题​​</vt:lpstr>
      <vt:lpstr>银行销售数据分析</vt:lpstr>
      <vt:lpstr>PowerPoint 演示文稿</vt:lpstr>
      <vt:lpstr>测试评估</vt:lpstr>
      <vt:lpstr>PowerPoint 演示文稿</vt:lpstr>
      <vt:lpstr>PowerPoint 演示文稿</vt:lpstr>
      <vt:lpstr>数据预测</vt:lpstr>
      <vt:lpstr>PowerPoint 演示文稿</vt:lpstr>
      <vt:lpstr>PowerPoint 演示文稿</vt:lpstr>
      <vt:lpstr>训练集预测</vt:lpstr>
      <vt:lpstr>谢谢观看</vt:lpstr>
      <vt:lpstr>PowerPoint 演示文稿</vt:lpstr>
      <vt:lpstr>PowerPoint 演示文稿</vt:lpstr>
      <vt:lpstr>单击此处添加标题</vt:lpstr>
      <vt:lpstr>谢谢观看</vt:lpstr>
      <vt:lpstr>谢谢观看</vt:lpstr>
      <vt:lpstr>谢谢观看</vt:lpstr>
      <vt:lpstr>谢谢观看</vt:lpstr>
      <vt:lpstr>谢谢观看</vt:lpstr>
      <vt:lpstr>谢谢观看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杨雅琦</dc:creator>
  <cp:lastModifiedBy>杨雅琦</cp:lastModifiedBy>
  <cp:revision>9</cp:revision>
  <dcterms:created xsi:type="dcterms:W3CDTF">2021-07-31T09:05:00Z</dcterms:created>
  <dcterms:modified xsi:type="dcterms:W3CDTF">2021-08-01T05:54:02Z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444676898_btnclosed</vt:lpwstr>
  </property>
</Properties>
</file>