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Economica"/>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OpenSans-regular.fntdata"/><Relationship Id="rId27" Type="http://schemas.openxmlformats.org/officeDocument/2006/relationships/font" Target="fonts/Economic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e32655d1c_2_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e32655d1c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e32655d1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e32655d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e32655d1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e32655d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e32655d1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e32655d1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e32655d1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e32655d1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e32655d1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e32655d1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e32655d1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e32655d1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e32655d1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e32655d1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3e32655d1c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3e32655d1c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e32655d1c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e32655d1c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e32655d1c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e32655d1c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e32655d1c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e32655d1c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e32655d1c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e32655d1c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e32655d1c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e32655d1c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e32655d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e32655d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e32655d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e32655d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e32655d1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e32655d1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agile.bu.edu/gitlab/ec327_projects/group6project.g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0" y="1711050"/>
            <a:ext cx="8520600" cy="1013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500"/>
              <a:t>Group 6: </a:t>
            </a:r>
            <a:endParaRPr sz="4500"/>
          </a:p>
          <a:p>
            <a:pPr indent="0" lvl="0" marL="0" rtl="0" algn="ctr">
              <a:spcBef>
                <a:spcPts val="0"/>
              </a:spcBef>
              <a:spcAft>
                <a:spcPts val="0"/>
              </a:spcAft>
              <a:buNone/>
            </a:pPr>
            <a:r>
              <a:rPr lang="en" sz="4500"/>
              <a:t>Image Filtering</a:t>
            </a:r>
            <a:endParaRPr sz="4500"/>
          </a:p>
        </p:txBody>
      </p:sp>
      <p:sp>
        <p:nvSpPr>
          <p:cNvPr id="108" name="Google Shape;108;p25"/>
          <p:cNvSpPr txBox="1"/>
          <p:nvPr>
            <p:ph idx="1" type="subTitle"/>
          </p:nvPr>
        </p:nvSpPr>
        <p:spPr>
          <a:xfrm>
            <a:off x="3044700" y="2847355"/>
            <a:ext cx="3054600" cy="7014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lang="en"/>
              <a:t>Aurojit Chakraborty, Daniellia Sumigar, Dylan Ramdhan, </a:t>
            </a:r>
            <a:br>
              <a:rPr lang="en"/>
            </a:br>
            <a:r>
              <a:rPr lang="en"/>
              <a:t>Ellen Burhansjah, Ian Lee, Minh Nguyen, Xinglin He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240600" y="1126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Resize image</a:t>
            </a:r>
            <a:endParaRPr/>
          </a:p>
        </p:txBody>
      </p:sp>
      <p:sp>
        <p:nvSpPr>
          <p:cNvPr id="184" name="Google Shape;184;p34"/>
          <p:cNvSpPr txBox="1"/>
          <p:nvPr/>
        </p:nvSpPr>
        <p:spPr>
          <a:xfrm>
            <a:off x="455575" y="836225"/>
            <a:ext cx="3000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AutoNum type="arabicParenR"/>
            </a:pPr>
            <a:r>
              <a:rPr lang="en">
                <a:solidFill>
                  <a:schemeClr val="dk1"/>
                </a:solidFill>
                <a:latin typeface="Open Sans"/>
                <a:ea typeface="Open Sans"/>
                <a:cs typeface="Open Sans"/>
                <a:sym typeface="Open Sans"/>
              </a:rPr>
              <a:t>Enter resizing factors in Edit Height and Edit Width</a:t>
            </a:r>
            <a:endParaRPr>
              <a:solidFill>
                <a:schemeClr val="dk1"/>
              </a:solidFill>
              <a:latin typeface="Open Sans"/>
              <a:ea typeface="Open Sans"/>
              <a:cs typeface="Open Sans"/>
              <a:sym typeface="Open Sans"/>
            </a:endParaRPr>
          </a:p>
        </p:txBody>
      </p:sp>
      <p:pic>
        <p:nvPicPr>
          <p:cNvPr id="185" name="Google Shape;185;p34"/>
          <p:cNvPicPr preferRelativeResize="0"/>
          <p:nvPr/>
        </p:nvPicPr>
        <p:blipFill>
          <a:blip r:embed="rId3">
            <a:alphaModFix/>
          </a:blip>
          <a:stretch>
            <a:fillRect/>
          </a:stretch>
        </p:blipFill>
        <p:spPr>
          <a:xfrm>
            <a:off x="4424300" y="1327425"/>
            <a:ext cx="1733131" cy="3646976"/>
          </a:xfrm>
          <a:prstGeom prst="rect">
            <a:avLst/>
          </a:prstGeom>
          <a:noFill/>
          <a:ln>
            <a:noFill/>
          </a:ln>
        </p:spPr>
      </p:pic>
      <p:pic>
        <p:nvPicPr>
          <p:cNvPr id="186" name="Google Shape;186;p34"/>
          <p:cNvPicPr preferRelativeResize="0"/>
          <p:nvPr/>
        </p:nvPicPr>
        <p:blipFill>
          <a:blip r:embed="rId4">
            <a:alphaModFix/>
          </a:blip>
          <a:stretch>
            <a:fillRect/>
          </a:stretch>
        </p:blipFill>
        <p:spPr>
          <a:xfrm>
            <a:off x="1285988" y="1451825"/>
            <a:ext cx="1673180" cy="3567274"/>
          </a:xfrm>
          <a:prstGeom prst="rect">
            <a:avLst/>
          </a:prstGeom>
          <a:noFill/>
          <a:ln>
            <a:noFill/>
          </a:ln>
        </p:spPr>
      </p:pic>
      <p:sp>
        <p:nvSpPr>
          <p:cNvPr id="187" name="Google Shape;187;p34"/>
          <p:cNvSpPr txBox="1"/>
          <p:nvPr/>
        </p:nvSpPr>
        <p:spPr>
          <a:xfrm>
            <a:off x="3876025" y="8854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2) Click on the Resize button</a:t>
            </a:r>
            <a:endParaRPr/>
          </a:p>
        </p:txBody>
      </p:sp>
      <p:sp>
        <p:nvSpPr>
          <p:cNvPr id="188" name="Google Shape;188;p34"/>
          <p:cNvSpPr txBox="1"/>
          <p:nvPr/>
        </p:nvSpPr>
        <p:spPr>
          <a:xfrm>
            <a:off x="6621425" y="1285675"/>
            <a:ext cx="2363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Note: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When a user shrinks an image, it will appear blurred. This is because shrunken image has been compressed and stretched to fit the dimensions of the imageView.</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Rotate Image</a:t>
            </a:r>
            <a:endParaRPr/>
          </a:p>
        </p:txBody>
      </p:sp>
      <p:pic>
        <p:nvPicPr>
          <p:cNvPr id="194" name="Google Shape;194;p35"/>
          <p:cNvPicPr preferRelativeResize="0"/>
          <p:nvPr/>
        </p:nvPicPr>
        <p:blipFill>
          <a:blip r:embed="rId3">
            <a:alphaModFix/>
          </a:blip>
          <a:stretch>
            <a:fillRect/>
          </a:stretch>
        </p:blipFill>
        <p:spPr>
          <a:xfrm>
            <a:off x="1694425" y="1536375"/>
            <a:ext cx="1647489" cy="3465175"/>
          </a:xfrm>
          <a:prstGeom prst="rect">
            <a:avLst/>
          </a:prstGeom>
          <a:noFill/>
          <a:ln>
            <a:noFill/>
          </a:ln>
        </p:spPr>
      </p:pic>
      <p:sp>
        <p:nvSpPr>
          <p:cNvPr id="195" name="Google Shape;195;p35"/>
          <p:cNvSpPr txBox="1"/>
          <p:nvPr/>
        </p:nvSpPr>
        <p:spPr>
          <a:xfrm>
            <a:off x="980425" y="976025"/>
            <a:ext cx="3000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AutoNum type="arabicParenR"/>
            </a:pPr>
            <a:r>
              <a:rPr lang="en">
                <a:solidFill>
                  <a:schemeClr val="dk1"/>
                </a:solidFill>
                <a:latin typeface="Open Sans"/>
                <a:ea typeface="Open Sans"/>
                <a:cs typeface="Open Sans"/>
                <a:sym typeface="Open Sans"/>
              </a:rPr>
              <a:t>Enter desired angle input  in Edit Angle e.g. 90</a:t>
            </a:r>
            <a:endParaRPr>
              <a:solidFill>
                <a:schemeClr val="dk1"/>
              </a:solidFill>
              <a:latin typeface="Open Sans"/>
              <a:ea typeface="Open Sans"/>
              <a:cs typeface="Open Sans"/>
              <a:sym typeface="Open Sans"/>
            </a:endParaRPr>
          </a:p>
        </p:txBody>
      </p:sp>
      <p:sp>
        <p:nvSpPr>
          <p:cNvPr id="196" name="Google Shape;196;p35"/>
          <p:cNvSpPr txBox="1"/>
          <p:nvPr/>
        </p:nvSpPr>
        <p:spPr>
          <a:xfrm>
            <a:off x="4884650" y="10837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2) Click on the Rotate button</a:t>
            </a:r>
            <a:endParaRPr>
              <a:solidFill>
                <a:schemeClr val="dk1"/>
              </a:solidFill>
            </a:endParaRPr>
          </a:p>
        </p:txBody>
      </p:sp>
      <p:pic>
        <p:nvPicPr>
          <p:cNvPr id="197" name="Google Shape;197;p35"/>
          <p:cNvPicPr preferRelativeResize="0"/>
          <p:nvPr/>
        </p:nvPicPr>
        <p:blipFill>
          <a:blip r:embed="rId4">
            <a:alphaModFix/>
          </a:blip>
          <a:stretch>
            <a:fillRect/>
          </a:stretch>
        </p:blipFill>
        <p:spPr>
          <a:xfrm>
            <a:off x="5387075" y="1431450"/>
            <a:ext cx="1701925" cy="357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240600" y="1126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Blur</a:t>
            </a:r>
            <a:r>
              <a:rPr lang="en"/>
              <a:t> image</a:t>
            </a:r>
            <a:endParaRPr/>
          </a:p>
        </p:txBody>
      </p:sp>
      <p:sp>
        <p:nvSpPr>
          <p:cNvPr id="203" name="Google Shape;203;p36"/>
          <p:cNvSpPr txBox="1"/>
          <p:nvPr/>
        </p:nvSpPr>
        <p:spPr>
          <a:xfrm>
            <a:off x="797925" y="808225"/>
            <a:ext cx="3000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AutoNum type="arabicParenR"/>
            </a:pPr>
            <a:r>
              <a:rPr lang="en">
                <a:solidFill>
                  <a:schemeClr val="dk1"/>
                </a:solidFill>
                <a:latin typeface="Open Sans"/>
                <a:ea typeface="Open Sans"/>
                <a:cs typeface="Open Sans"/>
                <a:sym typeface="Open Sans"/>
              </a:rPr>
              <a:t>Upload desired image e.g. blur.jpeg </a:t>
            </a:r>
            <a:endParaRPr>
              <a:solidFill>
                <a:schemeClr val="dk1"/>
              </a:solidFill>
              <a:latin typeface="Open Sans"/>
              <a:ea typeface="Open Sans"/>
              <a:cs typeface="Open Sans"/>
              <a:sym typeface="Open Sans"/>
            </a:endParaRPr>
          </a:p>
        </p:txBody>
      </p:sp>
      <p:sp>
        <p:nvSpPr>
          <p:cNvPr id="204" name="Google Shape;204;p36"/>
          <p:cNvSpPr txBox="1"/>
          <p:nvPr/>
        </p:nvSpPr>
        <p:spPr>
          <a:xfrm>
            <a:off x="4986550" y="943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2) Click on the Apply Blur button</a:t>
            </a:r>
            <a:endParaRPr/>
          </a:p>
        </p:txBody>
      </p:sp>
      <p:pic>
        <p:nvPicPr>
          <p:cNvPr id="205" name="Google Shape;205;p36"/>
          <p:cNvPicPr preferRelativeResize="0"/>
          <p:nvPr/>
        </p:nvPicPr>
        <p:blipFill>
          <a:blip r:embed="rId3">
            <a:alphaModFix/>
          </a:blip>
          <a:stretch>
            <a:fillRect/>
          </a:stretch>
        </p:blipFill>
        <p:spPr>
          <a:xfrm>
            <a:off x="1554275" y="1390425"/>
            <a:ext cx="1774417" cy="3646975"/>
          </a:xfrm>
          <a:prstGeom prst="rect">
            <a:avLst/>
          </a:prstGeom>
          <a:noFill/>
          <a:ln>
            <a:noFill/>
          </a:ln>
        </p:spPr>
      </p:pic>
      <p:pic>
        <p:nvPicPr>
          <p:cNvPr id="206" name="Google Shape;206;p36"/>
          <p:cNvPicPr preferRelativeResize="0"/>
          <p:nvPr/>
        </p:nvPicPr>
        <p:blipFill>
          <a:blip r:embed="rId4">
            <a:alphaModFix/>
          </a:blip>
          <a:stretch>
            <a:fillRect/>
          </a:stretch>
        </p:blipFill>
        <p:spPr>
          <a:xfrm>
            <a:off x="5676675" y="1289900"/>
            <a:ext cx="1838175" cy="3796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Grayscale</a:t>
            </a:r>
            <a:endParaRPr/>
          </a:p>
        </p:txBody>
      </p:sp>
      <p:sp>
        <p:nvSpPr>
          <p:cNvPr id="212" name="Google Shape;212;p37"/>
          <p:cNvSpPr txBox="1"/>
          <p:nvPr/>
        </p:nvSpPr>
        <p:spPr>
          <a:xfrm>
            <a:off x="496150" y="976025"/>
            <a:ext cx="3000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AutoNum type="arabicParenR"/>
            </a:pPr>
            <a:r>
              <a:rPr lang="en">
                <a:solidFill>
                  <a:schemeClr val="dk1"/>
                </a:solidFill>
                <a:latin typeface="Open Sans"/>
                <a:ea typeface="Open Sans"/>
                <a:cs typeface="Open Sans"/>
                <a:sym typeface="Open Sans"/>
              </a:rPr>
              <a:t>Upload desired image e.g. text_converter_test.txt</a:t>
            </a:r>
            <a:endParaRPr>
              <a:solidFill>
                <a:schemeClr val="dk1"/>
              </a:solidFill>
              <a:latin typeface="Open Sans"/>
              <a:ea typeface="Open Sans"/>
              <a:cs typeface="Open Sans"/>
              <a:sym typeface="Open Sans"/>
            </a:endParaRPr>
          </a:p>
        </p:txBody>
      </p:sp>
      <p:sp>
        <p:nvSpPr>
          <p:cNvPr id="213" name="Google Shape;213;p37"/>
          <p:cNvSpPr txBox="1"/>
          <p:nvPr/>
        </p:nvSpPr>
        <p:spPr>
          <a:xfrm>
            <a:off x="3765725" y="1083725"/>
            <a:ext cx="35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2) Click on the Apply  Grayscale button</a:t>
            </a:r>
            <a:endParaRPr>
              <a:solidFill>
                <a:schemeClr val="dk1"/>
              </a:solidFill>
            </a:endParaRPr>
          </a:p>
        </p:txBody>
      </p:sp>
      <p:pic>
        <p:nvPicPr>
          <p:cNvPr id="214" name="Google Shape;214;p37"/>
          <p:cNvPicPr preferRelativeResize="0"/>
          <p:nvPr/>
        </p:nvPicPr>
        <p:blipFill>
          <a:blip r:embed="rId3">
            <a:alphaModFix/>
          </a:blip>
          <a:stretch>
            <a:fillRect/>
          </a:stretch>
        </p:blipFill>
        <p:spPr>
          <a:xfrm>
            <a:off x="1251200" y="1538537"/>
            <a:ext cx="1654525" cy="3463000"/>
          </a:xfrm>
          <a:prstGeom prst="rect">
            <a:avLst/>
          </a:prstGeom>
          <a:noFill/>
          <a:ln>
            <a:noFill/>
          </a:ln>
        </p:spPr>
      </p:pic>
      <p:pic>
        <p:nvPicPr>
          <p:cNvPr id="215" name="Google Shape;215;p37"/>
          <p:cNvPicPr preferRelativeResize="0"/>
          <p:nvPr/>
        </p:nvPicPr>
        <p:blipFill>
          <a:blip r:embed="rId4">
            <a:alphaModFix/>
          </a:blip>
          <a:stretch>
            <a:fillRect/>
          </a:stretch>
        </p:blipFill>
        <p:spPr>
          <a:xfrm>
            <a:off x="4609650" y="1394425"/>
            <a:ext cx="1709085" cy="3607101"/>
          </a:xfrm>
          <a:prstGeom prst="rect">
            <a:avLst/>
          </a:prstGeom>
          <a:noFill/>
          <a:ln>
            <a:noFill/>
          </a:ln>
        </p:spPr>
      </p:pic>
      <p:sp>
        <p:nvSpPr>
          <p:cNvPr id="216" name="Google Shape;216;p37"/>
          <p:cNvSpPr txBox="1"/>
          <p:nvPr/>
        </p:nvSpPr>
        <p:spPr>
          <a:xfrm>
            <a:off x="6623800" y="1394425"/>
            <a:ext cx="202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932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Recolor Image</a:t>
            </a:r>
            <a:endParaRPr/>
          </a:p>
        </p:txBody>
      </p:sp>
      <p:sp>
        <p:nvSpPr>
          <p:cNvPr id="222" name="Google Shape;222;p38"/>
          <p:cNvSpPr txBox="1"/>
          <p:nvPr/>
        </p:nvSpPr>
        <p:spPr>
          <a:xfrm>
            <a:off x="103675" y="541700"/>
            <a:ext cx="2668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AutoNum type="arabicParenR"/>
            </a:pPr>
            <a:r>
              <a:rPr lang="en">
                <a:solidFill>
                  <a:schemeClr val="dk1"/>
                </a:solidFill>
                <a:latin typeface="Open Sans"/>
                <a:ea typeface="Open Sans"/>
                <a:cs typeface="Open Sans"/>
                <a:sym typeface="Open Sans"/>
              </a:rPr>
              <a:t>Enter target colors at their respective text boxes: Target R, Target G, Target B e.g. 100 0 0</a:t>
            </a:r>
            <a:endParaRPr>
              <a:solidFill>
                <a:schemeClr val="dk1"/>
              </a:solidFill>
              <a:latin typeface="Open Sans"/>
              <a:ea typeface="Open Sans"/>
              <a:cs typeface="Open Sans"/>
              <a:sym typeface="Open Sans"/>
            </a:endParaRPr>
          </a:p>
        </p:txBody>
      </p:sp>
      <p:sp>
        <p:nvSpPr>
          <p:cNvPr id="223" name="Google Shape;223;p38"/>
          <p:cNvSpPr txBox="1"/>
          <p:nvPr/>
        </p:nvSpPr>
        <p:spPr>
          <a:xfrm>
            <a:off x="4884650" y="10837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224" name="Google Shape;224;p38"/>
          <p:cNvSpPr txBox="1"/>
          <p:nvPr/>
        </p:nvSpPr>
        <p:spPr>
          <a:xfrm>
            <a:off x="2794275" y="608500"/>
            <a:ext cx="266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2) </a:t>
            </a:r>
            <a:r>
              <a:rPr lang="en">
                <a:solidFill>
                  <a:schemeClr val="dk1"/>
                </a:solidFill>
                <a:latin typeface="Open Sans"/>
                <a:ea typeface="Open Sans"/>
                <a:cs typeface="Open Sans"/>
                <a:sym typeface="Open Sans"/>
              </a:rPr>
              <a:t>Enter new colors at their respective text boxes: New R, New G, New B e.g. 0 100 0 </a:t>
            </a:r>
            <a:endParaRPr>
              <a:solidFill>
                <a:schemeClr val="dk1"/>
              </a:solidFill>
              <a:latin typeface="Open Sans"/>
              <a:ea typeface="Open Sans"/>
              <a:cs typeface="Open Sans"/>
              <a:sym typeface="Open Sans"/>
            </a:endParaRPr>
          </a:p>
        </p:txBody>
      </p:sp>
      <p:pic>
        <p:nvPicPr>
          <p:cNvPr id="225" name="Google Shape;225;p38"/>
          <p:cNvPicPr preferRelativeResize="0"/>
          <p:nvPr/>
        </p:nvPicPr>
        <p:blipFill>
          <a:blip r:embed="rId3">
            <a:alphaModFix/>
          </a:blip>
          <a:stretch>
            <a:fillRect/>
          </a:stretch>
        </p:blipFill>
        <p:spPr>
          <a:xfrm>
            <a:off x="732150" y="1483925"/>
            <a:ext cx="1668850" cy="3512925"/>
          </a:xfrm>
          <a:prstGeom prst="rect">
            <a:avLst/>
          </a:prstGeom>
          <a:noFill/>
          <a:ln>
            <a:noFill/>
          </a:ln>
        </p:spPr>
      </p:pic>
      <p:pic>
        <p:nvPicPr>
          <p:cNvPr id="226" name="Google Shape;226;p38"/>
          <p:cNvPicPr preferRelativeResize="0"/>
          <p:nvPr/>
        </p:nvPicPr>
        <p:blipFill>
          <a:blip r:embed="rId4">
            <a:alphaModFix/>
          </a:blip>
          <a:stretch>
            <a:fillRect/>
          </a:stretch>
        </p:blipFill>
        <p:spPr>
          <a:xfrm>
            <a:off x="3215800" y="1439800"/>
            <a:ext cx="1714867" cy="3557050"/>
          </a:xfrm>
          <a:prstGeom prst="rect">
            <a:avLst/>
          </a:prstGeom>
          <a:noFill/>
          <a:ln>
            <a:noFill/>
          </a:ln>
        </p:spPr>
      </p:pic>
      <p:sp>
        <p:nvSpPr>
          <p:cNvPr id="227" name="Google Shape;227;p38"/>
          <p:cNvSpPr txBox="1"/>
          <p:nvPr/>
        </p:nvSpPr>
        <p:spPr>
          <a:xfrm>
            <a:off x="5757150" y="6085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3</a:t>
            </a:r>
            <a:r>
              <a:rPr lang="en">
                <a:solidFill>
                  <a:schemeClr val="dk1"/>
                </a:solidFill>
                <a:latin typeface="Open Sans"/>
                <a:ea typeface="Open Sans"/>
                <a:cs typeface="Open Sans"/>
                <a:sym typeface="Open Sans"/>
              </a:rPr>
              <a:t>) Click on Recolor Button</a:t>
            </a:r>
            <a:endParaRPr>
              <a:solidFill>
                <a:schemeClr val="dk1"/>
              </a:solidFill>
              <a:latin typeface="Open Sans"/>
              <a:ea typeface="Open Sans"/>
              <a:cs typeface="Open Sans"/>
              <a:sym typeface="Open Sans"/>
            </a:endParaRPr>
          </a:p>
        </p:txBody>
      </p:sp>
      <p:pic>
        <p:nvPicPr>
          <p:cNvPr id="228" name="Google Shape;228;p38"/>
          <p:cNvPicPr preferRelativeResize="0"/>
          <p:nvPr/>
        </p:nvPicPr>
        <p:blipFill>
          <a:blip r:embed="rId5">
            <a:alphaModFix/>
          </a:blip>
          <a:stretch>
            <a:fillRect/>
          </a:stretch>
        </p:blipFill>
        <p:spPr>
          <a:xfrm>
            <a:off x="7423450" y="1224054"/>
            <a:ext cx="1529975" cy="3296597"/>
          </a:xfrm>
          <a:prstGeom prst="rect">
            <a:avLst/>
          </a:prstGeom>
          <a:noFill/>
          <a:ln>
            <a:noFill/>
          </a:ln>
        </p:spPr>
      </p:pic>
      <p:pic>
        <p:nvPicPr>
          <p:cNvPr id="229" name="Google Shape;229;p38"/>
          <p:cNvPicPr preferRelativeResize="0"/>
          <p:nvPr/>
        </p:nvPicPr>
        <p:blipFill>
          <a:blip r:embed="rId6">
            <a:alphaModFix/>
          </a:blip>
          <a:stretch>
            <a:fillRect/>
          </a:stretch>
        </p:blipFill>
        <p:spPr>
          <a:xfrm>
            <a:off x="5597150" y="1224050"/>
            <a:ext cx="1575000" cy="3296601"/>
          </a:xfrm>
          <a:prstGeom prst="rect">
            <a:avLst/>
          </a:prstGeom>
          <a:noFill/>
          <a:ln>
            <a:noFill/>
          </a:ln>
        </p:spPr>
      </p:pic>
      <p:sp>
        <p:nvSpPr>
          <p:cNvPr id="230" name="Google Shape;230;p38"/>
          <p:cNvSpPr txBox="1"/>
          <p:nvPr/>
        </p:nvSpPr>
        <p:spPr>
          <a:xfrm>
            <a:off x="5662400" y="864950"/>
            <a:ext cx="14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Before recolor</a:t>
            </a:r>
            <a:endParaRPr>
              <a:latin typeface="Open Sans"/>
              <a:ea typeface="Open Sans"/>
              <a:cs typeface="Open Sans"/>
              <a:sym typeface="Open Sans"/>
            </a:endParaRPr>
          </a:p>
        </p:txBody>
      </p:sp>
      <p:sp>
        <p:nvSpPr>
          <p:cNvPr id="231" name="Google Shape;231;p38"/>
          <p:cNvSpPr txBox="1"/>
          <p:nvPr/>
        </p:nvSpPr>
        <p:spPr>
          <a:xfrm>
            <a:off x="7423438" y="864950"/>
            <a:ext cx="18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After recolor</a:t>
            </a:r>
            <a:endParaRPr>
              <a:solidFill>
                <a:schemeClr val="dk1"/>
              </a:solidFill>
              <a:latin typeface="Open Sans"/>
              <a:ea typeface="Open Sans"/>
              <a:cs typeface="Open Sans"/>
              <a:sym typeface="Open Sans"/>
            </a:endParaRPr>
          </a:p>
        </p:txBody>
      </p:sp>
      <p:sp>
        <p:nvSpPr>
          <p:cNvPr id="232" name="Google Shape;232;p38"/>
          <p:cNvSpPr txBox="1"/>
          <p:nvPr/>
        </p:nvSpPr>
        <p:spPr>
          <a:xfrm>
            <a:off x="567800" y="1753475"/>
            <a:ext cx="48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33" name="Google Shape;233;p38"/>
          <p:cNvSpPr txBox="1"/>
          <p:nvPr/>
        </p:nvSpPr>
        <p:spPr>
          <a:xfrm>
            <a:off x="171675" y="45375"/>
            <a:ext cx="241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Note: Values entered must be 0 to 100 inclusive</a:t>
            </a:r>
            <a:endParaRPr sz="12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1447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Histogram</a:t>
            </a:r>
            <a:endParaRPr/>
          </a:p>
        </p:txBody>
      </p:sp>
      <p:sp>
        <p:nvSpPr>
          <p:cNvPr id="239" name="Google Shape;239;p39"/>
          <p:cNvSpPr txBox="1"/>
          <p:nvPr/>
        </p:nvSpPr>
        <p:spPr>
          <a:xfrm>
            <a:off x="578450" y="720375"/>
            <a:ext cx="3000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AutoNum type="arabicParenR"/>
            </a:pPr>
            <a:r>
              <a:rPr lang="en">
                <a:solidFill>
                  <a:schemeClr val="dk1"/>
                </a:solidFill>
                <a:latin typeface="Open Sans"/>
                <a:ea typeface="Open Sans"/>
                <a:cs typeface="Open Sans"/>
                <a:sym typeface="Open Sans"/>
              </a:rPr>
              <a:t>Upload desired image e.g. blur.jpeg</a:t>
            </a:r>
            <a:endParaRPr>
              <a:solidFill>
                <a:schemeClr val="dk1"/>
              </a:solidFill>
              <a:latin typeface="Open Sans"/>
              <a:ea typeface="Open Sans"/>
              <a:cs typeface="Open Sans"/>
              <a:sym typeface="Open Sans"/>
            </a:endParaRPr>
          </a:p>
        </p:txBody>
      </p:sp>
      <p:sp>
        <p:nvSpPr>
          <p:cNvPr id="240" name="Google Shape;240;p39"/>
          <p:cNvSpPr txBox="1"/>
          <p:nvPr/>
        </p:nvSpPr>
        <p:spPr>
          <a:xfrm>
            <a:off x="4032925" y="828075"/>
            <a:ext cx="35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2) Click on the Apply  Histogram button</a:t>
            </a:r>
            <a:endParaRPr>
              <a:solidFill>
                <a:schemeClr val="dk1"/>
              </a:solidFill>
            </a:endParaRPr>
          </a:p>
        </p:txBody>
      </p:sp>
      <p:sp>
        <p:nvSpPr>
          <p:cNvPr id="241" name="Google Shape;241;p39"/>
          <p:cNvSpPr txBox="1"/>
          <p:nvPr/>
        </p:nvSpPr>
        <p:spPr>
          <a:xfrm>
            <a:off x="6623800" y="1394425"/>
            <a:ext cx="202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242" name="Google Shape;242;p39"/>
          <p:cNvPicPr preferRelativeResize="0"/>
          <p:nvPr/>
        </p:nvPicPr>
        <p:blipFill>
          <a:blip r:embed="rId3">
            <a:alphaModFix/>
          </a:blip>
          <a:stretch>
            <a:fillRect/>
          </a:stretch>
        </p:blipFill>
        <p:spPr>
          <a:xfrm>
            <a:off x="5001175" y="1189499"/>
            <a:ext cx="1817957" cy="3782099"/>
          </a:xfrm>
          <a:prstGeom prst="rect">
            <a:avLst/>
          </a:prstGeom>
          <a:noFill/>
          <a:ln>
            <a:noFill/>
          </a:ln>
        </p:spPr>
      </p:pic>
      <p:pic>
        <p:nvPicPr>
          <p:cNvPr id="243" name="Google Shape;243;p39"/>
          <p:cNvPicPr preferRelativeResize="0"/>
          <p:nvPr/>
        </p:nvPicPr>
        <p:blipFill>
          <a:blip r:embed="rId4">
            <a:alphaModFix/>
          </a:blip>
          <a:stretch>
            <a:fillRect/>
          </a:stretch>
        </p:blipFill>
        <p:spPr>
          <a:xfrm>
            <a:off x="1387275" y="1257062"/>
            <a:ext cx="1774417" cy="3646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Execution</a:t>
            </a:r>
            <a:endParaRPr/>
          </a:p>
        </p:txBody>
      </p:sp>
      <p:sp>
        <p:nvSpPr>
          <p:cNvPr id="249" name="Google Shape;249;p4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latin typeface="Arial"/>
                <a:ea typeface="Arial"/>
                <a:cs typeface="Arial"/>
                <a:sym typeface="Arial"/>
              </a:rPr>
              <a:t>Project Source</a:t>
            </a:r>
            <a:endParaRPr b="1" sz="17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Link to the repo: </a:t>
            </a:r>
            <a:r>
              <a:rPr lang="en" sz="1100" u="sng">
                <a:solidFill>
                  <a:schemeClr val="hlink"/>
                </a:solidFill>
                <a:latin typeface="Arial"/>
                <a:ea typeface="Arial"/>
                <a:cs typeface="Arial"/>
                <a:sym typeface="Arial"/>
                <a:hlinkClick r:id="rId3"/>
              </a:rPr>
              <a:t>https://agile.bu.edu/gitlab/ec327_projects/group6project.git</a:t>
            </a:r>
            <a:endParaRPr sz="1100" u="sng">
              <a:solidFill>
                <a:schemeClr val="hlink"/>
              </a:solidFill>
              <a:latin typeface="Arial"/>
              <a:ea typeface="Arial"/>
              <a:cs typeface="Arial"/>
              <a:sym typeface="Arial"/>
            </a:endParaRPr>
          </a:p>
          <a:p>
            <a:pPr indent="0" lvl="0" marL="0" rtl="0" algn="l">
              <a:spcBef>
                <a:spcPts val="1800"/>
              </a:spcBef>
              <a:spcAft>
                <a:spcPts val="0"/>
              </a:spcAft>
              <a:buClr>
                <a:schemeClr val="dk1"/>
              </a:buClr>
              <a:buSzPts val="1100"/>
              <a:buFont typeface="Arial"/>
              <a:buNone/>
            </a:pPr>
            <a:r>
              <a:rPr b="1" lang="en" sz="1700">
                <a:latin typeface="Arial"/>
                <a:ea typeface="Arial"/>
                <a:cs typeface="Arial"/>
                <a:sym typeface="Arial"/>
              </a:rPr>
              <a:t>Installation</a:t>
            </a:r>
            <a:endParaRPr b="1" sz="1700">
              <a:latin typeface="Arial"/>
              <a:ea typeface="Arial"/>
              <a:cs typeface="Arial"/>
              <a:sym typeface="Arial"/>
            </a:endParaRPr>
          </a:p>
          <a:p>
            <a:pPr indent="-298450" lvl="0" marL="457200" rtl="0" algn="l">
              <a:spcBef>
                <a:spcPts val="1200"/>
              </a:spcBef>
              <a:spcAft>
                <a:spcPts val="0"/>
              </a:spcAft>
              <a:buSzPts val="1100"/>
              <a:buFont typeface="Arial"/>
              <a:buAutoNum type="arabicPeriod"/>
            </a:pPr>
            <a:r>
              <a:rPr lang="en" sz="1100">
                <a:latin typeface="Arial"/>
                <a:ea typeface="Arial"/>
                <a:cs typeface="Arial"/>
                <a:sym typeface="Arial"/>
              </a:rPr>
              <a:t>Click onto the repo link to clone required files onto the computer.</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Open AndroidStudio and open the cloned folder.</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Allow build.gradle to complete and configure the device to be Pixel 2A API 30 (Create Device &gt; Pixel 2 &gt; R).</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Click on the run button to see the App in action.</a:t>
            </a:r>
            <a:endParaRPr sz="1100">
              <a:latin typeface="Arial"/>
              <a:ea typeface="Arial"/>
              <a:cs typeface="Arial"/>
              <a:sym typeface="Arial"/>
            </a:endParaRPr>
          </a:p>
          <a:p>
            <a:pPr indent="0" lvl="0" marL="0" rtl="0" algn="l">
              <a:spcBef>
                <a:spcPts val="1200"/>
              </a:spcBef>
              <a:spcAft>
                <a:spcPts val="1200"/>
              </a:spcAft>
              <a:buNone/>
            </a:pPr>
            <a:r>
              <a:rPr lang="en"/>
              <a:t>For more </a:t>
            </a:r>
            <a:r>
              <a:rPr lang="en"/>
              <a:t>information, please refer to README.md in project source repo.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5" name="Google Shape;255;p41"/>
          <p:cNvPicPr preferRelativeResize="0"/>
          <p:nvPr/>
        </p:nvPicPr>
        <p:blipFill>
          <a:blip r:embed="rId3">
            <a:alphaModFix/>
          </a:blip>
          <a:stretch>
            <a:fillRect/>
          </a:stretch>
        </p:blipFill>
        <p:spPr>
          <a:xfrm>
            <a:off x="762000" y="904875"/>
            <a:ext cx="7620000" cy="333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315925"/>
            <a:ext cx="2178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Description</a:t>
            </a:r>
            <a:endParaRPr/>
          </a:p>
        </p:txBody>
      </p:sp>
      <p:sp>
        <p:nvSpPr>
          <p:cNvPr id="114" name="Google Shape;114;p26"/>
          <p:cNvSpPr txBox="1"/>
          <p:nvPr>
            <p:ph idx="1" type="body"/>
          </p:nvPr>
        </p:nvSpPr>
        <p:spPr>
          <a:xfrm>
            <a:off x="311700" y="1225225"/>
            <a:ext cx="8520600" cy="92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a:t>
            </a:r>
            <a:r>
              <a:rPr lang="en"/>
              <a:t>project, we were tasked to build a user-friendly application that allows the user to implement various filters to an existing image of the user’s choice.</a:t>
            </a:r>
            <a:endParaRPr/>
          </a:p>
        </p:txBody>
      </p:sp>
      <p:sp>
        <p:nvSpPr>
          <p:cNvPr id="115" name="Google Shape;11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pic>
        <p:nvPicPr>
          <p:cNvPr id="116" name="Google Shape;116;p26"/>
          <p:cNvPicPr preferRelativeResize="0"/>
          <p:nvPr/>
        </p:nvPicPr>
        <p:blipFill>
          <a:blip r:embed="rId3">
            <a:alphaModFix/>
          </a:blip>
          <a:stretch>
            <a:fillRect/>
          </a:stretch>
        </p:blipFill>
        <p:spPr>
          <a:xfrm>
            <a:off x="2560175" y="2151025"/>
            <a:ext cx="4023654" cy="268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Minimum Requirements</a:t>
            </a:r>
            <a:endParaRPr/>
          </a:p>
        </p:txBody>
      </p:sp>
      <p:sp>
        <p:nvSpPr>
          <p:cNvPr id="122" name="Google Shape;122;p27"/>
          <p:cNvSpPr txBox="1"/>
          <p:nvPr>
            <p:ph idx="1" type="body"/>
          </p:nvPr>
        </p:nvSpPr>
        <p:spPr>
          <a:xfrm>
            <a:off x="311700" y="1147225"/>
            <a:ext cx="8520600" cy="207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Display image on screen</a:t>
            </a:r>
            <a:endParaRPr sz="1500"/>
          </a:p>
          <a:p>
            <a:pPr indent="-323850" lvl="1" marL="914400" rtl="0" algn="l">
              <a:spcBef>
                <a:spcPts val="0"/>
              </a:spcBef>
              <a:spcAft>
                <a:spcPts val="0"/>
              </a:spcAft>
              <a:buSzPts val="1500"/>
              <a:buChar char="○"/>
            </a:pPr>
            <a:r>
              <a:rPr lang="en" sz="1500"/>
              <a:t>Check if the user upload a text file in the right format.</a:t>
            </a:r>
            <a:endParaRPr sz="1500"/>
          </a:p>
          <a:p>
            <a:pPr indent="-323850" lvl="1" marL="914400" rtl="0" algn="l">
              <a:spcBef>
                <a:spcPts val="0"/>
              </a:spcBef>
              <a:spcAft>
                <a:spcPts val="0"/>
              </a:spcAft>
              <a:buSzPts val="1500"/>
              <a:buChar char="○"/>
            </a:pPr>
            <a:r>
              <a:rPr lang="en" sz="1500"/>
              <a:t>Upload text file - T</a:t>
            </a:r>
            <a:r>
              <a:rPr lang="en" sz="1500"/>
              <a:t>ext file must be in specified format to be converted into image</a:t>
            </a:r>
            <a:endParaRPr sz="1500"/>
          </a:p>
          <a:p>
            <a:pPr indent="-323850" lvl="0" marL="457200" rtl="0" algn="l">
              <a:spcBef>
                <a:spcPts val="1000"/>
              </a:spcBef>
              <a:spcAft>
                <a:spcPts val="0"/>
              </a:spcAft>
              <a:buSzPts val="1500"/>
              <a:buChar char="●"/>
            </a:pPr>
            <a:r>
              <a:rPr lang="en" sz="1500"/>
              <a:t>Zero out green and blue components of pixels</a:t>
            </a:r>
            <a:endParaRPr sz="1500"/>
          </a:p>
        </p:txBody>
      </p:sp>
      <p:sp>
        <p:nvSpPr>
          <p:cNvPr id="123" name="Google Shape;12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pic>
        <p:nvPicPr>
          <p:cNvPr id="124" name="Google Shape;124;p27"/>
          <p:cNvPicPr preferRelativeResize="0"/>
          <p:nvPr/>
        </p:nvPicPr>
        <p:blipFill>
          <a:blip r:embed="rId3">
            <a:alphaModFix/>
          </a:blip>
          <a:stretch>
            <a:fillRect/>
          </a:stretch>
        </p:blipFill>
        <p:spPr>
          <a:xfrm>
            <a:off x="5122900" y="2317700"/>
            <a:ext cx="1868550" cy="2455825"/>
          </a:xfrm>
          <a:prstGeom prst="rect">
            <a:avLst/>
          </a:prstGeom>
          <a:noFill/>
          <a:ln>
            <a:noFill/>
          </a:ln>
        </p:spPr>
      </p:pic>
      <p:pic>
        <p:nvPicPr>
          <p:cNvPr id="125" name="Google Shape;125;p27"/>
          <p:cNvPicPr preferRelativeResize="0"/>
          <p:nvPr/>
        </p:nvPicPr>
        <p:blipFill>
          <a:blip r:embed="rId4">
            <a:alphaModFix/>
          </a:blip>
          <a:stretch>
            <a:fillRect/>
          </a:stretch>
        </p:blipFill>
        <p:spPr>
          <a:xfrm flipH="1" rot="-5400000">
            <a:off x="6647262" y="2730037"/>
            <a:ext cx="2455825" cy="163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Design Decisions</a:t>
            </a:r>
            <a:endParaRPr/>
          </a:p>
        </p:txBody>
      </p:sp>
      <p:sp>
        <p:nvSpPr>
          <p:cNvPr id="131" name="Google Shape;131;p28"/>
          <p:cNvSpPr txBox="1"/>
          <p:nvPr>
            <p:ph idx="1" type="body"/>
          </p:nvPr>
        </p:nvSpPr>
        <p:spPr>
          <a:xfrm>
            <a:off x="-70425" y="769163"/>
            <a:ext cx="5112300" cy="34380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Scrolling layout for a better user experience.</a:t>
            </a:r>
            <a:endParaRPr/>
          </a:p>
          <a:p>
            <a:pPr indent="-342900" lvl="0" marL="457200" rtl="0" algn="l">
              <a:spcBef>
                <a:spcPts val="1200"/>
              </a:spcBef>
              <a:spcAft>
                <a:spcPts val="0"/>
              </a:spcAft>
              <a:buSzPts val="1800"/>
              <a:buChar char="●"/>
            </a:pPr>
            <a:r>
              <a:rPr lang="en"/>
              <a:t>Separated the upload image and upload text features into two different buttons.</a:t>
            </a:r>
            <a:endParaRPr/>
          </a:p>
          <a:p>
            <a:pPr indent="-342900" lvl="0" marL="457200" rtl="0" algn="l">
              <a:spcBef>
                <a:spcPts val="1200"/>
              </a:spcBef>
              <a:spcAft>
                <a:spcPts val="0"/>
              </a:spcAft>
              <a:buSzPts val="1800"/>
              <a:buChar char="●"/>
            </a:pPr>
            <a:r>
              <a:rPr lang="en"/>
              <a:t>Displayed text based buttons for user-specified inputs.</a:t>
            </a:r>
            <a:endParaRPr/>
          </a:p>
          <a:p>
            <a:pPr indent="-342900" lvl="0" marL="457200" rtl="0" algn="l">
              <a:spcBef>
                <a:spcPts val="1200"/>
              </a:spcBef>
              <a:spcAft>
                <a:spcPts val="1200"/>
              </a:spcAft>
              <a:buSzPts val="1800"/>
              <a:buChar char="●"/>
            </a:pPr>
            <a:r>
              <a:rPr lang="en"/>
              <a:t>Implementing toast for error checking.</a:t>
            </a:r>
            <a:endParaRPr/>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28"/>
          <p:cNvPicPr preferRelativeResize="0"/>
          <p:nvPr/>
        </p:nvPicPr>
        <p:blipFill>
          <a:blip r:embed="rId3">
            <a:alphaModFix/>
          </a:blip>
          <a:stretch>
            <a:fillRect/>
          </a:stretch>
        </p:blipFill>
        <p:spPr>
          <a:xfrm>
            <a:off x="4838850" y="971750"/>
            <a:ext cx="1793233" cy="3691475"/>
          </a:xfrm>
          <a:prstGeom prst="rect">
            <a:avLst/>
          </a:prstGeom>
          <a:noFill/>
          <a:ln>
            <a:noFill/>
          </a:ln>
        </p:spPr>
      </p:pic>
      <p:pic>
        <p:nvPicPr>
          <p:cNvPr id="134" name="Google Shape;134;p28"/>
          <p:cNvPicPr preferRelativeResize="0"/>
          <p:nvPr/>
        </p:nvPicPr>
        <p:blipFill>
          <a:blip r:embed="rId4">
            <a:alphaModFix/>
          </a:blip>
          <a:stretch>
            <a:fillRect/>
          </a:stretch>
        </p:blipFill>
        <p:spPr>
          <a:xfrm>
            <a:off x="6969800" y="937488"/>
            <a:ext cx="1793225" cy="3759986"/>
          </a:xfrm>
          <a:prstGeom prst="rect">
            <a:avLst/>
          </a:prstGeom>
          <a:noFill/>
          <a:ln>
            <a:noFill/>
          </a:ln>
        </p:spPr>
      </p:pic>
      <p:sp>
        <p:nvSpPr>
          <p:cNvPr id="135" name="Google Shape;135;p28"/>
          <p:cNvSpPr/>
          <p:nvPr/>
        </p:nvSpPr>
        <p:spPr>
          <a:xfrm>
            <a:off x="6104925" y="2959125"/>
            <a:ext cx="328800" cy="657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8"/>
          <p:cNvSpPr/>
          <p:nvPr/>
        </p:nvSpPr>
        <p:spPr>
          <a:xfrm>
            <a:off x="6096075" y="1625738"/>
            <a:ext cx="346500" cy="1208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8"/>
          <p:cNvPicPr preferRelativeResize="0"/>
          <p:nvPr/>
        </p:nvPicPr>
        <p:blipFill>
          <a:blip r:embed="rId5">
            <a:alphaModFix/>
          </a:blip>
          <a:stretch>
            <a:fillRect/>
          </a:stretch>
        </p:blipFill>
        <p:spPr>
          <a:xfrm>
            <a:off x="6104925" y="3474550"/>
            <a:ext cx="1154201" cy="1188675"/>
          </a:xfrm>
          <a:prstGeom prst="rect">
            <a:avLst/>
          </a:prstGeom>
          <a:noFill/>
          <a:ln>
            <a:noFill/>
          </a:ln>
        </p:spPr>
      </p:pic>
      <p:sp>
        <p:nvSpPr>
          <p:cNvPr id="138" name="Google Shape;138;p28"/>
          <p:cNvSpPr txBox="1"/>
          <p:nvPr/>
        </p:nvSpPr>
        <p:spPr>
          <a:xfrm>
            <a:off x="6842450" y="431100"/>
            <a:ext cx="22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Layout after scrolling:</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44" name="Google Shape;144;p29"/>
          <p:cNvSpPr txBox="1"/>
          <p:nvPr>
            <p:ph idx="1" type="body"/>
          </p:nvPr>
        </p:nvSpPr>
        <p:spPr>
          <a:xfrm>
            <a:off x="311700" y="1228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Arial"/>
                <a:ea typeface="Arial"/>
                <a:cs typeface="Arial"/>
                <a:sym typeface="Arial"/>
              </a:rPr>
              <a:t>1) Rotate button</a:t>
            </a: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1200"/>
              </a:spcBef>
              <a:spcAft>
                <a:spcPts val="1200"/>
              </a:spcAft>
              <a:buNone/>
            </a:pPr>
            <a:r>
              <a:rPr lang="en" sz="1300">
                <a:latin typeface="Arial"/>
                <a:ea typeface="Arial"/>
                <a:cs typeface="Arial"/>
                <a:sym typeface="Arial"/>
              </a:rPr>
              <a:t>Whenever the user clicks onto the rotate button multiple times, the rotated image will decrease in size upon each clicks. We suspect that the problem lies upon how whenever the rotated image goes beyond the range of the imageView, the image gets automatically modified; hence, decreasing in size for each rotation.</a:t>
            </a:r>
            <a:endParaRPr sz="2000"/>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type="title"/>
          </p:nvPr>
        </p:nvSpPr>
        <p:spPr>
          <a:xfrm>
            <a:off x="71775" y="58200"/>
            <a:ext cx="33588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Additional Features</a:t>
            </a:r>
            <a:endParaRPr/>
          </a:p>
        </p:txBody>
      </p:sp>
      <p:sp>
        <p:nvSpPr>
          <p:cNvPr id="151" name="Google Shape;151;p30"/>
          <p:cNvSpPr txBox="1"/>
          <p:nvPr>
            <p:ph idx="1" type="body"/>
          </p:nvPr>
        </p:nvSpPr>
        <p:spPr>
          <a:xfrm>
            <a:off x="311700" y="799775"/>
            <a:ext cx="8520600" cy="41100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Char char="●"/>
            </a:pPr>
            <a:r>
              <a:rPr lang="en" sz="1500"/>
              <a:t>Rotate </a:t>
            </a:r>
            <a:endParaRPr sz="1500"/>
          </a:p>
          <a:p>
            <a:pPr indent="-309562" lvl="1" marL="914400" rtl="0" algn="l">
              <a:spcBef>
                <a:spcPts val="0"/>
              </a:spcBef>
              <a:spcAft>
                <a:spcPts val="0"/>
              </a:spcAft>
              <a:buSzPct val="100000"/>
              <a:buChar char="○"/>
            </a:pPr>
            <a:r>
              <a:rPr lang="en" sz="1500"/>
              <a:t>Rotate image by user-specified angle</a:t>
            </a:r>
            <a:endParaRPr sz="1500"/>
          </a:p>
          <a:p>
            <a:pPr indent="-309562" lvl="0" marL="457200" rtl="0" algn="l">
              <a:spcBef>
                <a:spcPts val="1000"/>
              </a:spcBef>
              <a:spcAft>
                <a:spcPts val="0"/>
              </a:spcAft>
              <a:buSzPct val="100000"/>
              <a:buChar char="●"/>
            </a:pPr>
            <a:r>
              <a:rPr lang="en" sz="1500"/>
              <a:t>Recolor</a:t>
            </a:r>
            <a:endParaRPr sz="1500"/>
          </a:p>
          <a:p>
            <a:pPr indent="-309562" lvl="1" marL="914400" rtl="0" algn="l">
              <a:spcBef>
                <a:spcPts val="1000"/>
              </a:spcBef>
              <a:spcAft>
                <a:spcPts val="0"/>
              </a:spcAft>
              <a:buSzPct val="100000"/>
              <a:buChar char="○"/>
            </a:pPr>
            <a:r>
              <a:rPr lang="en" sz="1500"/>
              <a:t>Change one color of image to another color</a:t>
            </a:r>
            <a:endParaRPr sz="1500"/>
          </a:p>
          <a:p>
            <a:pPr indent="-309562" lvl="0" marL="457200" rtl="0" algn="l">
              <a:spcBef>
                <a:spcPts val="1000"/>
              </a:spcBef>
              <a:spcAft>
                <a:spcPts val="0"/>
              </a:spcAft>
              <a:buSzPct val="100000"/>
              <a:buChar char="●"/>
            </a:pPr>
            <a:r>
              <a:rPr lang="en" sz="1500"/>
              <a:t>Resize</a:t>
            </a:r>
            <a:endParaRPr sz="1500"/>
          </a:p>
          <a:p>
            <a:pPr indent="-309562" lvl="1" marL="914400" rtl="0" algn="l">
              <a:spcBef>
                <a:spcPts val="0"/>
              </a:spcBef>
              <a:spcAft>
                <a:spcPts val="0"/>
              </a:spcAft>
              <a:buSzPct val="100000"/>
              <a:buChar char="○"/>
            </a:pPr>
            <a:r>
              <a:rPr lang="en" sz="1500"/>
              <a:t>Grow/shrink image by user-specified factor</a:t>
            </a:r>
            <a:endParaRPr sz="1500"/>
          </a:p>
          <a:p>
            <a:pPr indent="-309562" lvl="0" marL="457200" rtl="0" algn="l">
              <a:spcBef>
                <a:spcPts val="1000"/>
              </a:spcBef>
              <a:spcAft>
                <a:spcPts val="0"/>
              </a:spcAft>
              <a:buSzPct val="100000"/>
              <a:buChar char="●"/>
            </a:pPr>
            <a:r>
              <a:rPr lang="en" sz="1500"/>
              <a:t>Apply Blur</a:t>
            </a:r>
            <a:endParaRPr sz="1500"/>
          </a:p>
          <a:p>
            <a:pPr indent="-309562" lvl="1" marL="914400" rtl="0" algn="l">
              <a:spcBef>
                <a:spcPts val="0"/>
              </a:spcBef>
              <a:spcAft>
                <a:spcPts val="0"/>
              </a:spcAft>
              <a:buSzPct val="100000"/>
              <a:buChar char="○"/>
            </a:pPr>
            <a:r>
              <a:rPr lang="en" sz="1500"/>
              <a:t>Adds blur to the image</a:t>
            </a:r>
            <a:endParaRPr sz="1500"/>
          </a:p>
          <a:p>
            <a:pPr indent="-309562" lvl="0" marL="457200" rtl="0" algn="l">
              <a:spcBef>
                <a:spcPts val="1000"/>
              </a:spcBef>
              <a:spcAft>
                <a:spcPts val="0"/>
              </a:spcAft>
              <a:buSzPct val="100000"/>
              <a:buChar char="●"/>
            </a:pPr>
            <a:r>
              <a:rPr lang="en" sz="1500"/>
              <a:t>Zero GB</a:t>
            </a:r>
            <a:endParaRPr sz="1500"/>
          </a:p>
          <a:p>
            <a:pPr indent="-309562" lvl="1" marL="914400" rtl="0" algn="l">
              <a:spcBef>
                <a:spcPts val="0"/>
              </a:spcBef>
              <a:spcAft>
                <a:spcPts val="0"/>
              </a:spcAft>
              <a:buSzPct val="100000"/>
              <a:buChar char="○"/>
            </a:pPr>
            <a:r>
              <a:rPr lang="en" sz="1500"/>
              <a:t>Zeroes Green and Blue components of pixels in the image</a:t>
            </a:r>
            <a:endParaRPr sz="1500"/>
          </a:p>
          <a:p>
            <a:pPr indent="-309562" lvl="0" marL="457200" rtl="0" algn="l">
              <a:spcBef>
                <a:spcPts val="1000"/>
              </a:spcBef>
              <a:spcAft>
                <a:spcPts val="0"/>
              </a:spcAft>
              <a:buSzPct val="100000"/>
              <a:buChar char="●"/>
            </a:pPr>
            <a:r>
              <a:rPr lang="en" sz="1500"/>
              <a:t>Grayscale</a:t>
            </a:r>
            <a:endParaRPr sz="1500"/>
          </a:p>
          <a:p>
            <a:pPr indent="-309562" lvl="1" marL="914400" rtl="0" algn="l">
              <a:spcBef>
                <a:spcPts val="0"/>
              </a:spcBef>
              <a:spcAft>
                <a:spcPts val="0"/>
              </a:spcAft>
              <a:buSzPct val="100000"/>
              <a:buChar char="○"/>
            </a:pPr>
            <a:r>
              <a:rPr lang="en" sz="1500"/>
              <a:t>Display the average RGB components of </a:t>
            </a:r>
            <a:r>
              <a:rPr lang="en" sz="1500"/>
              <a:t>pixels in the </a:t>
            </a:r>
            <a:r>
              <a:rPr lang="en" sz="1500"/>
              <a:t>image</a:t>
            </a:r>
            <a:endParaRPr sz="1500"/>
          </a:p>
          <a:p>
            <a:pPr indent="-309562" lvl="0" marL="457200" rtl="0" algn="l">
              <a:spcBef>
                <a:spcPts val="1000"/>
              </a:spcBef>
              <a:spcAft>
                <a:spcPts val="0"/>
              </a:spcAft>
              <a:buSzPct val="100000"/>
              <a:buChar char="●"/>
            </a:pPr>
            <a:r>
              <a:rPr lang="en" sz="1500"/>
              <a:t>Histogram</a:t>
            </a:r>
            <a:endParaRPr sz="1500"/>
          </a:p>
          <a:p>
            <a:pPr indent="-309562" lvl="1" marL="914400" rtl="0" algn="l">
              <a:spcBef>
                <a:spcPts val="0"/>
              </a:spcBef>
              <a:spcAft>
                <a:spcPts val="0"/>
              </a:spcAft>
              <a:buSzPct val="100000"/>
              <a:buChar char="○"/>
            </a:pPr>
            <a:r>
              <a:rPr lang="en" sz="1500"/>
              <a:t>Display a histogram of the colors present in the pixels of the image</a:t>
            </a:r>
            <a:endParaRPr sz="1500"/>
          </a:p>
          <a:p>
            <a:pPr indent="0" lvl="0" marL="0" rtl="0" algn="l">
              <a:spcBef>
                <a:spcPts val="1200"/>
              </a:spcBef>
              <a:spcAft>
                <a:spcPts val="1200"/>
              </a:spcAft>
              <a:buNone/>
            </a:pPr>
            <a:r>
              <a:t/>
            </a:r>
            <a:endParaRPr sz="1500"/>
          </a:p>
        </p:txBody>
      </p:sp>
      <p:sp>
        <p:nvSpPr>
          <p:cNvPr id="152" name="Google Shape;15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Features in Action: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11706" y="-533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Upload Image &amp; Upload Text Button</a:t>
            </a:r>
            <a:endParaRPr/>
          </a:p>
        </p:txBody>
      </p:sp>
      <p:pic>
        <p:nvPicPr>
          <p:cNvPr id="163" name="Google Shape;163;p32"/>
          <p:cNvPicPr preferRelativeResize="0"/>
          <p:nvPr/>
        </p:nvPicPr>
        <p:blipFill>
          <a:blip r:embed="rId3">
            <a:alphaModFix/>
          </a:blip>
          <a:stretch>
            <a:fillRect/>
          </a:stretch>
        </p:blipFill>
        <p:spPr>
          <a:xfrm>
            <a:off x="1779331" y="1737050"/>
            <a:ext cx="1598200" cy="3289550"/>
          </a:xfrm>
          <a:prstGeom prst="rect">
            <a:avLst/>
          </a:prstGeom>
          <a:noFill/>
          <a:ln>
            <a:noFill/>
          </a:ln>
        </p:spPr>
      </p:pic>
      <p:sp>
        <p:nvSpPr>
          <p:cNvPr id="164" name="Google Shape;164;p32"/>
          <p:cNvSpPr txBox="1"/>
          <p:nvPr/>
        </p:nvSpPr>
        <p:spPr>
          <a:xfrm>
            <a:off x="1351419" y="555850"/>
            <a:ext cx="2292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AutoNum type="arabicParenR"/>
            </a:pPr>
            <a:r>
              <a:rPr lang="en">
                <a:latin typeface="Open Sans"/>
                <a:ea typeface="Open Sans"/>
                <a:cs typeface="Open Sans"/>
                <a:sym typeface="Open Sans"/>
              </a:rPr>
              <a:t>Copy image / text file by dragging </a:t>
            </a:r>
            <a:r>
              <a:rPr lang="en">
                <a:latin typeface="Open Sans"/>
                <a:ea typeface="Open Sans"/>
                <a:cs typeface="Open Sans"/>
                <a:sym typeface="Open Sans"/>
              </a:rPr>
              <a:t>onto</a:t>
            </a:r>
            <a:r>
              <a:rPr lang="en">
                <a:latin typeface="Open Sans"/>
                <a:ea typeface="Open Sans"/>
                <a:cs typeface="Open Sans"/>
                <a:sym typeface="Open Sans"/>
              </a:rPr>
              <a:t> the emulator. They are stored in Downloads folder</a:t>
            </a:r>
            <a:endParaRPr>
              <a:latin typeface="Open Sans"/>
              <a:ea typeface="Open Sans"/>
              <a:cs typeface="Open Sans"/>
              <a:sym typeface="Open Sans"/>
            </a:endParaRPr>
          </a:p>
        </p:txBody>
      </p:sp>
      <p:sp>
        <p:nvSpPr>
          <p:cNvPr id="165" name="Google Shape;165;p32"/>
          <p:cNvSpPr txBox="1"/>
          <p:nvPr/>
        </p:nvSpPr>
        <p:spPr>
          <a:xfrm>
            <a:off x="3816831" y="610225"/>
            <a:ext cx="2020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2) Click Upload Image Button &gt; Click on desired image e.g. sampleImage.png</a:t>
            </a:r>
            <a:endParaRPr/>
          </a:p>
        </p:txBody>
      </p:sp>
      <p:pic>
        <p:nvPicPr>
          <p:cNvPr id="166" name="Google Shape;166;p32"/>
          <p:cNvPicPr preferRelativeResize="0"/>
          <p:nvPr/>
        </p:nvPicPr>
        <p:blipFill>
          <a:blip r:embed="rId4">
            <a:alphaModFix/>
          </a:blip>
          <a:stretch>
            <a:fillRect/>
          </a:stretch>
        </p:blipFill>
        <p:spPr>
          <a:xfrm>
            <a:off x="3885056" y="1694937"/>
            <a:ext cx="1649900" cy="3373775"/>
          </a:xfrm>
          <a:prstGeom prst="rect">
            <a:avLst/>
          </a:prstGeom>
          <a:noFill/>
          <a:ln>
            <a:noFill/>
          </a:ln>
        </p:spPr>
      </p:pic>
      <p:sp>
        <p:nvSpPr>
          <p:cNvPr id="167" name="Google Shape;167;p32"/>
          <p:cNvSpPr txBox="1"/>
          <p:nvPr/>
        </p:nvSpPr>
        <p:spPr>
          <a:xfrm>
            <a:off x="5921681" y="610225"/>
            <a:ext cx="229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3) Click Upload Text Button &gt; Click on desired text file e.g. text_converter_test.txt</a:t>
            </a:r>
            <a:endParaRPr/>
          </a:p>
        </p:txBody>
      </p:sp>
      <p:pic>
        <p:nvPicPr>
          <p:cNvPr id="168" name="Google Shape;168;p32"/>
          <p:cNvPicPr preferRelativeResize="0"/>
          <p:nvPr/>
        </p:nvPicPr>
        <p:blipFill>
          <a:blip r:embed="rId5">
            <a:alphaModFix/>
          </a:blip>
          <a:stretch>
            <a:fillRect/>
          </a:stretch>
        </p:blipFill>
        <p:spPr>
          <a:xfrm>
            <a:off x="6131356" y="1689397"/>
            <a:ext cx="1598200" cy="33848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Zero</a:t>
            </a:r>
            <a:r>
              <a:rPr lang="en"/>
              <a:t> GB</a:t>
            </a:r>
            <a:endParaRPr/>
          </a:p>
        </p:txBody>
      </p:sp>
      <p:sp>
        <p:nvSpPr>
          <p:cNvPr id="174" name="Google Shape;174;p33"/>
          <p:cNvSpPr txBox="1"/>
          <p:nvPr/>
        </p:nvSpPr>
        <p:spPr>
          <a:xfrm>
            <a:off x="496150" y="976025"/>
            <a:ext cx="3000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AutoNum type="arabicParenR"/>
            </a:pPr>
            <a:r>
              <a:rPr lang="en">
                <a:solidFill>
                  <a:schemeClr val="dk1"/>
                </a:solidFill>
                <a:latin typeface="Open Sans"/>
                <a:ea typeface="Open Sans"/>
                <a:cs typeface="Open Sans"/>
                <a:sym typeface="Open Sans"/>
              </a:rPr>
              <a:t>Upload desired image e.g. </a:t>
            </a:r>
            <a:r>
              <a:rPr lang="en">
                <a:solidFill>
                  <a:schemeClr val="dk1"/>
                </a:solidFill>
                <a:latin typeface="Open Sans"/>
                <a:ea typeface="Open Sans"/>
                <a:cs typeface="Open Sans"/>
                <a:sym typeface="Open Sans"/>
              </a:rPr>
              <a:t>text_converter_test.txt</a:t>
            </a:r>
            <a:endParaRPr>
              <a:solidFill>
                <a:schemeClr val="dk1"/>
              </a:solidFill>
              <a:latin typeface="Open Sans"/>
              <a:ea typeface="Open Sans"/>
              <a:cs typeface="Open Sans"/>
              <a:sym typeface="Open Sans"/>
            </a:endParaRPr>
          </a:p>
        </p:txBody>
      </p:sp>
      <p:sp>
        <p:nvSpPr>
          <p:cNvPr id="175" name="Google Shape;175;p33"/>
          <p:cNvSpPr txBox="1"/>
          <p:nvPr/>
        </p:nvSpPr>
        <p:spPr>
          <a:xfrm>
            <a:off x="3623800" y="10837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2) Click on the zeroGB button</a:t>
            </a:r>
            <a:endParaRPr>
              <a:solidFill>
                <a:schemeClr val="dk1"/>
              </a:solidFill>
            </a:endParaRPr>
          </a:p>
        </p:txBody>
      </p:sp>
      <p:pic>
        <p:nvPicPr>
          <p:cNvPr id="176" name="Google Shape;176;p33"/>
          <p:cNvPicPr preferRelativeResize="0"/>
          <p:nvPr/>
        </p:nvPicPr>
        <p:blipFill>
          <a:blip r:embed="rId3">
            <a:alphaModFix/>
          </a:blip>
          <a:stretch>
            <a:fillRect/>
          </a:stretch>
        </p:blipFill>
        <p:spPr>
          <a:xfrm>
            <a:off x="1251200" y="1538537"/>
            <a:ext cx="1654525" cy="3463000"/>
          </a:xfrm>
          <a:prstGeom prst="rect">
            <a:avLst/>
          </a:prstGeom>
          <a:noFill/>
          <a:ln>
            <a:noFill/>
          </a:ln>
        </p:spPr>
      </p:pic>
      <p:pic>
        <p:nvPicPr>
          <p:cNvPr id="177" name="Google Shape;177;p33"/>
          <p:cNvPicPr preferRelativeResize="0"/>
          <p:nvPr/>
        </p:nvPicPr>
        <p:blipFill>
          <a:blip r:embed="rId4">
            <a:alphaModFix/>
          </a:blip>
          <a:stretch>
            <a:fillRect/>
          </a:stretch>
        </p:blipFill>
        <p:spPr>
          <a:xfrm>
            <a:off x="4218863" y="1394413"/>
            <a:ext cx="1743075" cy="3607125"/>
          </a:xfrm>
          <a:prstGeom prst="rect">
            <a:avLst/>
          </a:prstGeom>
          <a:noFill/>
          <a:ln>
            <a:noFill/>
          </a:ln>
        </p:spPr>
      </p:pic>
      <p:sp>
        <p:nvSpPr>
          <p:cNvPr id="178" name="Google Shape;178;p33"/>
          <p:cNvSpPr txBox="1"/>
          <p:nvPr/>
        </p:nvSpPr>
        <p:spPr>
          <a:xfrm>
            <a:off x="6623800" y="1394425"/>
            <a:ext cx="202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Open Sans"/>
                <a:ea typeface="Open Sans"/>
                <a:cs typeface="Open Sans"/>
                <a:sym typeface="Open Sans"/>
              </a:rPr>
              <a:t>Description:</a:t>
            </a:r>
            <a:endParaRPr u="sng">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when Zero GB is clicked, it zeros out green and blue pixels, turning an image red.</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