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02" r:id="rId2"/>
    <p:sldId id="285" r:id="rId3"/>
    <p:sldId id="322" r:id="rId4"/>
    <p:sldId id="323" r:id="rId5"/>
    <p:sldId id="324" r:id="rId6"/>
    <p:sldId id="283" r:id="rId7"/>
    <p:sldId id="325" r:id="rId8"/>
    <p:sldId id="327" r:id="rId9"/>
    <p:sldId id="328" r:id="rId10"/>
    <p:sldId id="329" r:id="rId11"/>
    <p:sldId id="330" r:id="rId12"/>
    <p:sldId id="334" r:id="rId13"/>
    <p:sldId id="335" r:id="rId14"/>
    <p:sldId id="332" r:id="rId15"/>
    <p:sldId id="331" r:id="rId16"/>
    <p:sldId id="271" r:id="rId17"/>
    <p:sldId id="272" r:id="rId18"/>
    <p:sldId id="333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3EB4C-36A4-C54F-9AA3-546E02E7EDFA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FA71-789D-A44A-9660-4FAC60AB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41172-8F48-C640-A8BD-60BDDEA1B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0CB6-8AF4-45A4-A834-B28DC97F8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0CB6-8AF4-45A4-A834-B28DC97F8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 model is only stationary if roots of characteristic polynomial are within the unit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FA71-789D-A44A-9660-4FAC60AB53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0CB6-8AF4-45A4-A834-B28DC97F84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0CB6-8AF4-45A4-A834-B28DC97F84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0CB6-8AF4-45A4-A834-B28DC97F84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1460-C210-254E-9FDD-4D54D9CC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8F0A8-E909-614B-B090-C9E4201EF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9823-A2AD-7047-8509-AD1B83E7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6B9C-B243-8A44-9311-C2B4F47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555BF-54AF-9C4B-AE7D-59576D7B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092E-5881-1B4F-B577-2EEB9D79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0F121-ED2C-9E40-A0C3-72B5FAF0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C4E2-6435-D141-A4B1-1FB18D1C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DBFE-FB38-F44A-968A-24E55AF5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31F3-47D5-7B45-A848-0F401CC8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3F181-A423-5646-A6A6-BF136A198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96F7-4914-CB45-9A29-1903153E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E7C4-A900-354F-B99D-9B393DC3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87DB-06A4-EA40-A608-1F9EF4E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98F3-F987-CA44-8C5D-53FAA43C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08C5-16F1-EE4F-AC5B-90FA51BA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0A84-5E5B-C545-9E30-2239E940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085D-7128-9840-A146-32303527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4FD2-6D26-1040-AC90-E8298FAD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DBAF-AA40-1640-B61D-AC6348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72D-20E1-E44F-A490-56F075CC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FA97-EB2A-5F4F-8CBE-73A51481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FB8F-B4B4-1A48-B1B1-15B1A28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596-49D8-4F49-A6C0-1426E0A4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43B0-8143-D948-8BD9-72994AD0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163-9936-ED44-A4C3-4C7A0675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5D5F-F639-9B48-B33A-C790798F1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025EC-0F08-DE4F-AC6A-9D7650D5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18007-8B19-494F-8828-84A72B11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40F5E-83B7-2148-BE15-DA61C768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8C46E-16A9-3642-BA87-D98CDE05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4A98-3384-6346-8E33-8EAA12F1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F5AD-0731-1841-8EC0-AFED0EB2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5699F-FAE2-E647-97BB-309AD543E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9F53-B3A9-7A47-9270-5FA53773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CD084-4DB9-0749-B66A-2B923C131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76F6F-C894-D64B-BCAF-21357C0C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CCC45-8582-2444-8F59-96418498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1F3E-D6BA-7C44-8FF5-C5B41136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2B7-BEDA-EA43-8B92-5D370D4E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37833-A6A6-8740-A3A7-2C5AC5CD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A2622-7510-9B48-AFFA-33144FFB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5065-76DA-024F-A23A-825894AE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A3A80-78E7-284E-8FF0-396FB8F4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84E38-C37A-A348-8045-01903FAE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B05B7-CA40-4E44-B05B-0CF2744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1784-4BEC-3744-9903-C2F90B96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FEE2-BE9C-8C40-95AA-162AF607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F72F-92D9-B542-92F5-C7015C3B8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EC27-A0C0-0D49-9AF5-1D20E44F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706E7-EC74-464E-B9C7-93BB63E8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39875-CDEB-504B-B929-E9D16D47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764D-B9C3-FD48-9D47-50924F4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54BA-7B5C-8E46-A9E3-A96BC42C6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60920-74F8-5546-BC10-2E403131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3F813-7BAC-A14B-9A78-17F0F378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09F3-0880-F342-B94A-C51548B0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2FB8F-3E37-B940-AC7F-0985B9A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AE6F1-42D0-504D-94ED-AA015071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F185-3C5E-574D-8406-3CEB0ED8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DFB8-4952-9049-8514-44CD666C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A8F1-094E-8A41-B4AE-68BBDB5E1C3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3881-E369-0B4D-A6F5-046C7115B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362B-2FF2-9941-9604-2BE7A1D2A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041B-DE0E-1F48-9CE2-26916685B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62" y="636574"/>
            <a:ext cx="10468304" cy="1470025"/>
          </a:xfrm>
        </p:spPr>
        <p:txBody>
          <a:bodyPr>
            <a:noAutofit/>
          </a:bodyPr>
          <a:lstStyle/>
          <a:p>
            <a:r>
              <a:rPr lang="en-US" sz="4800" b="1" dirty="0"/>
              <a:t>Basics of time-series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746" y="4038600"/>
            <a:ext cx="7118742" cy="2341653"/>
          </a:xfrm>
        </p:spPr>
        <p:txBody>
          <a:bodyPr>
            <a:normAutofit fontScale="47500" lnSpcReduction="20000"/>
          </a:bodyPr>
          <a:lstStyle/>
          <a:p>
            <a:r>
              <a:rPr lang="en-US" sz="8000" dirty="0"/>
              <a:t>Georg K. Gerber, MD, PhD, MPH</a:t>
            </a:r>
            <a:endParaRPr lang="en-US" sz="8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Assistant Professor of Pathology, Harvard Medical School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Member of the Harvard-MIT Health Sciences &amp; Technology Faculty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Co-Director, Massachusetts Host-Microbiome Center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Chief, Computational Pathology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Brigham and Women’s Hospital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ggerber@bwh.harvard.edu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24, </a:t>
            </a:r>
            <a:r>
              <a:rPr lang="en-US" sz="3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2019, COMPSCI 109B: Advanced Topics in Data Science</a:t>
            </a:r>
          </a:p>
          <a:p>
            <a:endParaRPr lang="en-US" dirty="0"/>
          </a:p>
        </p:txBody>
      </p:sp>
      <p:pic>
        <p:nvPicPr>
          <p:cNvPr id="4" name="Picture 2" descr="C:\Users\georg\Dropbox\Lectures\Grand Rounds\combined_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02" y="2243160"/>
            <a:ext cx="5575795" cy="16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righam_and_women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966" y="5707575"/>
            <a:ext cx="794133" cy="1027701"/>
          </a:xfrm>
          <a:prstGeom prst="rect">
            <a:avLst/>
          </a:prstGeom>
        </p:spPr>
      </p:pic>
      <p:pic>
        <p:nvPicPr>
          <p:cNvPr id="6" name="Picture 5" descr="harvard_med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7" y="5688026"/>
            <a:ext cx="82434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7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AA48-FB77-E847-A143-69ED757F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Markovian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B420-B18C-924D-BBD2-0EB2BCE7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depends only on a limited window on the past</a:t>
            </a:r>
          </a:p>
          <a:p>
            <a:r>
              <a:rPr lang="en-US" dirty="0"/>
              <a:t>Order </a:t>
            </a:r>
            <a:r>
              <a:rPr lang="en-US" i="1" dirty="0"/>
              <a:t>m</a:t>
            </a:r>
            <a:r>
              <a:rPr lang="en-US" dirty="0"/>
              <a:t> Markovian (discrete time) process: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61488-8152-5E45-ADA4-79CFF2E7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194050"/>
            <a:ext cx="848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2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9DC6-ECF8-0A41-92A1-6955AB95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Autoregressive (AR)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FDE01-11AB-224E-84A8-8C81398B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5530" cy="4351338"/>
          </a:xfrm>
        </p:spPr>
        <p:txBody>
          <a:bodyPr/>
          <a:lstStyle/>
          <a:p>
            <a:r>
              <a:rPr lang="en-US" dirty="0"/>
              <a:t>Autoregressive model of order </a:t>
            </a:r>
            <a:r>
              <a:rPr lang="en-US" i="1" dirty="0"/>
              <a:t>m</a:t>
            </a:r>
            <a:r>
              <a:rPr lang="en-US" dirty="0"/>
              <a:t> denoted AR(</a:t>
            </a:r>
            <a:r>
              <a:rPr lang="en-US" i="1" dirty="0"/>
              <a:t>m</a:t>
            </a:r>
            <a:r>
              <a:rPr lang="en-US" dirty="0"/>
              <a:t>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9180B-4751-B945-9034-54706362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12" y="2898646"/>
            <a:ext cx="48895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5AF70-5F67-D44B-A42C-2DECF6E9B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7884"/>
            <a:ext cx="5845067" cy="4859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BA8D4-D96A-9844-8F32-77AD4954434B}"/>
              </a:ext>
            </a:extLst>
          </p:cNvPr>
          <p:cNvSpPr txBox="1"/>
          <p:nvPr/>
        </p:nvSpPr>
        <p:spPr>
          <a:xfrm>
            <a:off x="8668116" y="113321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D2A65-AFCE-654E-8CA2-145026487FA9}"/>
              </a:ext>
            </a:extLst>
          </p:cNvPr>
          <p:cNvSpPr txBox="1"/>
          <p:nvPr/>
        </p:nvSpPr>
        <p:spPr>
          <a:xfrm>
            <a:off x="8655758" y="35751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AR(20)</a:t>
            </a:r>
          </a:p>
        </p:txBody>
      </p:sp>
    </p:spTree>
    <p:extLst>
      <p:ext uri="{BB962C8B-B14F-4D97-AF65-F5344CB8AC3E}">
        <p14:creationId xmlns:p14="http://schemas.microsoft.com/office/powerpoint/2010/main" val="2139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E8503-F54C-5E4A-9D58-5CBFF396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Strict stationary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1B2BB-AD8E-4F45-84DD-E1EF9DC6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probability distribution of process doesn’t change when shifted in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C3FC8-2CB6-414A-B846-985AAB20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2959100"/>
            <a:ext cx="7200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B090-E347-904E-A40A-DE8AD2C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 (MA)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3189-53AC-5B4E-9474-C2D2AADB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5336" cy="4760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average model of order </a:t>
            </a:r>
            <a:r>
              <a:rPr lang="en-US" i="1" dirty="0"/>
              <a:t>m</a:t>
            </a:r>
            <a:r>
              <a:rPr lang="en-US" dirty="0"/>
              <a:t> denoted MA(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“Shocks” effect values </a:t>
            </a:r>
            <a:r>
              <a:rPr lang="en-US" i="1" dirty="0"/>
              <a:t>m</a:t>
            </a:r>
            <a:r>
              <a:rPr lang="en-US" dirty="0"/>
              <a:t> time steps in the future for MA; in AR the effect is indefinite</a:t>
            </a:r>
          </a:p>
          <a:p>
            <a:r>
              <a:rPr lang="en-US" dirty="0"/>
              <a:t>MA always stationary; AR not always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B7336-276F-2145-AB36-C98FED1C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03" y="2680173"/>
            <a:ext cx="4037224" cy="1741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4E8403-1B90-134F-952B-F231DE9B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30" y="2082247"/>
            <a:ext cx="6322541" cy="26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0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State space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Assumes the system has an underlying latent (unobserved) state that changes over time</a:t>
            </a:r>
          </a:p>
          <a:p>
            <a:pPr lvl="1"/>
            <a:r>
              <a:rPr lang="en-US" dirty="0"/>
              <a:t>could be discrete or continuous time</a:t>
            </a:r>
          </a:p>
          <a:p>
            <a:pPr lvl="1"/>
            <a:r>
              <a:rPr lang="en-US" dirty="0"/>
              <a:t>can be deterministic (i.e., if know initial condition, then know future of system) or stochastic</a:t>
            </a:r>
          </a:p>
          <a:p>
            <a:r>
              <a:rPr lang="en-US" dirty="0"/>
              <a:t>Observations of latent state are noisy</a:t>
            </a:r>
          </a:p>
          <a:p>
            <a:pPr lvl="1"/>
            <a:r>
              <a:rPr lang="en-US" dirty="0"/>
              <a:t>probabilistic model for generating observed data from underlying latent states</a:t>
            </a:r>
          </a:p>
        </p:txBody>
      </p:sp>
    </p:spTree>
    <p:extLst>
      <p:ext uri="{BB962C8B-B14F-4D97-AF65-F5344CB8AC3E}">
        <p14:creationId xmlns:p14="http://schemas.microsoft.com/office/powerpoint/2010/main" val="390006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9755-B73A-3B49-81E0-9F5FB0A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time state 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38DA-5428-0C43-B8E7-8A3DCBAB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state that evolves over discrete time generates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FA7AD-F09F-D04F-817A-20DDF84B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2678156"/>
            <a:ext cx="5270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Hidden Markov Model (HMM)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46" y="1742536"/>
            <a:ext cx="7296309" cy="231628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9912" y="4238891"/>
            <a:ext cx="10924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458593" y="4757618"/>
          <a:ext cx="5878736" cy="99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5" imgW="2806560" imgH="469800" progId="Equation.DSMT4">
                  <p:embed/>
                </p:oleObj>
              </mc:Choice>
              <mc:Fallback>
                <p:oleObj name="Equation" r:id="rId5" imgW="2806560" imgH="4698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593" y="4757618"/>
                        <a:ext cx="5878736" cy="991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94122" y="4698410"/>
            <a:ext cx="264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model: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4120" y="5232442"/>
            <a:ext cx="283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 model:</a:t>
            </a:r>
          </a:p>
        </p:txBody>
      </p:sp>
    </p:spTree>
    <p:extLst>
      <p:ext uri="{BB962C8B-B14F-4D97-AF65-F5344CB8AC3E}">
        <p14:creationId xmlns:p14="http://schemas.microsoft.com/office/powerpoint/2010/main" val="110028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HMM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96428"/>
            <a:ext cx="4421301" cy="3427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19" y="1963845"/>
            <a:ext cx="4072709" cy="3292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50" y="5323838"/>
            <a:ext cx="2928064" cy="9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time state space model (dynamical systems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case: there exists an evolution function that maps  every point (initial condition) in the state space </a:t>
            </a:r>
            <a:r>
              <a:rPr lang="en-US" i="1" dirty="0"/>
              <a:t>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68543"/>
              </p:ext>
            </p:extLst>
          </p:nvPr>
        </p:nvGraphicFramePr>
        <p:xfrm>
          <a:off x="4956175" y="2945606"/>
          <a:ext cx="20843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850680" imgH="431640" progId="Equation.DSMT4">
                  <p:embed/>
                </p:oleObj>
              </mc:Choice>
              <mc:Fallback>
                <p:oleObj name="Equation" r:id="rId3" imgW="850680" imgH="431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2945606"/>
                        <a:ext cx="20843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267201"/>
            <a:ext cx="8229600" cy="201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Commonly express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dirty="0"/>
              <a:t> as the solution to an ordinary differential equation with 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dirty="0"/>
              <a:t> as the initial condition</a:t>
            </a:r>
          </a:p>
          <a:p>
            <a:r>
              <a:rPr lang="en-US" dirty="0"/>
              <a:t>For a non-deterministic dynamical system, can think of there being multiple evolution functions that are randomly drawn for any given initial condition </a:t>
            </a:r>
          </a:p>
        </p:txBody>
      </p:sp>
    </p:spTree>
    <p:extLst>
      <p:ext uri="{BB962C8B-B14F-4D97-AF65-F5344CB8AC3E}">
        <p14:creationId xmlns:p14="http://schemas.microsoft.com/office/powerpoint/2010/main" val="163510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35693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Gold standard for determining real-world causality is a controlled, </a:t>
            </a:r>
            <a:r>
              <a:rPr lang="en-US" u="sng" dirty="0"/>
              <a:t>interventional</a:t>
            </a:r>
            <a:r>
              <a:rPr lang="en-US" dirty="0"/>
              <a:t> experiment</a:t>
            </a:r>
          </a:p>
          <a:p>
            <a:r>
              <a:rPr lang="en-US" dirty="0"/>
              <a:t>Not always practical or ethical to perform interventional experiments</a:t>
            </a:r>
          </a:p>
          <a:p>
            <a:r>
              <a:rPr lang="en-US" dirty="0"/>
              <a:t>Can infer </a:t>
            </a:r>
            <a:r>
              <a:rPr lang="en-US" u="sng" dirty="0"/>
              <a:t>mathematical causality </a:t>
            </a:r>
            <a:r>
              <a:rPr lang="en-US" dirty="0"/>
              <a:t>from purely </a:t>
            </a:r>
            <a:r>
              <a:rPr lang="en-US" u="sng" dirty="0"/>
              <a:t>observational</a:t>
            </a:r>
            <a:r>
              <a:rPr lang="en-US" dirty="0"/>
              <a:t> time-series data</a:t>
            </a:r>
          </a:p>
          <a:p>
            <a:pPr lvl="1"/>
            <a:r>
              <a:rPr lang="en-US" dirty="0"/>
              <a:t>Mathematical causality is </a:t>
            </a:r>
            <a:r>
              <a:rPr lang="en-US" u="sng" dirty="0"/>
              <a:t>sometimes</a:t>
            </a:r>
            <a:r>
              <a:rPr lang="en-US" dirty="0"/>
              <a:t> equivalent to real-world causality</a:t>
            </a:r>
          </a:p>
          <a:p>
            <a:r>
              <a:rPr lang="en-US" dirty="0"/>
              <a:t>Granger causality:</a:t>
            </a:r>
          </a:p>
          <a:p>
            <a:pPr lvl="1"/>
            <a:r>
              <a:rPr lang="en-US" dirty="0"/>
              <a:t>Intuition: </a:t>
            </a:r>
            <a:r>
              <a:rPr lang="en-US" i="1" dirty="0"/>
              <a:t>Z</a:t>
            </a:r>
            <a:r>
              <a:rPr lang="en-US" dirty="0"/>
              <a:t> =&gt; </a:t>
            </a:r>
            <a:r>
              <a:rPr lang="en-US" i="1" dirty="0"/>
              <a:t>Y</a:t>
            </a:r>
            <a:r>
              <a:rPr lang="en-US" dirty="0"/>
              <a:t>, if past information about </a:t>
            </a:r>
            <a:r>
              <a:rPr lang="en-US" i="1" dirty="0"/>
              <a:t>Z</a:t>
            </a:r>
            <a:r>
              <a:rPr lang="en-US" dirty="0"/>
              <a:t> adds explanatory power for predicting the present value of </a:t>
            </a:r>
            <a:r>
              <a:rPr lang="en-US" i="1" dirty="0"/>
              <a:t>Y</a:t>
            </a:r>
            <a:r>
              <a:rPr lang="en-US" dirty="0"/>
              <a:t> (relative to only past information about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00367" y="5270081"/>
          <a:ext cx="4854354" cy="116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841500" imgH="444500" progId="Equation.DSMT4">
                  <p:embed/>
                </p:oleObj>
              </mc:Choice>
              <mc:Fallback>
                <p:oleObj name="Equation" r:id="rId4" imgW="1841500" imgH="4445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367" y="5270081"/>
                        <a:ext cx="4854354" cy="1161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94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ist1.jpg"/>
          <p:cNvPicPr>
            <a:picLocks noChangeAspect="1"/>
          </p:cNvPicPr>
          <p:nvPr/>
        </p:nvPicPr>
        <p:blipFill rotWithShape="1">
          <a:blip r:embed="rId3" cstate="print">
            <a:alphaModFix amt="50000"/>
            <a:extLst/>
          </a:blip>
          <a:srcRect b="46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How </a:t>
            </a:r>
            <a:r>
              <a:rPr lang="en-US" b="1" u="sng">
                <a:solidFill>
                  <a:srgbClr val="FFFFFF"/>
                </a:solidFill>
              </a:rPr>
              <a:t>not</a:t>
            </a:r>
            <a:r>
              <a:rPr lang="en-US" b="1">
                <a:solidFill>
                  <a:srgbClr val="FFFFFF"/>
                </a:solidFill>
              </a:rPr>
              <a:t> to do time-series analyses</a:t>
            </a:r>
          </a:p>
        </p:txBody>
      </p:sp>
    </p:spTree>
    <p:extLst>
      <p:ext uri="{BB962C8B-B14F-4D97-AF65-F5344CB8AC3E}">
        <p14:creationId xmlns:p14="http://schemas.microsoft.com/office/powerpoint/2010/main" val="2987320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idea #1: temporal aliasing/undersampling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georg\Dropbox\Archive\Projects\FEBS_review\Figures\Fig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836129"/>
            <a:ext cx="6553545" cy="51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8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idea #2 – aggregating time-points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eorg\Dropbox\Archive\Projects\FEBS_review\Figures\Figur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836129"/>
            <a:ext cx="6553545" cy="519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5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idea #3 – aggregating variables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georg\Dropbox\Archive\Projects\FEBS_review\Figures\Figure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844322"/>
            <a:ext cx="6553545" cy="517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2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ersist1.jpg"/>
          <p:cNvPicPr>
            <a:picLocks noChangeAspect="1"/>
          </p:cNvPicPr>
          <p:nvPr/>
        </p:nvPicPr>
        <p:blipFill rotWithShape="1">
          <a:blip r:embed="rId3" cstate="print">
            <a:alphaModFix amt="50000"/>
            <a:extLst/>
          </a:blip>
          <a:srcRect b="46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Types of time-series analysis models</a:t>
            </a:r>
          </a:p>
        </p:txBody>
      </p:sp>
    </p:spTree>
    <p:extLst>
      <p:ext uri="{BB962C8B-B14F-4D97-AF65-F5344CB8AC3E}">
        <p14:creationId xmlns:p14="http://schemas.microsoft.com/office/powerpoint/2010/main" val="402860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1132-9EEF-6A4E-A947-9B6AAD0E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with time as the covariate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564AD-984B-E744-A735-6C392AEF3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81" y="2474109"/>
            <a:ext cx="3966182" cy="316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2AB6B-1CDA-A145-A547-DBDCE8833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902" y="1663298"/>
            <a:ext cx="3086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4D454-9100-4F46-9987-C1A0077D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902" y="5984514"/>
            <a:ext cx="30480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2F84E-8547-904B-BD93-86F8C12CE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618" y="2474109"/>
            <a:ext cx="3966182" cy="3231377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8639F1-CC9E-5F41-9276-69EB8F2DA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96084"/>
              </p:ext>
            </p:extLst>
          </p:nvPr>
        </p:nvGraphicFramePr>
        <p:xfrm>
          <a:off x="8304383" y="5827190"/>
          <a:ext cx="2701715" cy="75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661A4CC-8777-8749-B970-BA43AE817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383" y="5827190"/>
                        <a:ext cx="2701715" cy="751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49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A158-C714-FA4E-A237-A3CCAF00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B-splines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3527B-6E0E-3143-A99D-19DC42DB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8" y="1828734"/>
            <a:ext cx="7273207" cy="2154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A1C0C-A3E2-0B4C-B079-6E98C8DAE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72" y="4120804"/>
            <a:ext cx="5858991" cy="1222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1D99D-43CE-054C-89BE-6CD3D52A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135" y="1335974"/>
            <a:ext cx="4669865" cy="37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4B8A-047E-0A4B-9945-DC33DC60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FD7FA-AFF5-014F-8FF5-DED37130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645068"/>
            <a:ext cx="4593624" cy="3567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8CE05-8D4C-DC45-B8B5-A9B7E02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8" y="2687623"/>
            <a:ext cx="6570705" cy="11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467</Words>
  <Application>Microsoft Macintosh PowerPoint</Application>
  <PresentationFormat>Widescreen</PresentationFormat>
  <Paragraphs>65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Equation</vt:lpstr>
      <vt:lpstr>Basics of time-series analysis</vt:lpstr>
      <vt:lpstr>How not to do time-series analyses</vt:lpstr>
      <vt:lpstr>Bad idea #1: temporal aliasing/undersampling</vt:lpstr>
      <vt:lpstr>Bad idea #2 – aggregating time-points</vt:lpstr>
      <vt:lpstr>Bad idea #3 – aggregating variables</vt:lpstr>
      <vt:lpstr>Types of time-series analysis models</vt:lpstr>
      <vt:lpstr>Regression with time as the covariate</vt:lpstr>
      <vt:lpstr>B-splines</vt:lpstr>
      <vt:lpstr>Gaussian processes</vt:lpstr>
      <vt:lpstr>Markovian processes</vt:lpstr>
      <vt:lpstr>Autoregressive (AR) model</vt:lpstr>
      <vt:lpstr>Strict stationary process</vt:lpstr>
      <vt:lpstr>Moving average (MA) model</vt:lpstr>
      <vt:lpstr>State space models</vt:lpstr>
      <vt:lpstr>Discrete time state space model</vt:lpstr>
      <vt:lpstr>Hidden Markov Model (HMM) example</vt:lpstr>
      <vt:lpstr>HMM (cont.)</vt:lpstr>
      <vt:lpstr>Continuous time state space model (dynamical systems model)</vt:lpstr>
      <vt:lpstr>Causality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time-series analysis</dc:title>
  <dc:creator>Gerber, Georg K.,M.D.,Ph.D.,M.P.H.</dc:creator>
  <cp:lastModifiedBy>Gerber, Georg K.,M.D.,Ph.D.,M.P.H.</cp:lastModifiedBy>
  <cp:revision>18</cp:revision>
  <dcterms:created xsi:type="dcterms:W3CDTF">2019-04-15T20:17:15Z</dcterms:created>
  <dcterms:modified xsi:type="dcterms:W3CDTF">2019-04-23T13:45:22Z</dcterms:modified>
</cp:coreProperties>
</file>