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93" r:id="rId2"/>
    <p:sldId id="1165" r:id="rId3"/>
    <p:sldId id="1166" r:id="rId4"/>
    <p:sldId id="1167" r:id="rId5"/>
    <p:sldId id="1168" r:id="rId6"/>
    <p:sldId id="1169" r:id="rId7"/>
    <p:sldId id="1171" r:id="rId8"/>
    <p:sldId id="1170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2934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3543">
          <p15:clr>
            <a:srgbClr val="A4A3A4"/>
          </p15:clr>
        </p15:guide>
        <p15:guide id="6" pos="23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9999"/>
    <a:srgbClr val="EAEAEA"/>
    <a:srgbClr val="FF0000"/>
    <a:srgbClr val="618FFD"/>
    <a:srgbClr val="990000"/>
    <a:srgbClr val="FFCC99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80473" autoAdjust="0"/>
  </p:normalViewPr>
  <p:slideViewPr>
    <p:cSldViewPr snapToGrid="0">
      <p:cViewPr varScale="1">
        <p:scale>
          <a:sx n="92" d="100"/>
          <a:sy n="92" d="100"/>
        </p:scale>
        <p:origin x="2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070" y="-72"/>
      </p:cViewPr>
      <p:guideLst>
        <p:guide orient="horz" pos="3224"/>
        <p:guide pos="2236"/>
        <p:guide orient="horz" pos="2934"/>
        <p:guide pos="2160"/>
        <p:guide orient="horz" pos="3543"/>
        <p:guide pos="23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4982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4982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fld id="{6B6BC552-5811-4320-B259-7CF2F7971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59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1063" y="2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33425"/>
            <a:ext cx="5203825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9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907" y="4880395"/>
            <a:ext cx="5185817" cy="455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60789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1063" y="9760789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fld id="{70AE95D0-B968-481C-8EC5-DAA3B642B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40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D2D2D-1530-4948-93E9-9B1246F0DB48}" type="slidenum">
              <a:rPr lang="en-US"/>
              <a:pPr/>
              <a:t>1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or applications for this design.</a:t>
            </a:r>
          </a:p>
          <a:p>
            <a:r>
              <a:rPr lang="en-US" dirty="0"/>
              <a:t>Microwaves are the reason so many devices are centered around 2.4GHz (2.45GHz is the standard for microwaves)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3-10 GHz LNA with wideband LC Ladder matching network</a:t>
            </a:r>
          </a:p>
          <a:p>
            <a:pPr lvl="1"/>
            <a:r>
              <a:rPr lang="en-US" dirty="0"/>
              <a:t>A Ismail, A. </a:t>
            </a:r>
            <a:r>
              <a:rPr lang="en-US" dirty="0" err="1"/>
              <a:t>Abidi</a:t>
            </a:r>
            <a:endParaRPr lang="en-US" dirty="0"/>
          </a:p>
          <a:p>
            <a:r>
              <a:rPr lang="en-US" dirty="0"/>
              <a:t>A 2.4-GHz low-IF receiver for wideband WLAN in 0.6um CMOS architecture and front-end</a:t>
            </a:r>
          </a:p>
          <a:p>
            <a:pPr lvl="1"/>
            <a:r>
              <a:rPr lang="en-US" dirty="0"/>
              <a:t>F. </a:t>
            </a:r>
            <a:r>
              <a:rPr lang="en-US" dirty="0" err="1"/>
              <a:t>Behbahani</a:t>
            </a:r>
            <a:r>
              <a:rPr lang="en-US" dirty="0"/>
              <a:t> et al.</a:t>
            </a:r>
          </a:p>
          <a:p>
            <a:r>
              <a:rPr lang="en-US" dirty="0"/>
              <a:t>100-mV 44uW 2.4GHz LNA in 16nm </a:t>
            </a:r>
            <a:r>
              <a:rPr lang="en-US" dirty="0" err="1"/>
              <a:t>FinFET</a:t>
            </a:r>
            <a:r>
              <a:rPr lang="en-US" dirty="0"/>
              <a:t> technology</a:t>
            </a:r>
          </a:p>
          <a:p>
            <a:pPr lvl="1"/>
            <a:r>
              <a:rPr lang="en-US" dirty="0"/>
              <a:t>Y-t. Lu, J-D. </a:t>
            </a:r>
            <a:r>
              <a:rPr lang="en-US" dirty="0" err="1"/>
              <a:t>Jin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A89F1-E9C2-42AA-920F-88BF6DFB0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9"/>
          <a:stretch/>
        </p:blipFill>
        <p:spPr>
          <a:xfrm>
            <a:off x="4107516" y="5442979"/>
            <a:ext cx="928966" cy="8608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7896225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" y="3740150"/>
            <a:ext cx="7896225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900113"/>
            <a:ext cx="3871912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740150"/>
            <a:ext cx="3871912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767389" y="6488633"/>
            <a:ext cx="1011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Slide </a:t>
            </a:r>
            <a:fld id="{2ECF072F-119F-419A-81FC-1C21FCC8099C}" type="slidenum">
              <a:rPr lang="en-US" sz="1200" b="1" smtClean="0">
                <a:solidFill>
                  <a:schemeClr val="bg2"/>
                </a:solidFill>
                <a:latin typeface="+mn-lt"/>
              </a:rPr>
              <a:pPr algn="ctr"/>
              <a:t>‹#›</a:t>
            </a:fld>
            <a:r>
              <a:rPr lang="en-US" sz="1200" dirty="0">
                <a:solidFill>
                  <a:schemeClr val="bg2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900113"/>
            <a:ext cx="789622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99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575932" y="6501832"/>
            <a:ext cx="38694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© Vanessa Chen, 2020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37565" y="6501834"/>
            <a:ext cx="1923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CMU ECE 18723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24" descr="cmuredwhite">
            <a:extLst>
              <a:ext uri="{FF2B5EF4-FFF2-40B4-BE49-F238E27FC236}">
                <a16:creationId xmlns:a16="http://schemas.microsoft.com/office/drawing/2014/main" id="{9E97FCE2-7B09-4228-B2C8-E0A93A853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>
          <a:solidFill>
            <a:schemeClr val="tx1"/>
          </a:solidFill>
          <a:latin typeface="Arial" charset="0"/>
        </a:defRPr>
      </a:lvl2pPr>
      <a:lvl3pPr marL="977900" indent="-230188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>
          <a:solidFill>
            <a:schemeClr val="tx1"/>
          </a:solidFill>
          <a:latin typeface="Arial" charset="0"/>
        </a:defRPr>
      </a:lvl3pPr>
      <a:lvl4pPr marL="1322388" indent="-2301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16129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0701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5273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29845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4417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0/09/wireless-explain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Design Review – Low Noise Amplifier Design</a:t>
            </a:r>
            <a:endParaRPr lang="en-US" b="0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3587"/>
            <a:ext cx="6400800" cy="1752600"/>
          </a:xfrm>
        </p:spPr>
        <p:txBody>
          <a:bodyPr/>
          <a:lstStyle/>
          <a:p>
            <a:r>
              <a:rPr lang="en-US" dirty="0"/>
              <a:t>Dylan Rosser</a:t>
            </a:r>
          </a:p>
          <a:p>
            <a:pPr lvl="1"/>
            <a:r>
              <a:rPr lang="en-US" dirty="0"/>
              <a:t>Dept. of Electrical and Computer Engineering</a:t>
            </a:r>
          </a:p>
          <a:p>
            <a:pPr lvl="1"/>
            <a:r>
              <a:rPr lang="en-US" dirty="0"/>
              <a:t>Carnegie Mellon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systems run at 2.4GHz?  (hint: everything)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(IEEE 802.11b/g/n)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Wireless phones</a:t>
            </a:r>
          </a:p>
          <a:p>
            <a:pPr lvl="1"/>
            <a:r>
              <a:rPr lang="en-US" dirty="0"/>
              <a:t>ZigBee (IEEE 802.15.4)</a:t>
            </a:r>
          </a:p>
          <a:p>
            <a:pPr lvl="1"/>
            <a:r>
              <a:rPr lang="en-US" dirty="0"/>
              <a:t>Wireless Microphones</a:t>
            </a:r>
          </a:p>
          <a:p>
            <a:pPr lvl="1"/>
            <a:r>
              <a:rPr lang="en-US" dirty="0"/>
              <a:t>Baby monitors</a:t>
            </a:r>
          </a:p>
          <a:p>
            <a:pPr lvl="1"/>
            <a:r>
              <a:rPr lang="en-US" dirty="0"/>
              <a:t>Garage Opener</a:t>
            </a:r>
          </a:p>
          <a:p>
            <a:r>
              <a:rPr lang="en-US" dirty="0"/>
              <a:t>Blame your microwave</a:t>
            </a:r>
          </a:p>
          <a:p>
            <a:pPr lvl="1"/>
            <a:r>
              <a:rPr lang="en-US" dirty="0">
                <a:hlinkClick r:id="rId3"/>
              </a:rPr>
              <a:t>https://www.wired.com/2010/09/wireless-explainer/</a:t>
            </a:r>
            <a:endParaRPr lang="en-US" dirty="0"/>
          </a:p>
          <a:p>
            <a:r>
              <a:rPr lang="en-US" dirty="0"/>
              <a:t>ISM Band (2.4GHz is one of several)</a:t>
            </a:r>
          </a:p>
          <a:p>
            <a:pPr lvl="1"/>
            <a:r>
              <a:rPr lang="en-US" dirty="0"/>
              <a:t>Industrial, Scientific, Medical</a:t>
            </a:r>
          </a:p>
          <a:p>
            <a:pPr lvl="1"/>
            <a:r>
              <a:rPr lang="en-US" dirty="0"/>
              <a:t>Unregulated (unlicensed)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https://www.wired.com/2010/09/wireless-explainer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90D32D82-A3F6-41B7-9DC4-19BEB642F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0" y="4696478"/>
            <a:ext cx="1661506" cy="1528586"/>
          </a:xfrm>
          <a:prstGeom prst="rect">
            <a:avLst/>
          </a:prstGeom>
        </p:spPr>
      </p:pic>
      <p:pic>
        <p:nvPicPr>
          <p:cNvPr id="7" name="Picture 6" descr="A close up of a cell phone&#10;&#10;Description automatically generated">
            <a:extLst>
              <a:ext uri="{FF2B5EF4-FFF2-40B4-BE49-F238E27FC236}">
                <a16:creationId xmlns:a16="http://schemas.microsoft.com/office/drawing/2014/main" id="{8CBC627C-E197-40C8-B47B-70A5D5A4E3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1" y="3231827"/>
            <a:ext cx="1098319" cy="1130623"/>
          </a:xfrm>
          <a:prstGeom prst="rect">
            <a:avLst/>
          </a:prstGeom>
        </p:spPr>
      </p:pic>
      <p:pic>
        <p:nvPicPr>
          <p:cNvPr id="9" name="Picture 8" descr="A picture containing oven, microwave, kitchen, indoor&#10;&#10;Description automatically generated">
            <a:extLst>
              <a:ext uri="{FF2B5EF4-FFF2-40B4-BE49-F238E27FC236}">
                <a16:creationId xmlns:a16="http://schemas.microsoft.com/office/drawing/2014/main" id="{6CFC63F2-CE78-4233-8AD2-0655366B8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56" y="1037433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9BEA9-4C2B-48CA-A290-EB6E306E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Microelectronics, </a:t>
            </a:r>
            <a:r>
              <a:rPr lang="en-US" dirty="0" err="1"/>
              <a:t>Razavi</a:t>
            </a:r>
            <a:r>
              <a:rPr lang="en-US" dirty="0"/>
              <a:t>, Ch. 5</a:t>
            </a:r>
          </a:p>
          <a:p>
            <a:r>
              <a:rPr lang="en-US" dirty="0"/>
              <a:t>A 1.5-V, 1.5GHz CMOS Low Noise Amplifier</a:t>
            </a:r>
          </a:p>
          <a:p>
            <a:pPr lvl="1"/>
            <a:r>
              <a:rPr lang="en-US" dirty="0"/>
              <a:t>D. Shaeffer, T. Lee</a:t>
            </a:r>
          </a:p>
          <a:p>
            <a:r>
              <a:rPr lang="en-US" dirty="0"/>
              <a:t>A review of low noise amplifier for 2.4GHz frequency band</a:t>
            </a:r>
          </a:p>
          <a:p>
            <a:r>
              <a:rPr lang="en-US" dirty="0"/>
              <a:t>A 3-10 GHz LNA with wideband LC Ladder matching network</a:t>
            </a:r>
          </a:p>
          <a:p>
            <a:pPr lvl="1"/>
            <a:r>
              <a:rPr lang="en-US" dirty="0"/>
              <a:t>A Ismail, A. </a:t>
            </a:r>
            <a:r>
              <a:rPr lang="en-US" dirty="0" err="1"/>
              <a:t>Abidi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6E870-1997-44F6-B749-96DDABB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</a:t>
            </a:r>
          </a:p>
        </p:txBody>
      </p:sp>
    </p:spTree>
    <p:extLst>
      <p:ext uri="{BB962C8B-B14F-4D97-AF65-F5344CB8AC3E}">
        <p14:creationId xmlns:p14="http://schemas.microsoft.com/office/powerpoint/2010/main" val="34478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1372E-30FA-439F-A244-D7E9252182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Specifications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7FAE6DC-01FE-4188-9DE8-01F2F95EA97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7896225" cy="2687637"/>
          </a:xfrm>
        </p:spPr>
        <p:txBody>
          <a:bodyPr/>
          <a:lstStyle/>
          <a:p>
            <a:r>
              <a:rPr lang="en-US" dirty="0"/>
              <a:t>Target specs for the project are only met with excessive power</a:t>
            </a:r>
          </a:p>
          <a:p>
            <a:r>
              <a:rPr lang="en-US" dirty="0"/>
              <a:t>My first goal is to redesign the current mirror and biasing scheme to avoid wasting any power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9DBE98-D3E6-40FE-9452-A3B19516A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45" y="3740150"/>
            <a:ext cx="5631884" cy="2689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709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D26D0-E064-4745-9174-874A6CF3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00113"/>
            <a:ext cx="7458074" cy="55292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623C2E-857F-4382-921A-775E1D56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Topology</a:t>
            </a:r>
          </a:p>
        </p:txBody>
      </p:sp>
    </p:spTree>
    <p:extLst>
      <p:ext uri="{BB962C8B-B14F-4D97-AF65-F5344CB8AC3E}">
        <p14:creationId xmlns:p14="http://schemas.microsoft.com/office/powerpoint/2010/main" val="1724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ra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𝑶𝑽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(</a:t>
                </a:r>
                <a:r>
                  <a:rPr lang="en-US" b="0" dirty="0" err="1"/>
                  <a:t>Cgs</a:t>
                </a:r>
                <a:r>
                  <a:rPr lang="en-US" b="0" dirty="0"/>
                  <a:t> can be calculated but used virtuoso)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(naïve approximation for resistive load)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(R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L</a:t>
                </a:r>
                <a:r>
                  <a:rPr lang="en-US" b="0" dirty="0">
                    <a:latin typeface="Cambria Math" panose="02040503050406030204" pitchFamily="18" charset="0"/>
                  </a:rPr>
                  <a:t> can be in parallel with inductive load)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𝒔𝑪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𝒈𝒔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0" dirty="0"/>
                  <a:t>(at resonance)</a:t>
                </a:r>
              </a:p>
              <a:p>
                <a:pPr lvl="1"/>
                <a:r>
                  <a:rPr lang="en-US" dirty="0"/>
                  <a:t>Ls = Zin / </a:t>
                </a:r>
                <a:r>
                  <a:rPr lang="en-US" dirty="0" err="1"/>
                  <a:t>wt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𝑳𝑪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(where f</a:t>
                </a:r>
                <a:r>
                  <a:rPr lang="en-US" baseline="-25000" dirty="0"/>
                  <a:t>0</a:t>
                </a:r>
                <a:r>
                  <a:rPr lang="en-US" dirty="0"/>
                  <a:t> = 2.4GHz)</a:t>
                </a:r>
                <a:r>
                  <a:rPr lang="en-US" baseline="-25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3D77E1-2DA6-4332-A91E-45515F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9345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CD7CA7-AB36-44FB-BA18-E4AC885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Big transistors =&gt; large gm (but also large </a:t>
            </a:r>
            <a:r>
              <a:rPr lang="en-US" dirty="0" err="1">
                <a:ea typeface="Cambria Math" panose="02040503050406030204" pitchFamily="18" charset="0"/>
              </a:rPr>
              <a:t>Cgs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US" b="1" dirty="0">
                <a:ea typeface="Cambria Math" panose="02040503050406030204" pitchFamily="18" charset="0"/>
              </a:rPr>
              <a:t>Reduced transit frequency</a:t>
            </a:r>
          </a:p>
          <a:p>
            <a:pPr lvl="1"/>
            <a:r>
              <a:rPr lang="en-US" b="1" dirty="0">
                <a:ea typeface="Cambria Math" panose="02040503050406030204" pitchFamily="18" charset="0"/>
              </a:rPr>
              <a:t>Necessary for high gain and also reduces the size of required Lg</a:t>
            </a:r>
          </a:p>
          <a:p>
            <a:pPr lvl="1"/>
            <a:r>
              <a:rPr lang="en-US" b="1" dirty="0">
                <a:ea typeface="Cambria Math" panose="02040503050406030204" pitchFamily="18" charset="0"/>
              </a:rPr>
              <a:t>Hurts my noise figure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C6F96-9730-427F-A014-3B5C511F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1880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DE167-7EE1-431B-AB26-4E8FAB7C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FOM = IP3 – NF – Power</a:t>
            </a:r>
          </a:p>
          <a:p>
            <a:pPr lvl="1"/>
            <a:r>
              <a:rPr lang="en-US" dirty="0"/>
              <a:t>Sacrifice any ‘extra’ gain for improvements in these</a:t>
            </a:r>
          </a:p>
          <a:p>
            <a:pPr lvl="1"/>
            <a:r>
              <a:rPr lang="en-US" dirty="0"/>
              <a:t>Area not a factor in this FOM</a:t>
            </a:r>
          </a:p>
          <a:p>
            <a:r>
              <a:rPr lang="en-US" dirty="0"/>
              <a:t>I need to reduce power &amp; redesign biasing</a:t>
            </a:r>
          </a:p>
          <a:p>
            <a:r>
              <a:rPr lang="en-US" dirty="0"/>
              <a:t>Perform analysis of bandwidth and output impedance</a:t>
            </a:r>
          </a:p>
          <a:p>
            <a:pPr lvl="1"/>
            <a:r>
              <a:rPr lang="en-US" dirty="0"/>
              <a:t>Include parallel C and/or R</a:t>
            </a:r>
          </a:p>
          <a:p>
            <a:r>
              <a:rPr lang="en-US" dirty="0"/>
              <a:t>Maximize Lg can minimize noise figure</a:t>
            </a:r>
          </a:p>
          <a:p>
            <a:r>
              <a:rPr lang="en-US" dirty="0"/>
              <a:t>Read through </a:t>
            </a:r>
            <a:r>
              <a:rPr lang="en-US" dirty="0" err="1"/>
              <a:t>Razavi</a:t>
            </a:r>
            <a:r>
              <a:rPr lang="en-US" dirty="0"/>
              <a:t> analysis again more closely</a:t>
            </a:r>
          </a:p>
          <a:p>
            <a:r>
              <a:rPr lang="en-US" dirty="0"/>
              <a:t>Study more research papers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97EBA-B1F5-408E-8AD2-5F84429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049537837"/>
      </p:ext>
    </p:extLst>
  </p:cSld>
  <p:clrMapOvr>
    <a:masterClrMapping/>
  </p:clrMapOvr>
</p:sld>
</file>

<file path=ppt/theme/theme1.xml><?xml version="1.0" encoding="utf-8"?>
<a:theme xmlns:a="http://schemas.openxmlformats.org/drawingml/2006/main" name="ecescreen">
  <a:themeElements>
    <a:clrScheme name="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449</Words>
  <Application>Microsoft Macintosh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Calibri</vt:lpstr>
      <vt:lpstr>Cambria Math</vt:lpstr>
      <vt:lpstr>Gill Sans</vt:lpstr>
      <vt:lpstr>Times New Roman</vt:lpstr>
      <vt:lpstr>Wingdings 2</vt:lpstr>
      <vt:lpstr>Wingdings 3</vt:lpstr>
      <vt:lpstr>ecescreen</vt:lpstr>
      <vt:lpstr>Design Review – Low Noise Amplifier Design</vt:lpstr>
      <vt:lpstr>System</vt:lpstr>
      <vt:lpstr>Motivations </vt:lpstr>
      <vt:lpstr>Specifications</vt:lpstr>
      <vt:lpstr>Proposed Topology</vt:lpstr>
      <vt:lpstr>Analysis</vt:lpstr>
      <vt:lpstr>Analysis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 w – Low Noise Amplifier Design</dc:title>
  <dc:creator>Dylan Rosser</dc:creator>
  <cp:lastModifiedBy>Dylan Rosser</cp:lastModifiedBy>
  <cp:revision>14</cp:revision>
  <dcterms:created xsi:type="dcterms:W3CDTF">2020-02-26T02:28:32Z</dcterms:created>
  <dcterms:modified xsi:type="dcterms:W3CDTF">2020-02-26T19:10:48Z</dcterms:modified>
</cp:coreProperties>
</file>