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93" r:id="rId2"/>
    <p:sldId id="1165" r:id="rId3"/>
    <p:sldId id="1172" r:id="rId4"/>
    <p:sldId id="1166" r:id="rId5"/>
    <p:sldId id="1167" r:id="rId6"/>
    <p:sldId id="1168" r:id="rId7"/>
    <p:sldId id="1169" r:id="rId8"/>
    <p:sldId id="1171" r:id="rId9"/>
    <p:sldId id="1173" r:id="rId10"/>
    <p:sldId id="1174" r:id="rId11"/>
    <p:sldId id="1170" r:id="rId1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2934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3543">
          <p15:clr>
            <a:srgbClr val="A4A3A4"/>
          </p15:clr>
        </p15:guide>
        <p15:guide id="6" pos="23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9999"/>
    <a:srgbClr val="EAEAEA"/>
    <a:srgbClr val="FF0000"/>
    <a:srgbClr val="618FFD"/>
    <a:srgbClr val="990000"/>
    <a:srgbClr val="FFCC99"/>
    <a:srgbClr val="CC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6" autoAdjust="0"/>
    <p:restoredTop sz="80384" autoAdjust="0"/>
  </p:normalViewPr>
  <p:slideViewPr>
    <p:cSldViewPr snapToGrid="0">
      <p:cViewPr>
        <p:scale>
          <a:sx n="117" d="100"/>
          <a:sy n="117" d="100"/>
        </p:scale>
        <p:origin x="1720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070" y="-72"/>
      </p:cViewPr>
      <p:guideLst>
        <p:guide orient="horz" pos="3224"/>
        <p:guide pos="2236"/>
        <p:guide orient="horz" pos="2934"/>
        <p:guide pos="2160"/>
        <p:guide orient="horz" pos="3543"/>
        <p:guide pos="23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4318" cy="51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69" tIns="49686" rIns="99369" bIns="49686" numCol="1" anchor="t" anchorCtr="0" compatLnSpc="1">
            <a:prstTxWarp prst="textNoShape">
              <a:avLst/>
            </a:prstTxWarp>
          </a:bodyPr>
          <a:lstStyle>
            <a:lvl1pPr defTabSz="994900">
              <a:defRPr sz="1300" b="1">
                <a:latin typeface="Times New Roman" pitchFamily="18" charset="0"/>
              </a:defRPr>
            </a:lvl1pPr>
          </a:lstStyle>
          <a:p>
            <a:r>
              <a:rPr lang="en-US"/>
              <a:t>OSU-ECE7027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4982" y="1"/>
            <a:ext cx="3044318" cy="51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69" tIns="49686" rIns="99369" bIns="49686" numCol="1" anchor="t" anchorCtr="0" compatLnSpc="1">
            <a:prstTxWarp prst="textNoShape">
              <a:avLst/>
            </a:prstTxWarp>
          </a:bodyPr>
          <a:lstStyle>
            <a:lvl1pPr algn="r" defTabSz="994900">
              <a:defRPr sz="1300" b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4948"/>
            <a:ext cx="3044318" cy="5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69" tIns="49686" rIns="99369" bIns="49686" numCol="1" anchor="b" anchorCtr="0" compatLnSpc="1">
            <a:prstTxWarp prst="textNoShape">
              <a:avLst/>
            </a:prstTxWarp>
          </a:bodyPr>
          <a:lstStyle>
            <a:lvl1pPr defTabSz="994900">
              <a:defRPr sz="1300" b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4982" y="9704948"/>
            <a:ext cx="3044318" cy="5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69" tIns="49686" rIns="99369" bIns="49686" numCol="1" anchor="b" anchorCtr="0" compatLnSpc="1">
            <a:prstTxWarp prst="textNoShape">
              <a:avLst/>
            </a:prstTxWarp>
          </a:bodyPr>
          <a:lstStyle>
            <a:lvl1pPr algn="r" defTabSz="994900">
              <a:defRPr sz="1300" b="1">
                <a:latin typeface="Times New Roman" pitchFamily="18" charset="0"/>
              </a:defRPr>
            </a:lvl1pPr>
          </a:lstStyle>
          <a:p>
            <a:fld id="{6B6BC552-5811-4320-B259-7CF2F7971E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59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12106" cy="4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t" anchorCtr="0" compatLnSpc="1">
            <a:prstTxWarp prst="textNoShape">
              <a:avLst/>
            </a:prstTxWarp>
          </a:bodyPr>
          <a:lstStyle>
            <a:lvl1pPr defTabSz="942622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OSU-ECE7027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1063" y="2"/>
            <a:ext cx="3110565" cy="4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t" anchorCtr="0" compatLnSpc="1">
            <a:prstTxWarp prst="textNoShape">
              <a:avLst/>
            </a:prstTxWarp>
          </a:bodyPr>
          <a:lstStyle>
            <a:lvl1pPr algn="r" defTabSz="942622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99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33425"/>
            <a:ext cx="5203825" cy="390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9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2907" y="4880395"/>
            <a:ext cx="5185817" cy="455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60789"/>
            <a:ext cx="3112106" cy="4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b" anchorCtr="0" compatLnSpc="1">
            <a:prstTxWarp prst="textNoShape">
              <a:avLst/>
            </a:prstTxWarp>
          </a:bodyPr>
          <a:lstStyle>
            <a:lvl1pPr defTabSz="942622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99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1063" y="9760789"/>
            <a:ext cx="3110565" cy="4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b" anchorCtr="0" compatLnSpc="1">
            <a:prstTxWarp prst="textNoShape">
              <a:avLst/>
            </a:prstTxWarp>
          </a:bodyPr>
          <a:lstStyle>
            <a:lvl1pPr algn="r" defTabSz="942622">
              <a:defRPr sz="1300">
                <a:latin typeface="Times New Roman" pitchFamily="18" charset="0"/>
              </a:defRPr>
            </a:lvl1pPr>
          </a:lstStyle>
          <a:p>
            <a:fld id="{70AE95D0-B968-481C-8EC5-DAA3B642B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5409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D2D2D-1530-4948-93E9-9B1246F0DB48}" type="slidenum">
              <a:rPr lang="en-US"/>
              <a:pPr/>
              <a:t>1</a:t>
            </a:fld>
            <a:endParaRPr lang="en-US"/>
          </a:p>
        </p:txBody>
      </p:sp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OSU-ECE7027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Systems or applications for this design.</a:t>
            </a:r>
          </a:p>
          <a:p>
            <a:r>
              <a:rPr lang="en-US" dirty="0"/>
              <a:t>Microwaves are the reason so many devices are centered around 2.4GHz (2.45GHz is the standard for microwaves)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OSU-ECE7027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AE95D0-B968-481C-8EC5-DAA3B642BA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OSU-ECE7027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E95D0-B968-481C-8EC5-DAA3B642BA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A89F1-E9C2-42AA-920F-88BF6DFB0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9"/>
          <a:stretch/>
        </p:blipFill>
        <p:spPr>
          <a:xfrm>
            <a:off x="4107516" y="5442979"/>
            <a:ext cx="928966" cy="8608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200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200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430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900113"/>
            <a:ext cx="7896225" cy="2687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175" y="3740150"/>
            <a:ext cx="7896225" cy="268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900113"/>
            <a:ext cx="3871913" cy="5529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900113"/>
            <a:ext cx="3871912" cy="5529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430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900113"/>
            <a:ext cx="3871913" cy="5529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900113"/>
            <a:ext cx="3871912" cy="2687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740150"/>
            <a:ext cx="3871912" cy="268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7767389" y="6488633"/>
            <a:ext cx="10115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chemeClr val="bg2"/>
                </a:solidFill>
                <a:latin typeface="+mn-lt"/>
              </a:rPr>
              <a:t>Slide </a:t>
            </a:r>
            <a:fld id="{2ECF072F-119F-419A-81FC-1C21FCC8099C}" type="slidenum">
              <a:rPr lang="en-US" sz="1200" b="1" smtClean="0">
                <a:solidFill>
                  <a:schemeClr val="bg2"/>
                </a:solidFill>
                <a:latin typeface="+mn-lt"/>
              </a:rPr>
              <a:pPr algn="ctr"/>
              <a:t>‹#›</a:t>
            </a:fld>
            <a:r>
              <a:rPr lang="en-US" sz="1200" dirty="0">
                <a:solidFill>
                  <a:schemeClr val="bg2"/>
                </a:solidFill>
                <a:latin typeface="+mn-lt"/>
              </a:rPr>
              <a:t>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900113"/>
            <a:ext cx="3871913" cy="5529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900113"/>
            <a:ext cx="3871912" cy="5529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28600"/>
            <a:ext cx="8747125" cy="4302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900113"/>
            <a:ext cx="7896225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412750" cy="4448175"/>
          </a:xfrm>
          <a:prstGeom prst="rect">
            <a:avLst/>
          </a:prstGeom>
          <a:gradFill rotWithShape="0">
            <a:gsLst>
              <a:gs pos="0">
                <a:srgbClr val="990000"/>
              </a:gs>
              <a:gs pos="100000">
                <a:srgbClr val="990000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575932" y="6501832"/>
            <a:ext cx="38694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dirty="0">
                <a:solidFill>
                  <a:schemeClr val="bg2">
                    <a:lumMod val="75000"/>
                  </a:schemeClr>
                </a:solidFill>
                <a:latin typeface="Gill Sans" pitchFamily="-112" charset="0"/>
                <a:ea typeface="Gill Sans" pitchFamily="-112" charset="0"/>
                <a:cs typeface="Gill Sans" pitchFamily="-112" charset="0"/>
              </a:rPr>
              <a:t>© Vanessa Chen, 2020</a:t>
            </a:r>
            <a:endParaRPr lang="en-US" sz="1200" b="1" i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137565" y="6501834"/>
            <a:ext cx="1923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dirty="0">
                <a:solidFill>
                  <a:schemeClr val="bg2">
                    <a:lumMod val="75000"/>
                  </a:schemeClr>
                </a:solidFill>
                <a:latin typeface="Gill Sans" pitchFamily="-112" charset="0"/>
                <a:ea typeface="Gill Sans" pitchFamily="-112" charset="0"/>
                <a:cs typeface="Gill Sans" pitchFamily="-112" charset="0"/>
              </a:rPr>
              <a:t>CMU ECE 18723</a:t>
            </a:r>
            <a:endParaRPr lang="en-US" sz="1200" b="1" i="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24" descr="cmuredwhite">
            <a:extLst>
              <a:ext uri="{FF2B5EF4-FFF2-40B4-BE49-F238E27FC236}">
                <a16:creationId xmlns:a16="http://schemas.microsoft.com/office/drawing/2014/main" id="{9E97FCE2-7B09-4228-B2C8-E0A93A853C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04175" y="33338"/>
            <a:ext cx="981075" cy="1714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2pPr>
      <a:lvl3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3pPr>
      <a:lvl4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4pPr>
      <a:lvl5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5pPr>
      <a:lvl6pPr marL="5762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6pPr>
      <a:lvl7pPr marL="1033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7pPr>
      <a:lvl8pPr marL="14906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8pPr>
      <a:lvl9pPr marL="19478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 2" pitchFamily="18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5000"/>
        <a:buFont typeface="Wingdings 3" pitchFamily="18" charset="2"/>
        <a:buChar char="{"/>
        <a:defRPr sz="2000">
          <a:solidFill>
            <a:schemeClr val="tx1"/>
          </a:solidFill>
          <a:latin typeface="Arial" charset="0"/>
        </a:defRPr>
      </a:lvl2pPr>
      <a:lvl3pPr marL="977900" indent="-230188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5000"/>
        <a:buFont typeface="Wingdings 3" pitchFamily="18" charset="2"/>
        <a:buChar char="{"/>
        <a:defRPr>
          <a:solidFill>
            <a:schemeClr val="tx1"/>
          </a:solidFill>
          <a:latin typeface="Arial" charset="0"/>
        </a:defRPr>
      </a:lvl3pPr>
      <a:lvl4pPr marL="1322388" indent="-2301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16129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0701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5273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29845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4417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0/09/wireless-explain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Design Review – 2.4-GHz  </a:t>
            </a:r>
            <a:r>
              <a:rPr lang="en-US" dirty="0" err="1"/>
              <a:t>Downconversion</a:t>
            </a:r>
            <a:r>
              <a:rPr lang="en-US" dirty="0"/>
              <a:t> Mixer</a:t>
            </a:r>
            <a:endParaRPr lang="en-US" b="0" dirty="0"/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3587"/>
            <a:ext cx="6400800" cy="1752600"/>
          </a:xfrm>
        </p:spPr>
        <p:txBody>
          <a:bodyPr/>
          <a:lstStyle/>
          <a:p>
            <a:r>
              <a:rPr lang="en-US" dirty="0"/>
              <a:t>Dylan Rosser</a:t>
            </a:r>
          </a:p>
          <a:p>
            <a:pPr lvl="1"/>
            <a:r>
              <a:rPr lang="en-US" dirty="0"/>
              <a:t>Dept. of Electrical and Computer Engineering</a:t>
            </a:r>
          </a:p>
          <a:p>
            <a:pPr lvl="1"/>
            <a:r>
              <a:rPr lang="en-US" dirty="0"/>
              <a:t>Carnegie Mellon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33FAA-A606-914E-92AA-BF78FA9A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Excel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2481A9-570E-024A-B166-FE423B1AF6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4326697"/>
              </p:ext>
            </p:extLst>
          </p:nvPr>
        </p:nvGraphicFramePr>
        <p:xfrm>
          <a:off x="638175" y="900113"/>
          <a:ext cx="3872403" cy="5545907"/>
        </p:xfrm>
        <a:graphic>
          <a:graphicData uri="http://schemas.openxmlformats.org/drawingml/2006/table">
            <a:tbl>
              <a:tblPr/>
              <a:tblGrid>
                <a:gridCol w="623522">
                  <a:extLst>
                    <a:ext uri="{9D8B030D-6E8A-4147-A177-3AD203B41FA5}">
                      <a16:colId xmlns:a16="http://schemas.microsoft.com/office/drawing/2014/main" val="1794937917"/>
                    </a:ext>
                  </a:extLst>
                </a:gridCol>
                <a:gridCol w="535327">
                  <a:extLst>
                    <a:ext uri="{9D8B030D-6E8A-4147-A177-3AD203B41FA5}">
                      <a16:colId xmlns:a16="http://schemas.microsoft.com/office/drawing/2014/main" val="2558786863"/>
                    </a:ext>
                  </a:extLst>
                </a:gridCol>
                <a:gridCol w="535327">
                  <a:extLst>
                    <a:ext uri="{9D8B030D-6E8A-4147-A177-3AD203B41FA5}">
                      <a16:colId xmlns:a16="http://schemas.microsoft.com/office/drawing/2014/main" val="3717969683"/>
                    </a:ext>
                  </a:extLst>
                </a:gridCol>
                <a:gridCol w="41666">
                  <a:extLst>
                    <a:ext uri="{9D8B030D-6E8A-4147-A177-3AD203B41FA5}">
                      <a16:colId xmlns:a16="http://schemas.microsoft.com/office/drawing/2014/main" val="1222006558"/>
                    </a:ext>
                  </a:extLst>
                </a:gridCol>
                <a:gridCol w="493661">
                  <a:extLst>
                    <a:ext uri="{9D8B030D-6E8A-4147-A177-3AD203B41FA5}">
                      <a16:colId xmlns:a16="http://schemas.microsoft.com/office/drawing/2014/main" val="1735833946"/>
                    </a:ext>
                  </a:extLst>
                </a:gridCol>
                <a:gridCol w="535327">
                  <a:extLst>
                    <a:ext uri="{9D8B030D-6E8A-4147-A177-3AD203B41FA5}">
                      <a16:colId xmlns:a16="http://schemas.microsoft.com/office/drawing/2014/main" val="1966008702"/>
                    </a:ext>
                  </a:extLst>
                </a:gridCol>
                <a:gridCol w="1107573">
                  <a:extLst>
                    <a:ext uri="{9D8B030D-6E8A-4147-A177-3AD203B41FA5}">
                      <a16:colId xmlns:a16="http://schemas.microsoft.com/office/drawing/2014/main" val="1729932994"/>
                    </a:ext>
                  </a:extLst>
                </a:gridCol>
              </a:tblGrid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Mixer Design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693277"/>
                  </a:ext>
                </a:extLst>
              </a:tr>
              <a:tr h="11391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Assuming a Power Budget for the mixer of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8.00E-03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584354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a VDD of 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009647"/>
                  </a:ext>
                </a:extLst>
              </a:tr>
              <a:tr h="11391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tail current should be 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6.67E-03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376899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M1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561069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M1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Vth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Vov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Think about M1 Vov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32407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4.33E-02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6.50E-03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gm/Id plot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950904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35101"/>
                  </a:ext>
                </a:extLst>
              </a:tr>
              <a:tr h="11391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Using a reference current of 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5.00E-04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726985"/>
                  </a:ext>
                </a:extLst>
              </a:tr>
              <a:tr h="11391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W/W ratio for the current mirror should be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001426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788984"/>
                  </a:ext>
                </a:extLst>
              </a:tr>
              <a:tr h="11391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 assumptions about M2&amp;3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58496"/>
                  </a:ext>
                </a:extLst>
              </a:tr>
              <a:tr h="21037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M2 &amp;M3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Vth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Vov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Lager W =&gt; easier to switch, if u can drive it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249451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3.25E-03</a:t>
                      </a: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400879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67605"/>
                  </a:ext>
                </a:extLst>
              </a:tr>
              <a:tr h="11391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 Razavi, The max DC voltage drop across each load resistor is (6.64)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88796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Vr_max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0.55857864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0.55857864</a:t>
                      </a: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185795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Rd_max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171.87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171.87</a:t>
                      </a: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5068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655916"/>
                  </a:ext>
                </a:extLst>
              </a:tr>
              <a:tr h="11391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maximum voltage Conversion Gain can now be calculated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8329225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Av_max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4.74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76005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Av_max (dB)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13.5180637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7089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32018"/>
                  </a:ext>
                </a:extLst>
              </a:tr>
              <a:tr h="21037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 the assumptions I made here, that the common mode voltage of the LO is 0.6, with Vth of M1&amp;M2 = 0.4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425360"/>
                  </a:ext>
                </a:extLst>
              </a:tr>
              <a:tr h="11391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Also I need to achieve 65mS of transconductance from M1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145507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238658"/>
                  </a:ext>
                </a:extLst>
              </a:tr>
              <a:tr h="11391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conversion gain will be reduced because of the sinusoidal input according to (6.72)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212521"/>
                  </a:ext>
                </a:extLst>
              </a:tr>
              <a:tr h="21037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gain reduction is a function of the diff pair equilibrium overdrive voltage and peak voltage of LO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26278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LO_peak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122663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Av_max_adj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4.5401331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982718"/>
                  </a:ext>
                </a:extLst>
              </a:tr>
              <a:tr h="11391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Av_max_adj(dB)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13.1413717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86096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0836571"/>
                  </a:ext>
                </a:extLst>
              </a:tr>
              <a:tr h="11391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meet the gain spec (dB)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44981"/>
                  </a:ext>
                </a:extLst>
              </a:tr>
              <a:tr h="11391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 spec (V/V)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3.16227766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V/V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777368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38512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R is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Ω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127583"/>
                  </a:ext>
                </a:extLst>
              </a:tr>
              <a:tr h="11391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 has to be at least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2.48E-02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431200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751547"/>
                  </a:ext>
                </a:extLst>
              </a:tr>
              <a:tr h="11391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get this gm at an Id of 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4.00E-03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27622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Vov should be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847501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995892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UnCox is 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455384"/>
                  </a:ext>
                </a:extLst>
              </a:tr>
              <a:tr h="11391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corresponding W/L ratio is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3.86E+01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643624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025582"/>
                  </a:ext>
                </a:extLst>
              </a:tr>
              <a:tr h="11391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a length of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33965"/>
                  </a:ext>
                </a:extLst>
              </a:tr>
              <a:tr h="11391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width should be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40" marR="5340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</a:t>
                      </a:r>
                    </a:p>
                  </a:txBody>
                  <a:tcPr marL="6167" marR="6167" marT="534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468054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B83753-A7E8-0D41-B01E-FE53D2B825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Analysis must be modified for double-balanced topology</a:t>
            </a:r>
          </a:p>
        </p:txBody>
      </p:sp>
    </p:spTree>
    <p:extLst>
      <p:ext uri="{BB962C8B-B14F-4D97-AF65-F5344CB8AC3E}">
        <p14:creationId xmlns:p14="http://schemas.microsoft.com/office/powerpoint/2010/main" val="403226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BDE167-7EE1-431B-AB26-4E8FAB7C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to build intuition by reading through the textbook, papers, and lecture notes</a:t>
            </a:r>
          </a:p>
          <a:p>
            <a:r>
              <a:rPr lang="en-US" dirty="0"/>
              <a:t>Model in excel and verify in simulation</a:t>
            </a:r>
          </a:p>
          <a:p>
            <a:r>
              <a:rPr lang="en-US" dirty="0"/>
              <a:t>Simulations proceeding with ideal voltage sources for biasing mixer</a:t>
            </a:r>
          </a:p>
          <a:p>
            <a:pPr lvl="1"/>
            <a:r>
              <a:rPr lang="en-US" dirty="0"/>
              <a:t>Biasing will eventually be done with current mirrors</a:t>
            </a:r>
          </a:p>
          <a:p>
            <a:r>
              <a:rPr lang="en-US" dirty="0"/>
              <a:t>Buffer is initially ignored</a:t>
            </a:r>
          </a:p>
          <a:p>
            <a:pPr lvl="1"/>
            <a:r>
              <a:rPr lang="en-US" dirty="0"/>
              <a:t>I will try to use an ideal LO by adjusting the ideal source as needed</a:t>
            </a:r>
          </a:p>
          <a:p>
            <a:pPr lvl="1"/>
            <a:r>
              <a:rPr lang="en-US" dirty="0"/>
              <a:t>Buffer will later be used to create the ‘ideal’ 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497EBA-B1F5-408E-8AD2-5F844299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83164"/>
            <a:ext cx="8747125" cy="43021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04953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3164"/>
            <a:ext cx="8747125" cy="430213"/>
          </a:xfrm>
        </p:spPr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systems run at 2.4GHz?  (hint: everything)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(IEEE 802.11b/g/n)</a:t>
            </a:r>
          </a:p>
          <a:p>
            <a:pPr lvl="1"/>
            <a:r>
              <a:rPr lang="en-US" dirty="0"/>
              <a:t>Bluetooth</a:t>
            </a:r>
          </a:p>
          <a:p>
            <a:pPr lvl="1"/>
            <a:r>
              <a:rPr lang="en-US" dirty="0"/>
              <a:t>Wireless phones</a:t>
            </a:r>
          </a:p>
          <a:p>
            <a:pPr lvl="1"/>
            <a:r>
              <a:rPr lang="en-US" dirty="0"/>
              <a:t>ZigBee (IEEE 802.15.4)</a:t>
            </a:r>
          </a:p>
          <a:p>
            <a:pPr lvl="1"/>
            <a:r>
              <a:rPr lang="en-US" dirty="0"/>
              <a:t>Wireless Microphones</a:t>
            </a:r>
          </a:p>
          <a:p>
            <a:pPr lvl="1"/>
            <a:r>
              <a:rPr lang="en-US" dirty="0"/>
              <a:t>Baby monitors</a:t>
            </a:r>
          </a:p>
          <a:p>
            <a:pPr lvl="1"/>
            <a:r>
              <a:rPr lang="en-US" dirty="0"/>
              <a:t>Garage Opener</a:t>
            </a:r>
          </a:p>
          <a:p>
            <a:r>
              <a:rPr lang="en-US" dirty="0"/>
              <a:t>Blame your microwave</a:t>
            </a:r>
          </a:p>
          <a:p>
            <a:pPr lvl="1"/>
            <a:r>
              <a:rPr lang="en-US" dirty="0">
                <a:hlinkClick r:id="rId3"/>
              </a:rPr>
              <a:t>https://www.wired.com/2010/09/wireless-explainer/</a:t>
            </a:r>
            <a:endParaRPr lang="en-US" dirty="0"/>
          </a:p>
          <a:p>
            <a:r>
              <a:rPr lang="en-US" dirty="0"/>
              <a:t>ISM Band (2.4GHz is one of several)</a:t>
            </a:r>
          </a:p>
          <a:p>
            <a:pPr lvl="1"/>
            <a:r>
              <a:rPr lang="en-US" dirty="0"/>
              <a:t>Industrial, Scientific, Medical</a:t>
            </a:r>
          </a:p>
          <a:p>
            <a:pPr lvl="1"/>
            <a:r>
              <a:rPr lang="en-US" dirty="0"/>
              <a:t>Unregulated (unlicensed)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https://www.wired.com/2010/09/wireless-explainer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pic>
        <p:nvPicPr>
          <p:cNvPr id="5" name="Picture 4" descr="A close up of electronics&#10;&#10;Description automatically generated">
            <a:extLst>
              <a:ext uri="{FF2B5EF4-FFF2-40B4-BE49-F238E27FC236}">
                <a16:creationId xmlns:a16="http://schemas.microsoft.com/office/drawing/2014/main" id="{90D32D82-A3F6-41B7-9DC4-19BEB642F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0" y="4696478"/>
            <a:ext cx="1661506" cy="1528586"/>
          </a:xfrm>
          <a:prstGeom prst="rect">
            <a:avLst/>
          </a:prstGeom>
        </p:spPr>
      </p:pic>
      <p:pic>
        <p:nvPicPr>
          <p:cNvPr id="7" name="Picture 6" descr="A close up of a cell phone&#10;&#10;Description automatically generated">
            <a:extLst>
              <a:ext uri="{FF2B5EF4-FFF2-40B4-BE49-F238E27FC236}">
                <a16:creationId xmlns:a16="http://schemas.microsoft.com/office/drawing/2014/main" id="{8CBC627C-E197-40C8-B47B-70A5D5A4E3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81" y="3231827"/>
            <a:ext cx="1098319" cy="1130623"/>
          </a:xfrm>
          <a:prstGeom prst="rect">
            <a:avLst/>
          </a:prstGeom>
        </p:spPr>
      </p:pic>
      <p:pic>
        <p:nvPicPr>
          <p:cNvPr id="9" name="Picture 8" descr="A picture containing oven, microwave, kitchen, indoor&#10;&#10;Description automatically generated">
            <a:extLst>
              <a:ext uri="{FF2B5EF4-FFF2-40B4-BE49-F238E27FC236}">
                <a16:creationId xmlns:a16="http://schemas.microsoft.com/office/drawing/2014/main" id="{6CFC63F2-CE78-4233-8AD2-0655366B8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56" y="1037433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80A841-1FE3-4B4E-A73C-D120B42BF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Channel selection filtering proves difficult at high frequencies</a:t>
                </a:r>
              </a:p>
              <a:p>
                <a:r>
                  <a:rPr lang="en-US" dirty="0"/>
                  <a:t>A mixer is capable of translating the desired channel to a lower center frequency</a:t>
                </a:r>
              </a:p>
              <a:p>
                <a:r>
                  <a:rPr lang="en-US" dirty="0"/>
                  <a:t>Impulses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𝑳𝑶</m:t>
                        </m:r>
                      </m:sub>
                    </m:sSub>
                  </m:oMath>
                </a14:m>
                <a:r>
                  <a:rPr lang="en-US" dirty="0"/>
                  <a:t> shift desired channel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𝑳𝑶</m:t>
                            </m:r>
                          </m:sub>
                        </m:sSub>
                      </m:e>
                    </m:d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After filtering, signal is at a center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Heterodyne vs. direct conversion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𝑹𝑭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𝟒𝟎𝟏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𝑮𝑯𝒛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𝑳𝑶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𝑮𝑯𝒛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80A841-1FE3-4B4E-A73C-D120B42BF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A3FF21C-DB52-8F4E-9556-547F8812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2716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E9BEA9-4C2B-48CA-A290-EB6E306E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 Microelectronics, </a:t>
            </a:r>
            <a:r>
              <a:rPr lang="en-US" dirty="0" err="1"/>
              <a:t>Razavi</a:t>
            </a:r>
            <a:r>
              <a:rPr lang="en-US" dirty="0"/>
              <a:t>, Ch. 6</a:t>
            </a:r>
          </a:p>
          <a:p>
            <a:r>
              <a:rPr lang="en-US" dirty="0"/>
              <a:t>H. </a:t>
            </a:r>
            <a:r>
              <a:rPr lang="en-US" dirty="0" err="1"/>
              <a:t>Darabi</a:t>
            </a:r>
            <a:r>
              <a:rPr lang="en-US" dirty="0"/>
              <a:t>, A. A. </a:t>
            </a:r>
            <a:r>
              <a:rPr lang="en-US" dirty="0" err="1"/>
              <a:t>Abidi</a:t>
            </a:r>
            <a:r>
              <a:rPr lang="en-US" dirty="0"/>
              <a:t>, “Noise in RF CMOS mixers: a simple physical model,” IEEE J. of Solid-State Circuits, vol. 35, pp. 15-25, Jan. 2000.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E6E870-1997-44F6-B749-96DDABB4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</a:t>
            </a:r>
          </a:p>
        </p:txBody>
      </p:sp>
    </p:spTree>
    <p:extLst>
      <p:ext uri="{BB962C8B-B14F-4D97-AF65-F5344CB8AC3E}">
        <p14:creationId xmlns:p14="http://schemas.microsoft.com/office/powerpoint/2010/main" val="34478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CC40C6-95F5-EB45-89B2-E2E5BEFBE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42" y="900113"/>
            <a:ext cx="6755890" cy="5529262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191372E-30FA-439F-A244-D7E9252182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6875" y="228600"/>
            <a:ext cx="8747125" cy="430213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Specifications</a:t>
            </a:r>
          </a:p>
        </p:txBody>
      </p:sp>
    </p:spTree>
    <p:extLst>
      <p:ext uri="{BB962C8B-B14F-4D97-AF65-F5344CB8AC3E}">
        <p14:creationId xmlns:p14="http://schemas.microsoft.com/office/powerpoint/2010/main" val="9970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23C2E-857F-4382-921A-775E1D56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Topology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5F8824-09C0-2E4E-802F-6A2102321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13002" r="2638" b="5396"/>
          <a:stretch/>
        </p:blipFill>
        <p:spPr>
          <a:xfrm>
            <a:off x="1326629" y="1828800"/>
            <a:ext cx="6490741" cy="4512040"/>
          </a:xfr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CAFD8A8-9066-0F47-BF69-2D9652915CA6}"/>
              </a:ext>
            </a:extLst>
          </p:cNvPr>
          <p:cNvSpPr txBox="1">
            <a:spLocks/>
          </p:cNvSpPr>
          <p:nvPr/>
        </p:nvSpPr>
        <p:spPr bwMode="auto">
          <a:xfrm>
            <a:off x="638175" y="900113"/>
            <a:ext cx="7896225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0513" indent="-290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70000"/>
              <a:buFont typeface="Wingdings 2" pitchFamily="18" charset="2"/>
              <a:buChar char="¢"/>
              <a:defRPr sz="2200" b="1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334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75000"/>
              <a:buFont typeface="Wingdings 3" pitchFamily="18" charset="2"/>
              <a:buChar char="{"/>
              <a:defRPr sz="2000">
                <a:solidFill>
                  <a:schemeClr val="tx1"/>
                </a:solidFill>
                <a:latin typeface="+mj-lt"/>
              </a:defRPr>
            </a:lvl2pPr>
            <a:lvl3pPr marL="9779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75000"/>
              <a:buFont typeface="Wingdings 3" pitchFamily="18" charset="2"/>
              <a:buChar char="{"/>
              <a:defRPr>
                <a:solidFill>
                  <a:schemeClr val="tx1"/>
                </a:solidFill>
                <a:latin typeface="+mj-lt"/>
              </a:defRPr>
            </a:lvl3pPr>
            <a:lvl4pPr marL="13223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 marL="1612900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</a:defRPr>
            </a:lvl5pPr>
            <a:lvl6pPr marL="2070100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527300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2984500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441700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Double Balanced topology for differential RF input</a:t>
            </a:r>
          </a:p>
          <a:p>
            <a:r>
              <a:rPr lang="en-US" kern="0" dirty="0"/>
              <a:t>Rejection of LO noise at the cost of input referred noise and power</a:t>
            </a:r>
          </a:p>
        </p:txBody>
      </p:sp>
    </p:spTree>
    <p:extLst>
      <p:ext uri="{BB962C8B-B14F-4D97-AF65-F5344CB8AC3E}">
        <p14:creationId xmlns:p14="http://schemas.microsoft.com/office/powerpoint/2010/main" val="17242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E3CF32-85AB-4846-B5C9-EC9798D31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M2 &amp; M3 should not enter the triode so long as both carry current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𝑫𝑫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The max drop across the load resistors must accommodate the overdrive of M1 and 1.7x the equilibrium overdrive of each switching transistor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For a given power budget, you can calculate the maximum R</a:t>
                </a:r>
                <a:r>
                  <a:rPr lang="en-US" baseline="-25000" dirty="0"/>
                  <a:t>D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den>
                    </m:f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equilibrium overdrive of the switching transistors can be reduced by making them wider.</a:t>
                </a:r>
              </a:p>
              <a:p>
                <a:r>
                  <a:rPr lang="en-US" dirty="0"/>
                  <a:t>Gain is reduced when both switching transistors are on (∆T)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E3CF32-85AB-4846-B5C9-EC9798D31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93D77E1-2DA6-4332-A91E-45515FB2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Conversion  Gain</a:t>
            </a:r>
          </a:p>
        </p:txBody>
      </p:sp>
    </p:spTree>
    <p:extLst>
      <p:ext uri="{BB962C8B-B14F-4D97-AF65-F5344CB8AC3E}">
        <p14:creationId xmlns:p14="http://schemas.microsoft.com/office/powerpoint/2010/main" val="199345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CD7CA7-AB36-44FB-BA18-E4AC8855D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Overdrive voltages and DC drop on load may be inflexible</a:t>
                </a:r>
              </a:p>
              <a:p>
                <a:pPr lvl="1"/>
                <a:r>
                  <a:rPr lang="en-US" dirty="0"/>
                  <a:t>Sacrifice Power for noise performance</a:t>
                </a:r>
              </a:p>
              <a:p>
                <a:pPr lvl="1"/>
                <a:r>
                  <a:rPr lang="en-US" dirty="0"/>
                  <a:t>Minimize ∆T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𝒌𝑻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 transition time can also contribute to noise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𝑘𝑇𝑅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Flicker noise substantial for IF near 0 &amp; narrow bandwidth</a:t>
                </a:r>
              </a:p>
              <a:p>
                <a:r>
                  <a:rPr lang="en-US" dirty="0"/>
                  <a:t>1/f noise is scaled by </a:t>
                </a:r>
                <a:r>
                  <a:rPr lang="en-US" dirty="0" err="1"/>
                  <a:t>I</a:t>
                </a:r>
                <a:r>
                  <a:rPr lang="en-US" baseline="-25000" dirty="0" err="1"/>
                  <a:t>ss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D</a:t>
                </a:r>
                <a:r>
                  <a:rPr lang="en-US" dirty="0"/>
                  <a:t>/π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p,LO</a:t>
                </a:r>
                <a:r>
                  <a:rPr lang="en-US" dirty="0"/>
                  <a:t> as it appears at the output</a:t>
                </a:r>
              </a:p>
              <a:p>
                <a:pPr lvl="1"/>
                <a:r>
                  <a:rPr lang="en-US" dirty="0"/>
                  <a:t>Reduce bias current of switching devices to reduce 1/f noise</a:t>
                </a:r>
              </a:p>
              <a:p>
                <a:pPr lvl="1"/>
                <a:r>
                  <a:rPr lang="en-US" dirty="0"/>
                  <a:t>Trade-off between thermal noise &amp; flicker noise with current?</a:t>
                </a:r>
              </a:p>
              <a:p>
                <a:pPr lvl="1"/>
                <a:r>
                  <a:rPr lang="en-US" dirty="0"/>
                  <a:t>Increase </a:t>
                </a:r>
                <a:r>
                  <a:rPr lang="en-US" dirty="0" err="1"/>
                  <a:t>VpLO</a:t>
                </a:r>
                <a:r>
                  <a:rPr lang="en-US" dirty="0"/>
                  <a:t>, area</a:t>
                </a:r>
              </a:p>
              <a:p>
                <a:pPr marL="404813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CD7CA7-AB36-44FB-BA18-E4AC8855D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DC6F96-9730-427F-A014-3B5C511F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Noise</a:t>
            </a:r>
          </a:p>
        </p:txBody>
      </p:sp>
    </p:spTree>
    <p:extLst>
      <p:ext uri="{BB962C8B-B14F-4D97-AF65-F5344CB8AC3E}">
        <p14:creationId xmlns:p14="http://schemas.microsoft.com/office/powerpoint/2010/main" val="218800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220E0-F5AE-1341-AC2E-838AC6B12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∝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𝑻𝑯</m:t>
                        </m:r>
                      </m:sub>
                    </m:sSub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𝒊𝒏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𝑻𝑯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input transistor imposes a direct trade-off between linearity and noise</a:t>
                </a:r>
              </a:p>
              <a:p>
                <a:r>
                  <a:rPr lang="en-US" dirty="0"/>
                  <a:t>The headroom consumed by the input transistor (</a:t>
                </a:r>
                <a:r>
                  <a:rPr lang="en-US" dirty="0" err="1"/>
                  <a:t>Vgs</a:t>
                </a:r>
                <a:r>
                  <a:rPr lang="en-US" dirty="0"/>
                  <a:t> – Vth) lowers the conversion gain</a:t>
                </a:r>
              </a:p>
              <a:p>
                <a:r>
                  <a:rPr lang="en-US" dirty="0"/>
                  <a:t>High gain can introduce compression at the output (switching devices introducing nonlinearity)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220E0-F5AE-1341-AC2E-838AC6B12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F81FA6C-AED8-074F-8A37-7E1E325C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Linearity</a:t>
            </a:r>
          </a:p>
        </p:txBody>
      </p:sp>
    </p:spTree>
    <p:extLst>
      <p:ext uri="{BB962C8B-B14F-4D97-AF65-F5344CB8AC3E}">
        <p14:creationId xmlns:p14="http://schemas.microsoft.com/office/powerpoint/2010/main" val="4263818975"/>
      </p:ext>
    </p:extLst>
  </p:cSld>
  <p:clrMapOvr>
    <a:masterClrMapping/>
  </p:clrMapOvr>
</p:sld>
</file>

<file path=ppt/theme/theme1.xml><?xml version="1.0" encoding="utf-8"?>
<a:theme xmlns:a="http://schemas.openxmlformats.org/drawingml/2006/main" name="ecescreen">
  <a:themeElements>
    <a:clrScheme name="ecesc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ecesc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escre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898</Words>
  <Application>Microsoft Macintosh PowerPoint</Application>
  <PresentationFormat>On-screen Show (4:3)</PresentationFormat>
  <Paragraphs>167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Calibri</vt:lpstr>
      <vt:lpstr>Cambria Math</vt:lpstr>
      <vt:lpstr>Gill Sans</vt:lpstr>
      <vt:lpstr>Times New Roman</vt:lpstr>
      <vt:lpstr>Wingdings 2</vt:lpstr>
      <vt:lpstr>Wingdings 3</vt:lpstr>
      <vt:lpstr>ecescreen</vt:lpstr>
      <vt:lpstr>Design Review – 2.4-GHz  Downconversion Mixer</vt:lpstr>
      <vt:lpstr>System</vt:lpstr>
      <vt:lpstr>Motivation</vt:lpstr>
      <vt:lpstr>Motivations </vt:lpstr>
      <vt:lpstr>Specifications</vt:lpstr>
      <vt:lpstr>Proposed Topology</vt:lpstr>
      <vt:lpstr>Analysis – Conversion  Gain</vt:lpstr>
      <vt:lpstr>Analysis - Noise</vt:lpstr>
      <vt:lpstr>Analysis - Linearity</vt:lpstr>
      <vt:lpstr>Analysis - Excel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 – 2.4-GHz  Downconversion Mixer</dc:title>
  <dc:creator>Dylan Rosser</dc:creator>
  <cp:lastModifiedBy>Dylan Rosser</cp:lastModifiedBy>
  <cp:revision>19</cp:revision>
  <dcterms:created xsi:type="dcterms:W3CDTF">2020-03-25T01:36:07Z</dcterms:created>
  <dcterms:modified xsi:type="dcterms:W3CDTF">2020-03-26T16:01:13Z</dcterms:modified>
</cp:coreProperties>
</file>