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93" r:id="rId2"/>
    <p:sldId id="1165" r:id="rId3"/>
    <p:sldId id="1166" r:id="rId4"/>
    <p:sldId id="1167" r:id="rId5"/>
    <p:sldId id="1168" r:id="rId6"/>
    <p:sldId id="1169" r:id="rId7"/>
    <p:sldId id="1170" r:id="rId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2934">
          <p15:clr>
            <a:srgbClr val="A4A3A4"/>
          </p15:clr>
        </p15:guide>
        <p15:guide id="4" pos="2160">
          <p15:clr>
            <a:srgbClr val="A4A3A4"/>
          </p15:clr>
        </p15:guide>
        <p15:guide id="5" orient="horz" pos="3543">
          <p15:clr>
            <a:srgbClr val="A4A3A4"/>
          </p15:clr>
        </p15:guide>
        <p15:guide id="6" pos="23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9999"/>
    <a:srgbClr val="EAEAEA"/>
    <a:srgbClr val="FF0000"/>
    <a:srgbClr val="618FFD"/>
    <a:srgbClr val="990000"/>
    <a:srgbClr val="FFCC99"/>
    <a:srgbClr val="CC00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8" autoAdjust="0"/>
    <p:restoredTop sz="80419" autoAdjust="0"/>
  </p:normalViewPr>
  <p:slideViewPr>
    <p:cSldViewPr snapToGrid="0">
      <p:cViewPr>
        <p:scale>
          <a:sx n="90" d="100"/>
          <a:sy n="90" d="100"/>
        </p:scale>
        <p:origin x="2160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070" y="-72"/>
      </p:cViewPr>
      <p:guideLst>
        <p:guide orient="horz" pos="3224"/>
        <p:guide pos="2236"/>
        <p:guide orient="horz" pos="2934"/>
        <p:guide pos="2160"/>
        <p:guide orient="horz" pos="3543"/>
        <p:guide pos="231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4318" cy="5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t" anchorCtr="0" compatLnSpc="1">
            <a:prstTxWarp prst="textNoShape">
              <a:avLst/>
            </a:prstTxWarp>
          </a:bodyPr>
          <a:lstStyle>
            <a:lvl1pPr defTabSz="994900">
              <a:defRPr sz="1300" b="1">
                <a:latin typeface="Times New Roman" pitchFamily="18" charset="0"/>
              </a:defRPr>
            </a:lvl1pPr>
          </a:lstStyle>
          <a:p>
            <a:r>
              <a:rPr lang="en-US"/>
              <a:t>OSU-ECE7027</a:t>
            </a: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4982" y="1"/>
            <a:ext cx="3044318" cy="514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t" anchorCtr="0" compatLnSpc="1">
            <a:prstTxWarp prst="textNoShape">
              <a:avLst/>
            </a:prstTxWarp>
          </a:bodyPr>
          <a:lstStyle>
            <a:lvl1pPr algn="r" defTabSz="994900">
              <a:defRPr sz="13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4948"/>
            <a:ext cx="3044318" cy="5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b" anchorCtr="0" compatLnSpc="1">
            <a:prstTxWarp prst="textNoShape">
              <a:avLst/>
            </a:prstTxWarp>
          </a:bodyPr>
          <a:lstStyle>
            <a:lvl1pPr defTabSz="994900">
              <a:defRPr sz="1300" b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4982" y="9704948"/>
            <a:ext cx="3044318" cy="51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369" tIns="49686" rIns="99369" bIns="49686" numCol="1" anchor="b" anchorCtr="0" compatLnSpc="1">
            <a:prstTxWarp prst="textNoShape">
              <a:avLst/>
            </a:prstTxWarp>
          </a:bodyPr>
          <a:lstStyle>
            <a:lvl1pPr algn="r" defTabSz="994900">
              <a:defRPr sz="1300" b="1">
                <a:latin typeface="Times New Roman" pitchFamily="18" charset="0"/>
              </a:defRPr>
            </a:lvl1pPr>
          </a:lstStyle>
          <a:p>
            <a:fld id="{6B6BC552-5811-4320-B259-7CF2F7971E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59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12106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>
            <a:lvl1pPr defTabSz="942622"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OSU-ECE7027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1063" y="2"/>
            <a:ext cx="3110565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>
            <a:lvl1pPr algn="r" defTabSz="942622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9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7263" y="733425"/>
            <a:ext cx="5203825" cy="3903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9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2907" y="4880395"/>
            <a:ext cx="5185817" cy="455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9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60789"/>
            <a:ext cx="3112106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b" anchorCtr="0" compatLnSpc="1">
            <a:prstTxWarp prst="textNoShape">
              <a:avLst/>
            </a:prstTxWarp>
          </a:bodyPr>
          <a:lstStyle>
            <a:lvl1pPr defTabSz="942622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99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1063" y="9760789"/>
            <a:ext cx="3110565" cy="48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35" tIns="47119" rIns="94235" bIns="47119" numCol="1" anchor="b" anchorCtr="0" compatLnSpc="1">
            <a:prstTxWarp prst="textNoShape">
              <a:avLst/>
            </a:prstTxWarp>
          </a:bodyPr>
          <a:lstStyle>
            <a:lvl1pPr algn="r" defTabSz="942622">
              <a:defRPr sz="1300">
                <a:latin typeface="Times New Roman" pitchFamily="18" charset="0"/>
              </a:defRPr>
            </a:lvl1pPr>
          </a:lstStyle>
          <a:p>
            <a:fld id="{70AE95D0-B968-481C-8EC5-DAA3B642B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40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D2D2D-1530-4948-93E9-9B1246F0DB48}" type="slidenum">
              <a:rPr lang="en-US"/>
              <a:pPr/>
              <a:t>1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or applications for this design.</a:t>
            </a:r>
          </a:p>
          <a:p>
            <a:r>
              <a:rPr lang="en-US" dirty="0"/>
              <a:t>Microwaves are the reason so many devices are centered around 2.4GHz (2.45GHz is the standard for microwaves)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AE95D0-B968-481C-8EC5-DAA3B642BA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E95D0-B968-481C-8EC5-DAA3B642BA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OSU-ECE7027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E95D0-B968-481C-8EC5-DAA3B642BA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A89F1-E9C2-42AA-920F-88BF6DFB0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99"/>
          <a:stretch/>
        </p:blipFill>
        <p:spPr>
          <a:xfrm>
            <a:off x="4107516" y="5442979"/>
            <a:ext cx="928966" cy="8608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200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200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430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7896225" cy="268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75" y="3740150"/>
            <a:ext cx="7896225" cy="268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00113"/>
            <a:ext cx="3871912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430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900113"/>
            <a:ext cx="3871912" cy="2687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740150"/>
            <a:ext cx="3871912" cy="268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Box 25"/>
          <p:cNvSpPr txBox="1">
            <a:spLocks noChangeArrowheads="1"/>
          </p:cNvSpPr>
          <p:nvPr userDrawn="1"/>
        </p:nvSpPr>
        <p:spPr bwMode="auto">
          <a:xfrm>
            <a:off x="7767389" y="6488633"/>
            <a:ext cx="1011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chemeClr val="bg2"/>
                </a:solidFill>
                <a:latin typeface="+mn-lt"/>
              </a:rPr>
              <a:t>Slide </a:t>
            </a:r>
            <a:fld id="{2ECF072F-119F-419A-81FC-1C21FCC8099C}" type="slidenum">
              <a:rPr lang="en-US" sz="1200" b="1" smtClean="0">
                <a:solidFill>
                  <a:schemeClr val="bg2"/>
                </a:solidFill>
                <a:latin typeface="+mn-lt"/>
              </a:rPr>
              <a:pPr algn="ctr"/>
              <a:t>‹#›</a:t>
            </a:fld>
            <a:r>
              <a:rPr lang="en-US" sz="1200" dirty="0">
                <a:solidFill>
                  <a:schemeClr val="bg2"/>
                </a:solidFill>
                <a:latin typeface="+mn-lt"/>
              </a:rPr>
              <a:t>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900113"/>
            <a:ext cx="3871913" cy="5529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900113"/>
            <a:ext cx="3871912" cy="5529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228600"/>
            <a:ext cx="8747125" cy="4302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8175" y="900113"/>
            <a:ext cx="7896225" cy="552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412750" cy="4448175"/>
          </a:xfrm>
          <a:prstGeom prst="rect">
            <a:avLst/>
          </a:prstGeom>
          <a:gradFill rotWithShape="0">
            <a:gsLst>
              <a:gs pos="0">
                <a:srgbClr val="990000"/>
              </a:gs>
              <a:gs pos="100000">
                <a:srgbClr val="990000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575932" y="6501832"/>
            <a:ext cx="38694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dirty="0">
                <a:solidFill>
                  <a:schemeClr val="bg2">
                    <a:lumMod val="75000"/>
                  </a:schemeClr>
                </a:solidFill>
                <a:latin typeface="Gill Sans" pitchFamily="-112" charset="0"/>
                <a:ea typeface="Gill Sans" pitchFamily="-112" charset="0"/>
                <a:cs typeface="Gill Sans" pitchFamily="-112" charset="0"/>
              </a:rPr>
              <a:t>© Vanessa Chen, 2020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 userDrawn="1"/>
        </p:nvSpPr>
        <p:spPr bwMode="auto">
          <a:xfrm>
            <a:off x="137565" y="6501834"/>
            <a:ext cx="19234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dirty="0">
                <a:solidFill>
                  <a:schemeClr val="bg2">
                    <a:lumMod val="75000"/>
                  </a:schemeClr>
                </a:solidFill>
                <a:latin typeface="Gill Sans" pitchFamily="-112" charset="0"/>
                <a:ea typeface="Gill Sans" pitchFamily="-112" charset="0"/>
                <a:cs typeface="Gill Sans" pitchFamily="-112" charset="0"/>
              </a:rPr>
              <a:t>CMU ECE 18723</a:t>
            </a:r>
            <a:endParaRPr lang="en-US" sz="1200" b="1" i="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24" descr="cmuredwhite">
            <a:extLst>
              <a:ext uri="{FF2B5EF4-FFF2-40B4-BE49-F238E27FC236}">
                <a16:creationId xmlns:a16="http://schemas.microsoft.com/office/drawing/2014/main" id="{9E97FCE2-7B09-4228-B2C8-E0A93A853C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04175" y="33338"/>
            <a:ext cx="981075" cy="1714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2pPr>
      <a:lvl3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3pPr>
      <a:lvl4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4pPr>
      <a:lvl5pPr marL="1190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5pPr>
      <a:lvl6pPr marL="5762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6pPr>
      <a:lvl7pPr marL="10334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7pPr>
      <a:lvl8pPr marL="14906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8pPr>
      <a:lvl9pPr marL="1947863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 Narrow" pitchFamily="34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0000"/>
        <a:buFont typeface="Wingdings 2" pitchFamily="18" charset="2"/>
        <a:buChar char="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 sz="2000">
          <a:solidFill>
            <a:schemeClr val="tx1"/>
          </a:solidFill>
          <a:latin typeface="Arial" charset="0"/>
        </a:defRPr>
      </a:lvl2pPr>
      <a:lvl3pPr marL="977900" indent="-230188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75000"/>
        <a:buFont typeface="Wingdings 3" pitchFamily="18" charset="2"/>
        <a:buChar char="{"/>
        <a:defRPr>
          <a:solidFill>
            <a:schemeClr val="tx1"/>
          </a:solidFill>
          <a:latin typeface="Arial" charset="0"/>
        </a:defRPr>
      </a:lvl3pPr>
      <a:lvl4pPr marL="1322388" indent="-23018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16129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0701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5273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29845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441700" indent="-1762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2010/09/wireless-explain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Design Review – 2.4-GHz  Oscillator</a:t>
            </a:r>
            <a:endParaRPr lang="en-US" b="0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3587"/>
            <a:ext cx="6400800" cy="1752600"/>
          </a:xfrm>
        </p:spPr>
        <p:txBody>
          <a:bodyPr/>
          <a:lstStyle/>
          <a:p>
            <a:r>
              <a:rPr lang="en-US" dirty="0"/>
              <a:t>Dylan Rosser</a:t>
            </a:r>
          </a:p>
          <a:p>
            <a:pPr lvl="1"/>
            <a:r>
              <a:rPr lang="en-US" dirty="0"/>
              <a:t>Dept. of Electrical and Computer Engineering</a:t>
            </a:r>
          </a:p>
          <a:p>
            <a:pPr lvl="1"/>
            <a:r>
              <a:rPr lang="en-US" dirty="0"/>
              <a:t>Carnegie Mellon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183164"/>
            <a:ext cx="8747125" cy="430213"/>
          </a:xfrm>
        </p:spPr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systems run at 2.4GHz?  (hint: everything)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(IEEE 802.11b/g/n)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Wireless phones</a:t>
            </a:r>
          </a:p>
          <a:p>
            <a:pPr lvl="1"/>
            <a:r>
              <a:rPr lang="en-US" dirty="0"/>
              <a:t>ZigBee (IEEE 802.15.4)</a:t>
            </a:r>
          </a:p>
          <a:p>
            <a:pPr lvl="1"/>
            <a:r>
              <a:rPr lang="en-US" dirty="0"/>
              <a:t>Wireless Microphones</a:t>
            </a:r>
          </a:p>
          <a:p>
            <a:pPr lvl="1"/>
            <a:r>
              <a:rPr lang="en-US" dirty="0"/>
              <a:t>Baby monitors</a:t>
            </a:r>
          </a:p>
          <a:p>
            <a:pPr lvl="1"/>
            <a:r>
              <a:rPr lang="en-US" dirty="0"/>
              <a:t>Garage Opener</a:t>
            </a:r>
          </a:p>
          <a:p>
            <a:r>
              <a:rPr lang="en-US" dirty="0"/>
              <a:t>Blame your microwave</a:t>
            </a:r>
          </a:p>
          <a:p>
            <a:pPr lvl="1"/>
            <a:r>
              <a:rPr lang="en-US" dirty="0">
                <a:hlinkClick r:id="rId3"/>
              </a:rPr>
              <a:t>https://www.wired.com/2010/09/wireless-explainer/</a:t>
            </a:r>
            <a:endParaRPr lang="en-US" dirty="0"/>
          </a:p>
          <a:p>
            <a:r>
              <a:rPr lang="en-US" dirty="0"/>
              <a:t>ISM Band (2.4GHz is one of several)</a:t>
            </a:r>
          </a:p>
          <a:p>
            <a:pPr lvl="1"/>
            <a:r>
              <a:rPr lang="en-US" dirty="0"/>
              <a:t>Industrial, Scientific, Medical</a:t>
            </a:r>
          </a:p>
          <a:p>
            <a:pPr lvl="1"/>
            <a:r>
              <a:rPr lang="en-US" dirty="0"/>
              <a:t>Unregulated (unlicensed)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https://www.wired.com/2010/09/wireless-explainer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pic>
        <p:nvPicPr>
          <p:cNvPr id="5" name="Picture 4" descr="A close up of electronics&#10;&#10;Description automatically generated">
            <a:extLst>
              <a:ext uri="{FF2B5EF4-FFF2-40B4-BE49-F238E27FC236}">
                <a16:creationId xmlns:a16="http://schemas.microsoft.com/office/drawing/2014/main" id="{90D32D82-A3F6-41B7-9DC4-19BEB642F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0" y="4696478"/>
            <a:ext cx="1661506" cy="1528586"/>
          </a:xfrm>
          <a:prstGeom prst="rect">
            <a:avLst/>
          </a:prstGeom>
        </p:spPr>
      </p:pic>
      <p:pic>
        <p:nvPicPr>
          <p:cNvPr id="7" name="Picture 6" descr="A close up of a cell phone&#10;&#10;Description automatically generated">
            <a:extLst>
              <a:ext uri="{FF2B5EF4-FFF2-40B4-BE49-F238E27FC236}">
                <a16:creationId xmlns:a16="http://schemas.microsoft.com/office/drawing/2014/main" id="{8CBC627C-E197-40C8-B47B-70A5D5A4E3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081" y="3231827"/>
            <a:ext cx="1098319" cy="1130623"/>
          </a:xfrm>
          <a:prstGeom prst="rect">
            <a:avLst/>
          </a:prstGeom>
        </p:spPr>
      </p:pic>
      <p:pic>
        <p:nvPicPr>
          <p:cNvPr id="9" name="Picture 8" descr="A picture containing oven, microwave, kitchen, indoor&#10;&#10;Description automatically generated">
            <a:extLst>
              <a:ext uri="{FF2B5EF4-FFF2-40B4-BE49-F238E27FC236}">
                <a16:creationId xmlns:a16="http://schemas.microsoft.com/office/drawing/2014/main" id="{6CFC63F2-CE78-4233-8AD2-0655366B8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56" y="1037433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E9BEA9-4C2B-48CA-A290-EB6E306E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 Microelectronics, </a:t>
            </a:r>
            <a:r>
              <a:rPr lang="en-US" dirty="0" err="1"/>
              <a:t>Razavi</a:t>
            </a:r>
            <a:r>
              <a:rPr lang="en-US" dirty="0"/>
              <a:t>, Ch. 8</a:t>
            </a:r>
          </a:p>
          <a:p>
            <a:pPr lvl="1"/>
            <a:r>
              <a:rPr lang="en-US" dirty="0"/>
              <a:t>Ch 7.5: Varactor</a:t>
            </a:r>
          </a:p>
          <a:p>
            <a:pPr lvl="1"/>
            <a:r>
              <a:rPr lang="en-US" dirty="0"/>
              <a:t>CH 13 p. 869: Design Example</a:t>
            </a:r>
          </a:p>
          <a:p>
            <a:r>
              <a:rPr lang="en-US" dirty="0"/>
              <a:t>Lectures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E6E870-1997-44F6-B749-96DDABB4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</a:t>
            </a:r>
          </a:p>
        </p:txBody>
      </p:sp>
    </p:spTree>
    <p:extLst>
      <p:ext uri="{BB962C8B-B14F-4D97-AF65-F5344CB8AC3E}">
        <p14:creationId xmlns:p14="http://schemas.microsoft.com/office/powerpoint/2010/main" val="34478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1372E-30FA-439F-A244-D7E9252182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96875" y="228600"/>
            <a:ext cx="8747125" cy="430213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Specifications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42D7F2-768C-194E-9E9A-4029AA710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7" y="2096294"/>
            <a:ext cx="6718300" cy="3136900"/>
          </a:xfrm>
        </p:spPr>
      </p:pic>
    </p:spTree>
    <p:extLst>
      <p:ext uri="{BB962C8B-B14F-4D97-AF65-F5344CB8AC3E}">
        <p14:creationId xmlns:p14="http://schemas.microsoft.com/office/powerpoint/2010/main" val="99709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23C2E-857F-4382-921A-775E1D56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Topology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76B39D-990A-2B4C-B724-2772B69DD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4" y="2499107"/>
            <a:ext cx="7896225" cy="2301293"/>
          </a:xfrm>
        </p:spPr>
      </p:pic>
    </p:spTree>
    <p:extLst>
      <p:ext uri="{BB962C8B-B14F-4D97-AF65-F5344CB8AC3E}">
        <p14:creationId xmlns:p14="http://schemas.microsoft.com/office/powerpoint/2010/main" val="17242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E3CF32-85AB-4846-B5C9-EC9798D310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𝒎𝒂𝒙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𝒎𝒊𝒏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i="1" dirty="0"/>
                  <a:t>Large Q =&gt; Lower Phase Noise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𝒈𝒎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i="1" dirty="0"/>
                  <a:t>Large width</a:t>
                </a:r>
              </a:p>
              <a:p>
                <a:r>
                  <a:rPr lang="en-US" i="1" dirty="0"/>
                  <a:t>Allocate a little less then half the power spec to each branch</a:t>
                </a:r>
              </a:p>
              <a:p>
                <a:pPr marL="404813" lvl="1" indent="0">
                  <a:buNone/>
                </a:pPr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E3CF32-85AB-4846-B5C9-EC9798D31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3D77E1-2DA6-4332-A91E-45515FB2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199345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DE167-7EE1-431B-AB26-4E8FAB7C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to build intuition by reading through the textbook, papers, and lecture notes</a:t>
            </a:r>
          </a:p>
          <a:p>
            <a:r>
              <a:rPr lang="en-US" dirty="0"/>
              <a:t>Model in excel and verify in simulation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497EBA-B1F5-408E-8AD2-5F844299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83164"/>
            <a:ext cx="8747125" cy="43021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D7DB9-6C7C-9E49-8AC8-B9F1D321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0" y="2938072"/>
            <a:ext cx="8687800" cy="10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37837"/>
      </p:ext>
    </p:extLst>
  </p:cSld>
  <p:clrMapOvr>
    <a:masterClrMapping/>
  </p:clrMapOvr>
</p:sld>
</file>

<file path=ppt/theme/theme1.xml><?xml version="1.0" encoding="utf-8"?>
<a:theme xmlns:a="http://schemas.openxmlformats.org/drawingml/2006/main" name="ecescreen">
  <a:themeElements>
    <a:clrScheme name="ecescre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ecescre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escree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escre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214</Words>
  <Application>Microsoft Macintosh PowerPoint</Application>
  <PresentationFormat>On-screen Show (4:3)</PresentationFormat>
  <Paragraphs>48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Narrow</vt:lpstr>
      <vt:lpstr>Calibri</vt:lpstr>
      <vt:lpstr>Cambria Math</vt:lpstr>
      <vt:lpstr>Gill Sans</vt:lpstr>
      <vt:lpstr>Times New Roman</vt:lpstr>
      <vt:lpstr>Wingdings 2</vt:lpstr>
      <vt:lpstr>Wingdings 3</vt:lpstr>
      <vt:lpstr>ecescreen</vt:lpstr>
      <vt:lpstr>Design Review – 2.4-GHz  Oscillator</vt:lpstr>
      <vt:lpstr>System</vt:lpstr>
      <vt:lpstr>Motivations </vt:lpstr>
      <vt:lpstr>Specifications</vt:lpstr>
      <vt:lpstr>Proposed Topology</vt:lpstr>
      <vt:lpstr>Analysis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Review – 2.4-GHz  Downconversion Mixer</dc:title>
  <dc:creator>Dylan Rosser</dc:creator>
  <cp:lastModifiedBy>Dylan Rosser</cp:lastModifiedBy>
  <cp:revision>26</cp:revision>
  <dcterms:created xsi:type="dcterms:W3CDTF">2020-03-25T01:36:07Z</dcterms:created>
  <dcterms:modified xsi:type="dcterms:W3CDTF">2020-04-27T17:50:34Z</dcterms:modified>
</cp:coreProperties>
</file>