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56" r:id="rId5"/>
    <p:sldId id="268" r:id="rId6"/>
    <p:sldId id="269"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8B7590-EAE7-4307-8D10-000B5EB1C992}" v="52" dt="2020-03-20T23:47:17.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67463" autoAdjust="0"/>
  </p:normalViewPr>
  <p:slideViewPr>
    <p:cSldViewPr snapToGrid="0">
      <p:cViewPr varScale="1">
        <p:scale>
          <a:sx n="59" d="100"/>
          <a:sy n="59" d="100"/>
        </p:scale>
        <p:origin x="78" y="154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3/20/2020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017645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68490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562904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729653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087467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07405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300320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617231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75817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989386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47618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3/20/2020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3/20/2020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3/20/2020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3/20/2020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3/20/2020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3/20/2020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3/20/2020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3/20/2020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3/20/2020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3/20/2020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3/20/2020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3/20/2020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021530" y="4522156"/>
            <a:ext cx="7637070" cy="1363215"/>
          </a:xfrm>
        </p:spPr>
        <p:txBody>
          <a:bodyPr anchor="t">
            <a:normAutofit/>
          </a:bodyPr>
          <a:lstStyle/>
          <a:p>
            <a:pPr algn="l"/>
            <a:r>
              <a:rPr lang="en-US" sz="4000" dirty="0">
                <a:latin typeface="Franklin Gothic Book" panose="020B0503020102020204" pitchFamily="34" charset="0"/>
                <a:cs typeface="Segoe UI" panose="020B0502040204020203" pitchFamily="34" charset="0"/>
              </a:rPr>
              <a:t>Film &amp; TV Demographic Analysis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fontScale="92500" lnSpcReduction="10000"/>
          </a:bodyPr>
          <a:lstStyle/>
          <a:p>
            <a:r>
              <a:rPr lang="en-US" sz="4000" dirty="0">
                <a:latin typeface="Franklin Gothic Book" panose="020B0503020102020204" pitchFamily="34" charset="0"/>
              </a:rPr>
              <a:t>Capstone Project 2</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1146-DF70-413A-8CC8-968E641889A4}"/>
              </a:ext>
            </a:extLst>
          </p:cNvPr>
          <p:cNvSpPr>
            <a:spLocks noGrp="1"/>
          </p:cNvSpPr>
          <p:nvPr>
            <p:ph type="title"/>
          </p:nvPr>
        </p:nvSpPr>
        <p:spPr/>
        <p:txBody>
          <a:bodyPr/>
          <a:lstStyle/>
          <a:p>
            <a:r>
              <a:rPr lang="en-US" dirty="0"/>
              <a:t>IMDb Dataset</a:t>
            </a:r>
          </a:p>
        </p:txBody>
      </p:sp>
      <p:sp>
        <p:nvSpPr>
          <p:cNvPr id="3" name="Content Placeholder 2">
            <a:extLst>
              <a:ext uri="{FF2B5EF4-FFF2-40B4-BE49-F238E27FC236}">
                <a16:creationId xmlns:a16="http://schemas.microsoft.com/office/drawing/2014/main" id="{1AF753F4-EFE7-49F6-9083-9628EDE9EB0B}"/>
              </a:ext>
            </a:extLst>
          </p:cNvPr>
          <p:cNvSpPr>
            <a:spLocks noGrp="1"/>
          </p:cNvSpPr>
          <p:nvPr>
            <p:ph idx="1"/>
          </p:nvPr>
        </p:nvSpPr>
        <p:spPr/>
        <p:txBody>
          <a:bodyPr/>
          <a:lstStyle/>
          <a:p>
            <a:r>
              <a:rPr lang="en-US" dirty="0"/>
              <a:t>For the IMDb dataset I choose to test different variables against my list of features. This dataset included average votes broken into demographics such as age and sex. So I chose to use females age 30 as my test variable, then look into what were the most important features for that demographic.</a:t>
            </a:r>
          </a:p>
        </p:txBody>
      </p:sp>
    </p:spTree>
    <p:extLst>
      <p:ext uri="{BB962C8B-B14F-4D97-AF65-F5344CB8AC3E}">
        <p14:creationId xmlns:p14="http://schemas.microsoft.com/office/powerpoint/2010/main" val="143264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0046"/>
            <a:ext cx="10515600" cy="1325563"/>
          </a:xfrm>
        </p:spPr>
        <p:txBody>
          <a:bodyPr/>
          <a:lstStyle/>
          <a:p>
            <a:r>
              <a:rPr lang="en-US" dirty="0">
                <a:latin typeface="Franklin Gothic Book" panose="020B0503020102020204" pitchFamily="34" charset="0"/>
                <a:cs typeface="Segoe UI" panose="020B0502040204020203" pitchFamily="34" charset="0"/>
              </a:rPr>
              <a:t>Importing Data</a:t>
            </a:r>
          </a:p>
        </p:txBody>
      </p:sp>
      <p:sp>
        <p:nvSpPr>
          <p:cNvPr id="5" name="TextBox 4">
            <a:extLst>
              <a:ext uri="{FF2B5EF4-FFF2-40B4-BE49-F238E27FC236}">
                <a16:creationId xmlns:a16="http://schemas.microsoft.com/office/drawing/2014/main" id="{25AD4F61-E023-4530-BF03-8BC2D825D0BF}"/>
              </a:ext>
            </a:extLst>
          </p:cNvPr>
          <p:cNvSpPr txBox="1"/>
          <p:nvPr/>
        </p:nvSpPr>
        <p:spPr>
          <a:xfrm>
            <a:off x="1029507" y="2439975"/>
            <a:ext cx="3248579"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  Importing my cleaned IMDb datasets. From here I only want to grab a couple of columns; the </a:t>
            </a:r>
            <a:r>
              <a:rPr lang="en-US" dirty="0" err="1">
                <a:latin typeface="Segoe UI" panose="020B0502040204020203" pitchFamily="34" charset="0"/>
                <a:cs typeface="Segoe UI" panose="020B0502040204020203" pitchFamily="34" charset="0"/>
              </a:rPr>
              <a:t>metascore</a:t>
            </a:r>
            <a:r>
              <a:rPr lang="en-US" dirty="0">
                <a:latin typeface="Segoe UI" panose="020B0502040204020203" pitchFamily="34" charset="0"/>
                <a:cs typeface="Segoe UI" panose="020B0502040204020203" pitchFamily="34" charset="0"/>
              </a:rPr>
              <a:t> and the females_30age_avg_vote</a:t>
            </a:r>
          </a:p>
        </p:txBody>
      </p:sp>
      <p:sp>
        <p:nvSpPr>
          <p:cNvPr id="8" name="Oval 7">
            <a:extLst>
              <a:ext uri="{FF2B5EF4-FFF2-40B4-BE49-F238E27FC236}">
                <a16:creationId xmlns:a16="http://schemas.microsoft.com/office/drawing/2014/main" id="{E5585411-DE61-42EC-8DAB-BA853F129791}"/>
              </a:ext>
            </a:extLst>
          </p:cNvPr>
          <p:cNvSpPr/>
          <p:nvPr/>
        </p:nvSpPr>
        <p:spPr>
          <a:xfrm>
            <a:off x="443353" y="136756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pic>
        <p:nvPicPr>
          <p:cNvPr id="4" name="Picture 3">
            <a:extLst>
              <a:ext uri="{FF2B5EF4-FFF2-40B4-BE49-F238E27FC236}">
                <a16:creationId xmlns:a16="http://schemas.microsoft.com/office/drawing/2014/main" id="{B031C900-1F3D-44DF-9E16-1DAB5F2E7DD8}"/>
              </a:ext>
            </a:extLst>
          </p:cNvPr>
          <p:cNvPicPr>
            <a:picLocks noChangeAspect="1"/>
          </p:cNvPicPr>
          <p:nvPr/>
        </p:nvPicPr>
        <p:blipFill>
          <a:blip r:embed="rId3"/>
          <a:stretch>
            <a:fillRect/>
          </a:stretch>
        </p:blipFill>
        <p:spPr>
          <a:xfrm>
            <a:off x="1099480" y="1114412"/>
            <a:ext cx="3248578" cy="1237554"/>
          </a:xfrm>
          <a:prstGeom prst="rect">
            <a:avLst/>
          </a:prstGeom>
        </p:spPr>
      </p:pic>
      <p:pic>
        <p:nvPicPr>
          <p:cNvPr id="6" name="Picture 5">
            <a:extLst>
              <a:ext uri="{FF2B5EF4-FFF2-40B4-BE49-F238E27FC236}">
                <a16:creationId xmlns:a16="http://schemas.microsoft.com/office/drawing/2014/main" id="{5D2CBFE4-7557-4ECB-B601-A04A58F2110C}"/>
              </a:ext>
            </a:extLst>
          </p:cNvPr>
          <p:cNvPicPr>
            <a:picLocks noChangeAspect="1"/>
          </p:cNvPicPr>
          <p:nvPr/>
        </p:nvPicPr>
        <p:blipFill>
          <a:blip r:embed="rId4"/>
          <a:stretch>
            <a:fillRect/>
          </a:stretch>
        </p:blipFill>
        <p:spPr>
          <a:xfrm>
            <a:off x="4348059" y="1095085"/>
            <a:ext cx="2645576" cy="624237"/>
          </a:xfrm>
          <a:prstGeom prst="rect">
            <a:avLst/>
          </a:prstGeom>
        </p:spPr>
      </p:pic>
      <p:pic>
        <p:nvPicPr>
          <p:cNvPr id="12" name="Picture 11">
            <a:extLst>
              <a:ext uri="{FF2B5EF4-FFF2-40B4-BE49-F238E27FC236}">
                <a16:creationId xmlns:a16="http://schemas.microsoft.com/office/drawing/2014/main" id="{E95EBC82-B699-4CA0-AA09-0985A9803C2F}"/>
              </a:ext>
            </a:extLst>
          </p:cNvPr>
          <p:cNvPicPr>
            <a:picLocks noChangeAspect="1"/>
          </p:cNvPicPr>
          <p:nvPr/>
        </p:nvPicPr>
        <p:blipFill>
          <a:blip r:embed="rId5"/>
          <a:stretch>
            <a:fillRect/>
          </a:stretch>
        </p:blipFill>
        <p:spPr>
          <a:xfrm>
            <a:off x="4418033" y="1789722"/>
            <a:ext cx="7191581" cy="3995323"/>
          </a:xfrm>
          <a:prstGeom prst="rect">
            <a:avLst/>
          </a:prstGeom>
        </p:spPr>
      </p:pic>
      <p:pic>
        <p:nvPicPr>
          <p:cNvPr id="13" name="Picture 12">
            <a:extLst>
              <a:ext uri="{FF2B5EF4-FFF2-40B4-BE49-F238E27FC236}">
                <a16:creationId xmlns:a16="http://schemas.microsoft.com/office/drawing/2014/main" id="{CED04929-97F7-4A1D-B02A-D37B6506ECC5}"/>
              </a:ext>
            </a:extLst>
          </p:cNvPr>
          <p:cNvPicPr>
            <a:picLocks noChangeAspect="1"/>
          </p:cNvPicPr>
          <p:nvPr/>
        </p:nvPicPr>
        <p:blipFill>
          <a:blip r:embed="rId6"/>
          <a:stretch>
            <a:fillRect/>
          </a:stretch>
        </p:blipFill>
        <p:spPr>
          <a:xfrm>
            <a:off x="1099480" y="5873054"/>
            <a:ext cx="8770433" cy="459468"/>
          </a:xfrm>
          <a:prstGeom prst="rect">
            <a:avLst/>
          </a:prstGeom>
        </p:spPr>
      </p:pic>
    </p:spTree>
    <p:extLst>
      <p:ext uri="{BB962C8B-B14F-4D97-AF65-F5344CB8AC3E}">
        <p14:creationId xmlns:p14="http://schemas.microsoft.com/office/powerpoint/2010/main" val="154258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646026" y="2615835"/>
            <a:ext cx="8260860" cy="830997"/>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2. Next I concatenate my target variable with my features, then divide them up for the train test split function.</a:t>
            </a:r>
          </a:p>
          <a:p>
            <a:r>
              <a:rPr lang="en-US" sz="1600" dirty="0">
                <a:latin typeface="Segoe UI" panose="020B0502040204020203" pitchFamily="34" charset="0"/>
                <a:cs typeface="Segoe UI" panose="020B0502040204020203" pitchFamily="34" charset="0"/>
              </a:rPr>
              <a:t>3. Once I have my data split I fit it to my model.</a:t>
            </a:r>
            <a:endParaRPr lang="en-US" sz="1600" i="1" dirty="0">
              <a:latin typeface="Segoe UI" panose="020B0502040204020203" pitchFamily="34" charset="0"/>
              <a:cs typeface="Segoe UI" panose="020B0502040204020203" pitchFamily="34" charset="0"/>
            </a:endParaRP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a:cxnSpLocks/>
          </p:cNvCxnSpPr>
          <p:nvPr/>
        </p:nvCxnSpPr>
        <p:spPr>
          <a:xfrm>
            <a:off x="8323674" y="1895494"/>
            <a:ext cx="1032597" cy="13820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0E468E0-1E2D-4439-A9A0-6DAD141DA9B9}"/>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8" name="Oval 7">
            <a:extLst>
              <a:ext uri="{FF2B5EF4-FFF2-40B4-BE49-F238E27FC236}">
                <a16:creationId xmlns:a16="http://schemas.microsoft.com/office/drawing/2014/main" id="{771FD909-67DD-41D1-8AC0-F79A8ED9E072}"/>
              </a:ext>
            </a:extLst>
          </p:cNvPr>
          <p:cNvSpPr/>
          <p:nvPr/>
        </p:nvSpPr>
        <p:spPr>
          <a:xfrm>
            <a:off x="352949" y="40850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3</a:t>
            </a:r>
          </a:p>
        </p:txBody>
      </p:sp>
      <p:pic>
        <p:nvPicPr>
          <p:cNvPr id="2" name="Picture 1">
            <a:extLst>
              <a:ext uri="{FF2B5EF4-FFF2-40B4-BE49-F238E27FC236}">
                <a16:creationId xmlns:a16="http://schemas.microsoft.com/office/drawing/2014/main" id="{475F260B-91E9-4A3D-BF85-58689730B4DB}"/>
              </a:ext>
            </a:extLst>
          </p:cNvPr>
          <p:cNvPicPr>
            <a:picLocks noChangeAspect="1"/>
          </p:cNvPicPr>
          <p:nvPr/>
        </p:nvPicPr>
        <p:blipFill>
          <a:blip r:embed="rId3"/>
          <a:stretch>
            <a:fillRect/>
          </a:stretch>
        </p:blipFill>
        <p:spPr>
          <a:xfrm>
            <a:off x="1121909" y="788335"/>
            <a:ext cx="8686688" cy="301907"/>
          </a:xfrm>
          <a:prstGeom prst="rect">
            <a:avLst/>
          </a:prstGeom>
        </p:spPr>
      </p:pic>
      <p:pic>
        <p:nvPicPr>
          <p:cNvPr id="10" name="Picture 9">
            <a:extLst>
              <a:ext uri="{FF2B5EF4-FFF2-40B4-BE49-F238E27FC236}">
                <a16:creationId xmlns:a16="http://schemas.microsoft.com/office/drawing/2014/main" id="{DA68B17F-2F5E-4791-9E01-A4E763FB1895}"/>
              </a:ext>
            </a:extLst>
          </p:cNvPr>
          <p:cNvPicPr>
            <a:picLocks noChangeAspect="1"/>
          </p:cNvPicPr>
          <p:nvPr/>
        </p:nvPicPr>
        <p:blipFill>
          <a:blip r:embed="rId4"/>
          <a:stretch>
            <a:fillRect/>
          </a:stretch>
        </p:blipFill>
        <p:spPr>
          <a:xfrm>
            <a:off x="1121909" y="1257300"/>
            <a:ext cx="5744593" cy="636814"/>
          </a:xfrm>
          <a:prstGeom prst="rect">
            <a:avLst/>
          </a:prstGeom>
        </p:spPr>
      </p:pic>
      <p:pic>
        <p:nvPicPr>
          <p:cNvPr id="11" name="Picture 10">
            <a:extLst>
              <a:ext uri="{FF2B5EF4-FFF2-40B4-BE49-F238E27FC236}">
                <a16:creationId xmlns:a16="http://schemas.microsoft.com/office/drawing/2014/main" id="{D36EFBB8-AF88-455F-8667-51408BDE3A91}"/>
              </a:ext>
            </a:extLst>
          </p:cNvPr>
          <p:cNvPicPr>
            <a:picLocks noChangeAspect="1"/>
          </p:cNvPicPr>
          <p:nvPr/>
        </p:nvPicPr>
        <p:blipFill>
          <a:blip r:embed="rId5"/>
          <a:stretch>
            <a:fillRect/>
          </a:stretch>
        </p:blipFill>
        <p:spPr>
          <a:xfrm>
            <a:off x="1121909" y="2011677"/>
            <a:ext cx="4463642" cy="402005"/>
          </a:xfrm>
          <a:prstGeom prst="rect">
            <a:avLst/>
          </a:prstGeom>
        </p:spPr>
      </p:pic>
      <p:pic>
        <p:nvPicPr>
          <p:cNvPr id="12" name="Picture 11">
            <a:extLst>
              <a:ext uri="{FF2B5EF4-FFF2-40B4-BE49-F238E27FC236}">
                <a16:creationId xmlns:a16="http://schemas.microsoft.com/office/drawing/2014/main" id="{A4993707-6977-4455-B64C-B998B21411B8}"/>
              </a:ext>
            </a:extLst>
          </p:cNvPr>
          <p:cNvPicPr>
            <a:picLocks noChangeAspect="1"/>
          </p:cNvPicPr>
          <p:nvPr/>
        </p:nvPicPr>
        <p:blipFill>
          <a:blip r:embed="rId6"/>
          <a:stretch>
            <a:fillRect/>
          </a:stretch>
        </p:blipFill>
        <p:spPr>
          <a:xfrm>
            <a:off x="1121909" y="3971216"/>
            <a:ext cx="10298842" cy="1629483"/>
          </a:xfrm>
          <a:prstGeom prst="rect">
            <a:avLst/>
          </a:prstGeom>
        </p:spPr>
      </p:pic>
    </p:spTree>
    <p:extLst>
      <p:ext uri="{BB962C8B-B14F-4D97-AF65-F5344CB8AC3E}">
        <p14:creationId xmlns:p14="http://schemas.microsoft.com/office/powerpoint/2010/main" val="158750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069536" y="4814134"/>
            <a:ext cx="8260860" cy="830997"/>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4. Next I make predictions on my model in order to test it accuracy. After running the Root Mean Squared Error test I end up with a value of 1.89996, which isn’t as good of a value as I had hoped for, considering that the votes are on a scale of 1 to 10</a:t>
            </a:r>
            <a:endParaRPr lang="en-US" sz="1600" i="1" dirty="0">
              <a:latin typeface="Segoe UI" panose="020B0502040204020203" pitchFamily="34" charset="0"/>
              <a:cs typeface="Segoe UI" panose="020B0502040204020203" pitchFamily="34" charset="0"/>
            </a:endParaRPr>
          </a:p>
        </p:txBody>
      </p:sp>
      <p:sp>
        <p:nvSpPr>
          <p:cNvPr id="7" name="Oval 6">
            <a:extLst>
              <a:ext uri="{FF2B5EF4-FFF2-40B4-BE49-F238E27FC236}">
                <a16:creationId xmlns:a16="http://schemas.microsoft.com/office/drawing/2014/main" id="{80E468E0-1E2D-4439-A9A0-6DAD141DA9B9}"/>
              </a:ext>
            </a:extLst>
          </p:cNvPr>
          <p:cNvSpPr/>
          <p:nvPr/>
        </p:nvSpPr>
        <p:spPr>
          <a:xfrm>
            <a:off x="257908" y="1057040"/>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pic>
        <p:nvPicPr>
          <p:cNvPr id="4" name="Picture 3">
            <a:extLst>
              <a:ext uri="{FF2B5EF4-FFF2-40B4-BE49-F238E27FC236}">
                <a16:creationId xmlns:a16="http://schemas.microsoft.com/office/drawing/2014/main" id="{3A64AD14-2EA7-47BB-A39E-1CC9CC23AC0C}"/>
              </a:ext>
            </a:extLst>
          </p:cNvPr>
          <p:cNvPicPr>
            <a:picLocks noChangeAspect="1"/>
          </p:cNvPicPr>
          <p:nvPr/>
        </p:nvPicPr>
        <p:blipFill>
          <a:blip r:embed="rId3"/>
          <a:stretch>
            <a:fillRect/>
          </a:stretch>
        </p:blipFill>
        <p:spPr>
          <a:xfrm>
            <a:off x="1069536" y="1212869"/>
            <a:ext cx="9058033" cy="3048888"/>
          </a:xfrm>
          <a:prstGeom prst="rect">
            <a:avLst/>
          </a:prstGeom>
        </p:spPr>
      </p:pic>
    </p:spTree>
    <p:extLst>
      <p:ext uri="{BB962C8B-B14F-4D97-AF65-F5344CB8AC3E}">
        <p14:creationId xmlns:p14="http://schemas.microsoft.com/office/powerpoint/2010/main" val="92476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5314965" y="481098"/>
            <a:ext cx="5592521" cy="584775"/>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5. Here we get a visualization of the a section of the decision tree made throughout the </a:t>
            </a:r>
            <a:r>
              <a:rPr lang="en-US" sz="1600">
                <a:latin typeface="Segoe UI" panose="020B0502040204020203" pitchFamily="34" charset="0"/>
                <a:cs typeface="Segoe UI" panose="020B0502040204020203" pitchFamily="34" charset="0"/>
              </a:rPr>
              <a:t>models progression. </a:t>
            </a:r>
            <a:endParaRPr lang="en-US" sz="1600" i="1" dirty="0">
              <a:latin typeface="Segoe UI" panose="020B0502040204020203" pitchFamily="34" charset="0"/>
              <a:cs typeface="Segoe UI" panose="020B0502040204020203" pitchFamily="34" charset="0"/>
            </a:endParaRPr>
          </a:p>
        </p:txBody>
      </p:sp>
      <p:sp>
        <p:nvSpPr>
          <p:cNvPr id="7" name="Oval 6">
            <a:extLst>
              <a:ext uri="{FF2B5EF4-FFF2-40B4-BE49-F238E27FC236}">
                <a16:creationId xmlns:a16="http://schemas.microsoft.com/office/drawing/2014/main" id="{80E468E0-1E2D-4439-A9A0-6DAD141DA9B9}"/>
              </a:ext>
            </a:extLst>
          </p:cNvPr>
          <p:cNvSpPr/>
          <p:nvPr/>
        </p:nvSpPr>
        <p:spPr>
          <a:xfrm>
            <a:off x="301336" y="48109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5</a:t>
            </a:r>
          </a:p>
        </p:txBody>
      </p:sp>
      <p:pic>
        <p:nvPicPr>
          <p:cNvPr id="2" name="Picture 1">
            <a:extLst>
              <a:ext uri="{FF2B5EF4-FFF2-40B4-BE49-F238E27FC236}">
                <a16:creationId xmlns:a16="http://schemas.microsoft.com/office/drawing/2014/main" id="{8DB49308-2E92-489C-A96C-F6371BA7F48F}"/>
              </a:ext>
            </a:extLst>
          </p:cNvPr>
          <p:cNvPicPr>
            <a:picLocks noChangeAspect="1"/>
          </p:cNvPicPr>
          <p:nvPr/>
        </p:nvPicPr>
        <p:blipFill>
          <a:blip r:embed="rId3"/>
          <a:stretch>
            <a:fillRect/>
          </a:stretch>
        </p:blipFill>
        <p:spPr>
          <a:xfrm>
            <a:off x="1160558" y="458887"/>
            <a:ext cx="3881339" cy="1196303"/>
          </a:xfrm>
          <a:prstGeom prst="rect">
            <a:avLst/>
          </a:prstGeom>
        </p:spPr>
      </p:pic>
      <p:pic>
        <p:nvPicPr>
          <p:cNvPr id="6" name="Picture 5">
            <a:extLst>
              <a:ext uri="{FF2B5EF4-FFF2-40B4-BE49-F238E27FC236}">
                <a16:creationId xmlns:a16="http://schemas.microsoft.com/office/drawing/2014/main" id="{2A54FABB-2177-4DE9-87C5-EC745385A101}"/>
              </a:ext>
            </a:extLst>
          </p:cNvPr>
          <p:cNvPicPr>
            <a:picLocks noChangeAspect="1"/>
          </p:cNvPicPr>
          <p:nvPr/>
        </p:nvPicPr>
        <p:blipFill>
          <a:blip r:embed="rId4"/>
          <a:stretch>
            <a:fillRect/>
          </a:stretch>
        </p:blipFill>
        <p:spPr>
          <a:xfrm>
            <a:off x="277334" y="2300703"/>
            <a:ext cx="11637331" cy="3279321"/>
          </a:xfrm>
          <a:prstGeom prst="rect">
            <a:avLst/>
          </a:prstGeom>
        </p:spPr>
      </p:pic>
    </p:spTree>
    <p:extLst>
      <p:ext uri="{BB962C8B-B14F-4D97-AF65-F5344CB8AC3E}">
        <p14:creationId xmlns:p14="http://schemas.microsoft.com/office/powerpoint/2010/main" val="156655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069536" y="4814133"/>
            <a:ext cx="7339678" cy="1569660"/>
          </a:xfrm>
          <a:prstGeom prst="rect">
            <a:avLst/>
          </a:prstGeom>
          <a:noFill/>
        </p:spPr>
        <p:txBody>
          <a:bodyPr wrap="square" rtlCol="0">
            <a:spAutoFit/>
          </a:bodyPr>
          <a:lstStyle/>
          <a:p>
            <a:r>
              <a:rPr lang="en-US" sz="1600" i="1" dirty="0">
                <a:latin typeface="Segoe UI" panose="020B0502040204020203" pitchFamily="34" charset="0"/>
                <a:cs typeface="Segoe UI" panose="020B0502040204020203" pitchFamily="34" charset="0"/>
              </a:rPr>
              <a:t>6. The most important visualization I wanted to get across was the feature importance, represented about by the bar graph.</a:t>
            </a:r>
          </a:p>
          <a:p>
            <a:endParaRPr lang="en-US" sz="1600" i="1" dirty="0">
              <a:latin typeface="Segoe UI" panose="020B0502040204020203" pitchFamily="34" charset="0"/>
              <a:cs typeface="Segoe UI" panose="020B0502040204020203" pitchFamily="34" charset="0"/>
            </a:endParaRPr>
          </a:p>
          <a:p>
            <a:r>
              <a:rPr lang="en-US" sz="1600" i="1" dirty="0">
                <a:latin typeface="Segoe UI" panose="020B0502040204020203" pitchFamily="34" charset="0"/>
                <a:cs typeface="Segoe UI" panose="020B0502040204020203" pitchFamily="34" charset="0"/>
              </a:rPr>
              <a:t>7. Next I needed to dig into which features held the most importance. This is shown in the dataframe to the right. The features are listed by their index value and are as follows; Crime, UK, Denmark, </a:t>
            </a:r>
            <a:r>
              <a:rPr lang="en-US" sz="1600" i="1" dirty="0" err="1">
                <a:latin typeface="Segoe UI" panose="020B0502040204020203" pitchFamily="34" charset="0"/>
                <a:cs typeface="Segoe UI" panose="020B0502040204020203" pitchFamily="34" charset="0"/>
              </a:rPr>
              <a:t>Javed</a:t>
            </a:r>
            <a:r>
              <a:rPr lang="en-US" sz="1600" i="1" dirty="0">
                <a:latin typeface="Segoe UI" panose="020B0502040204020203" pitchFamily="34" charset="0"/>
                <a:cs typeface="Segoe UI" panose="020B0502040204020203" pitchFamily="34" charset="0"/>
              </a:rPr>
              <a:t> Akhtar, and Millennium Films</a:t>
            </a:r>
          </a:p>
        </p:txBody>
      </p:sp>
      <p:sp>
        <p:nvSpPr>
          <p:cNvPr id="7" name="Oval 6">
            <a:extLst>
              <a:ext uri="{FF2B5EF4-FFF2-40B4-BE49-F238E27FC236}">
                <a16:creationId xmlns:a16="http://schemas.microsoft.com/office/drawing/2014/main" id="{80E468E0-1E2D-4439-A9A0-6DAD141DA9B9}"/>
              </a:ext>
            </a:extLst>
          </p:cNvPr>
          <p:cNvSpPr/>
          <p:nvPr/>
        </p:nvSpPr>
        <p:spPr>
          <a:xfrm>
            <a:off x="257908" y="64882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6</a:t>
            </a:r>
          </a:p>
        </p:txBody>
      </p:sp>
      <p:pic>
        <p:nvPicPr>
          <p:cNvPr id="2" name="Picture 1">
            <a:extLst>
              <a:ext uri="{FF2B5EF4-FFF2-40B4-BE49-F238E27FC236}">
                <a16:creationId xmlns:a16="http://schemas.microsoft.com/office/drawing/2014/main" id="{4B39D6C0-B445-4738-B14E-4B9B606DE8F5}"/>
              </a:ext>
            </a:extLst>
          </p:cNvPr>
          <p:cNvPicPr>
            <a:picLocks noChangeAspect="1"/>
          </p:cNvPicPr>
          <p:nvPr/>
        </p:nvPicPr>
        <p:blipFill>
          <a:blip r:embed="rId3"/>
          <a:stretch>
            <a:fillRect/>
          </a:stretch>
        </p:blipFill>
        <p:spPr>
          <a:xfrm>
            <a:off x="1069536" y="840185"/>
            <a:ext cx="9038698" cy="689282"/>
          </a:xfrm>
          <a:prstGeom prst="rect">
            <a:avLst/>
          </a:prstGeom>
        </p:spPr>
      </p:pic>
      <p:pic>
        <p:nvPicPr>
          <p:cNvPr id="6" name="Picture 5">
            <a:extLst>
              <a:ext uri="{FF2B5EF4-FFF2-40B4-BE49-F238E27FC236}">
                <a16:creationId xmlns:a16="http://schemas.microsoft.com/office/drawing/2014/main" id="{2E78B6CC-A6D1-4E5A-A518-0DB4F057BD3C}"/>
              </a:ext>
            </a:extLst>
          </p:cNvPr>
          <p:cNvPicPr>
            <a:picLocks noChangeAspect="1"/>
          </p:cNvPicPr>
          <p:nvPr/>
        </p:nvPicPr>
        <p:blipFill>
          <a:blip r:embed="rId4"/>
          <a:stretch>
            <a:fillRect/>
          </a:stretch>
        </p:blipFill>
        <p:spPr>
          <a:xfrm>
            <a:off x="1069536" y="1632981"/>
            <a:ext cx="4935882" cy="3181153"/>
          </a:xfrm>
          <a:prstGeom prst="rect">
            <a:avLst/>
          </a:prstGeom>
        </p:spPr>
      </p:pic>
      <p:pic>
        <p:nvPicPr>
          <p:cNvPr id="8" name="Picture 7">
            <a:extLst>
              <a:ext uri="{FF2B5EF4-FFF2-40B4-BE49-F238E27FC236}">
                <a16:creationId xmlns:a16="http://schemas.microsoft.com/office/drawing/2014/main" id="{6EC69F32-9B6C-43B1-AF8B-9F7A223B5DBE}"/>
              </a:ext>
            </a:extLst>
          </p:cNvPr>
          <p:cNvPicPr>
            <a:picLocks noChangeAspect="1"/>
          </p:cNvPicPr>
          <p:nvPr/>
        </p:nvPicPr>
        <p:blipFill>
          <a:blip r:embed="rId5"/>
          <a:stretch>
            <a:fillRect/>
          </a:stretch>
        </p:blipFill>
        <p:spPr>
          <a:xfrm>
            <a:off x="6072281" y="2184552"/>
            <a:ext cx="6047894" cy="689282"/>
          </a:xfrm>
          <a:prstGeom prst="rect">
            <a:avLst/>
          </a:prstGeom>
        </p:spPr>
      </p:pic>
      <p:pic>
        <p:nvPicPr>
          <p:cNvPr id="9" name="Picture 8">
            <a:extLst>
              <a:ext uri="{FF2B5EF4-FFF2-40B4-BE49-F238E27FC236}">
                <a16:creationId xmlns:a16="http://schemas.microsoft.com/office/drawing/2014/main" id="{72F159C7-A40B-441A-A0C9-3B860CDF699E}"/>
              </a:ext>
            </a:extLst>
          </p:cNvPr>
          <p:cNvPicPr>
            <a:picLocks noChangeAspect="1"/>
          </p:cNvPicPr>
          <p:nvPr/>
        </p:nvPicPr>
        <p:blipFill>
          <a:blip r:embed="rId6"/>
          <a:stretch>
            <a:fillRect/>
          </a:stretch>
        </p:blipFill>
        <p:spPr>
          <a:xfrm>
            <a:off x="8745311" y="3223557"/>
            <a:ext cx="2377153" cy="2928377"/>
          </a:xfrm>
          <a:prstGeom prst="rect">
            <a:avLst/>
          </a:prstGeom>
        </p:spPr>
      </p:pic>
      <p:sp>
        <p:nvSpPr>
          <p:cNvPr id="10" name="Oval 9">
            <a:extLst>
              <a:ext uri="{FF2B5EF4-FFF2-40B4-BE49-F238E27FC236}">
                <a16:creationId xmlns:a16="http://schemas.microsoft.com/office/drawing/2014/main" id="{C4EAEDD9-91A7-4F14-84F5-DAE4D0C6A32B}"/>
              </a:ext>
            </a:extLst>
          </p:cNvPr>
          <p:cNvSpPr/>
          <p:nvPr/>
        </p:nvSpPr>
        <p:spPr>
          <a:xfrm>
            <a:off x="6496133" y="1569039"/>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7</a:t>
            </a:r>
          </a:p>
        </p:txBody>
      </p:sp>
    </p:spTree>
    <p:extLst>
      <p:ext uri="{BB962C8B-B14F-4D97-AF65-F5344CB8AC3E}">
        <p14:creationId xmlns:p14="http://schemas.microsoft.com/office/powerpoint/2010/main" val="1482689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Importing Data</a:t>
            </a:r>
          </a:p>
        </p:txBody>
      </p:sp>
      <p:sp>
        <p:nvSpPr>
          <p:cNvPr id="5" name="TextBox 4">
            <a:extLst>
              <a:ext uri="{FF2B5EF4-FFF2-40B4-BE49-F238E27FC236}">
                <a16:creationId xmlns:a16="http://schemas.microsoft.com/office/drawing/2014/main" id="{25AD4F61-E023-4530-BF03-8BC2D825D0BF}"/>
              </a:ext>
            </a:extLst>
          </p:cNvPr>
          <p:cNvSpPr txBox="1"/>
          <p:nvPr/>
        </p:nvSpPr>
        <p:spPr>
          <a:xfrm>
            <a:off x="1032677" y="3298178"/>
            <a:ext cx="324857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  Gathering </a:t>
            </a:r>
            <a:r>
              <a:rPr lang="en-US" dirty="0" err="1">
                <a:latin typeface="Segoe UI" panose="020B0502040204020203" pitchFamily="34" charset="0"/>
                <a:cs typeface="Segoe UI" panose="020B0502040204020203" pitchFamily="34" charset="0"/>
              </a:rPr>
              <a:t>FilmTV</a:t>
            </a:r>
            <a:r>
              <a:rPr lang="en-US" dirty="0">
                <a:latin typeface="Segoe UI" panose="020B0502040204020203" pitchFamily="34" charset="0"/>
                <a:cs typeface="Segoe UI" panose="020B0502040204020203" pitchFamily="34" charset="0"/>
              </a:rPr>
              <a:t> Dataset</a:t>
            </a:r>
          </a:p>
        </p:txBody>
      </p:sp>
      <p:sp>
        <p:nvSpPr>
          <p:cNvPr id="7" name="TextBox 6">
            <a:extLst>
              <a:ext uri="{FF2B5EF4-FFF2-40B4-BE49-F238E27FC236}">
                <a16:creationId xmlns:a16="http://schemas.microsoft.com/office/drawing/2014/main" id="{E5564556-59F0-4D0A-A6CD-ADF8F4D7428B}"/>
              </a:ext>
            </a:extLst>
          </p:cNvPr>
          <p:cNvSpPr txBox="1"/>
          <p:nvPr/>
        </p:nvSpPr>
        <p:spPr>
          <a:xfrm>
            <a:off x="1099481" y="4455139"/>
            <a:ext cx="3248579" cy="64633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2.  Gathering, merging and storing IMDb Dataset</a:t>
            </a:r>
          </a:p>
        </p:txBody>
      </p:sp>
      <p:sp>
        <p:nvSpPr>
          <p:cNvPr id="8" name="Oval 7">
            <a:extLst>
              <a:ext uri="{FF2B5EF4-FFF2-40B4-BE49-F238E27FC236}">
                <a16:creationId xmlns:a16="http://schemas.microsoft.com/office/drawing/2014/main" id="{E5585411-DE61-42EC-8DAB-BA853F129791}"/>
              </a:ext>
            </a:extLst>
          </p:cNvPr>
          <p:cNvSpPr/>
          <p:nvPr/>
        </p:nvSpPr>
        <p:spPr>
          <a:xfrm>
            <a:off x="443353" y="136756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3578439" y="36902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a:extLst>
              <a:ext uri="{FF2B5EF4-FFF2-40B4-BE49-F238E27FC236}">
                <a16:creationId xmlns:a16="http://schemas.microsoft.com/office/drawing/2014/main" id="{9332228F-1DBC-4556-8EDE-F30F33682E50}"/>
              </a:ext>
            </a:extLst>
          </p:cNvPr>
          <p:cNvPicPr>
            <a:picLocks noChangeAspect="1"/>
          </p:cNvPicPr>
          <p:nvPr/>
        </p:nvPicPr>
        <p:blipFill>
          <a:blip r:embed="rId3"/>
          <a:stretch>
            <a:fillRect/>
          </a:stretch>
        </p:blipFill>
        <p:spPr>
          <a:xfrm>
            <a:off x="1029507" y="1229973"/>
            <a:ext cx="9217699" cy="1933864"/>
          </a:xfrm>
          <a:prstGeom prst="rect">
            <a:avLst/>
          </a:prstGeom>
        </p:spPr>
      </p:pic>
      <p:pic>
        <p:nvPicPr>
          <p:cNvPr id="10" name="Picture 9">
            <a:extLst>
              <a:ext uri="{FF2B5EF4-FFF2-40B4-BE49-F238E27FC236}">
                <a16:creationId xmlns:a16="http://schemas.microsoft.com/office/drawing/2014/main" id="{EB3E8E66-AB5E-4ED9-9809-E694AE7209F5}"/>
              </a:ext>
            </a:extLst>
          </p:cNvPr>
          <p:cNvPicPr>
            <a:picLocks noChangeAspect="1"/>
          </p:cNvPicPr>
          <p:nvPr/>
        </p:nvPicPr>
        <p:blipFill>
          <a:blip r:embed="rId4"/>
          <a:stretch>
            <a:fillRect/>
          </a:stretch>
        </p:blipFill>
        <p:spPr>
          <a:xfrm>
            <a:off x="4351231" y="3352800"/>
            <a:ext cx="5895975" cy="3505200"/>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550985" y="4444318"/>
            <a:ext cx="8260860" cy="584775"/>
          </a:xfrm>
          <a:prstGeom prst="rect">
            <a:avLst/>
          </a:prstGeom>
          <a:noFill/>
        </p:spPr>
        <p:txBody>
          <a:bodyPr wrap="square" rtlCol="0">
            <a:spAutoFit/>
          </a:bodyPr>
          <a:lstStyle/>
          <a:p>
            <a:pPr marL="342900" indent="-342900">
              <a:buAutoNum type="arabicPeriod" startAt="3"/>
            </a:pPr>
            <a:r>
              <a:rPr lang="en-US" sz="1600" dirty="0">
                <a:latin typeface="Segoe UI" panose="020B0502040204020203" pitchFamily="34" charset="0"/>
                <a:cs typeface="Segoe UI" panose="020B0502040204020203" pitchFamily="34" charset="0"/>
              </a:rPr>
              <a:t>Cleaning actors and directors columns to be used later to extract top 50 from each column.</a:t>
            </a:r>
          </a:p>
        </p:txBody>
      </p:sp>
      <p:sp>
        <p:nvSpPr>
          <p:cNvPr id="7" name="Oval 6">
            <a:extLst>
              <a:ext uri="{FF2B5EF4-FFF2-40B4-BE49-F238E27FC236}">
                <a16:creationId xmlns:a16="http://schemas.microsoft.com/office/drawing/2014/main" id="{80E468E0-1E2D-4439-A9A0-6DAD141DA9B9}"/>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pic>
        <p:nvPicPr>
          <p:cNvPr id="9" name="Picture 8">
            <a:extLst>
              <a:ext uri="{FF2B5EF4-FFF2-40B4-BE49-F238E27FC236}">
                <a16:creationId xmlns:a16="http://schemas.microsoft.com/office/drawing/2014/main" id="{0985BBB3-5885-4627-BDF5-0DFDB83D2F6F}"/>
              </a:ext>
            </a:extLst>
          </p:cNvPr>
          <p:cNvPicPr>
            <a:picLocks noChangeAspect="1"/>
          </p:cNvPicPr>
          <p:nvPr/>
        </p:nvPicPr>
        <p:blipFill>
          <a:blip r:embed="rId3"/>
          <a:stretch>
            <a:fillRect/>
          </a:stretch>
        </p:blipFill>
        <p:spPr>
          <a:xfrm>
            <a:off x="963387" y="288017"/>
            <a:ext cx="10591800" cy="3924300"/>
          </a:xfrm>
          <a:prstGeom prst="rect">
            <a:avLst/>
          </a:prstGeom>
        </p:spPr>
      </p:pic>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844062" y="2703230"/>
            <a:ext cx="8260860" cy="830997"/>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4. Cleaning actors column to be used later to extract top 50 from each column.</a:t>
            </a:r>
          </a:p>
          <a:p>
            <a:r>
              <a:rPr lang="en-US" sz="1600" dirty="0">
                <a:latin typeface="Segoe UI" panose="020B0502040204020203" pitchFamily="34" charset="0"/>
                <a:cs typeface="Segoe UI" panose="020B0502040204020203" pitchFamily="34" charset="0"/>
              </a:rPr>
              <a:t>5. Extracting the top 50 actors which will be used to create a matrix for transformation into columns indicating is a top actor is found in that film.</a:t>
            </a:r>
            <a:endParaRPr lang="en-US" sz="1600" i="1" dirty="0">
              <a:latin typeface="Segoe UI" panose="020B0502040204020203" pitchFamily="34" charset="0"/>
              <a:cs typeface="Segoe UI" panose="020B0502040204020203" pitchFamily="34" charset="0"/>
            </a:endParaRP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a:cxnSpLocks/>
          </p:cNvCxnSpPr>
          <p:nvPr/>
        </p:nvCxnSpPr>
        <p:spPr>
          <a:xfrm flipH="1">
            <a:off x="9315519" y="2703230"/>
            <a:ext cx="751114" cy="8309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0E468E0-1E2D-4439-A9A0-6DAD141DA9B9}"/>
              </a:ext>
            </a:extLst>
          </p:cNvPr>
          <p:cNvSpPr/>
          <p:nvPr/>
        </p:nvSpPr>
        <p:spPr>
          <a:xfrm>
            <a:off x="257908" y="7883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sp>
        <p:nvSpPr>
          <p:cNvPr id="8" name="Oval 7">
            <a:extLst>
              <a:ext uri="{FF2B5EF4-FFF2-40B4-BE49-F238E27FC236}">
                <a16:creationId xmlns:a16="http://schemas.microsoft.com/office/drawing/2014/main" id="{771FD909-67DD-41D1-8AC0-F79A8ED9E072}"/>
              </a:ext>
            </a:extLst>
          </p:cNvPr>
          <p:cNvSpPr/>
          <p:nvPr/>
        </p:nvSpPr>
        <p:spPr>
          <a:xfrm>
            <a:off x="257908" y="353422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5</a:t>
            </a:r>
          </a:p>
        </p:txBody>
      </p:sp>
      <p:pic>
        <p:nvPicPr>
          <p:cNvPr id="2" name="Picture 1">
            <a:extLst>
              <a:ext uri="{FF2B5EF4-FFF2-40B4-BE49-F238E27FC236}">
                <a16:creationId xmlns:a16="http://schemas.microsoft.com/office/drawing/2014/main" id="{81D67725-FC7E-4A42-898C-D734AC9ACFA6}"/>
              </a:ext>
            </a:extLst>
          </p:cNvPr>
          <p:cNvPicPr>
            <a:picLocks noChangeAspect="1"/>
          </p:cNvPicPr>
          <p:nvPr/>
        </p:nvPicPr>
        <p:blipFill>
          <a:blip r:embed="rId3"/>
          <a:stretch>
            <a:fillRect/>
          </a:stretch>
        </p:blipFill>
        <p:spPr>
          <a:xfrm>
            <a:off x="974690" y="788336"/>
            <a:ext cx="10615404" cy="1677278"/>
          </a:xfrm>
          <a:prstGeom prst="rect">
            <a:avLst/>
          </a:prstGeom>
        </p:spPr>
      </p:pic>
      <p:pic>
        <p:nvPicPr>
          <p:cNvPr id="20" name="Picture 19">
            <a:extLst>
              <a:ext uri="{FF2B5EF4-FFF2-40B4-BE49-F238E27FC236}">
                <a16:creationId xmlns:a16="http://schemas.microsoft.com/office/drawing/2014/main" id="{5C850C8E-5847-4D1F-94BA-0D6B8CA191F8}"/>
              </a:ext>
            </a:extLst>
          </p:cNvPr>
          <p:cNvPicPr>
            <a:picLocks noChangeAspect="1"/>
          </p:cNvPicPr>
          <p:nvPr/>
        </p:nvPicPr>
        <p:blipFill>
          <a:blip r:embed="rId4"/>
          <a:stretch>
            <a:fillRect/>
          </a:stretch>
        </p:blipFill>
        <p:spPr>
          <a:xfrm>
            <a:off x="986517" y="3677889"/>
            <a:ext cx="5109483" cy="2390581"/>
          </a:xfrm>
          <a:prstGeom prst="rect">
            <a:avLst/>
          </a:prstGeom>
        </p:spPr>
      </p:pic>
    </p:spTree>
    <p:extLst>
      <p:ext uri="{BB962C8B-B14F-4D97-AF65-F5344CB8AC3E}">
        <p14:creationId xmlns:p14="http://schemas.microsoft.com/office/powerpoint/2010/main" val="144632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844062" y="2944354"/>
            <a:ext cx="8969410" cy="830997"/>
          </a:xfrm>
          <a:prstGeom prst="rect">
            <a:avLst/>
          </a:prstGeom>
          <a:noFill/>
        </p:spPr>
        <p:txBody>
          <a:bodyPr wrap="square" rtlCol="0">
            <a:spAutoFit/>
          </a:bodyPr>
          <a:lstStyle/>
          <a:p>
            <a:r>
              <a:rPr lang="en-US" sz="1600" i="1" dirty="0">
                <a:latin typeface="Segoe UI" panose="020B0502040204020203" pitchFamily="34" charset="0"/>
                <a:cs typeface="Segoe UI" panose="020B0502040204020203" pitchFamily="34" charset="0"/>
              </a:rPr>
              <a:t>6. Defining a function to find the top actors in each movie row, then mapping that to a new column.</a:t>
            </a:r>
          </a:p>
          <a:p>
            <a:r>
              <a:rPr lang="en-US" sz="1600" i="1" dirty="0">
                <a:latin typeface="Segoe UI" panose="020B0502040204020203" pitchFamily="34" charset="0"/>
                <a:cs typeface="Segoe UI" panose="020B0502040204020203" pitchFamily="34" charset="0"/>
              </a:rPr>
              <a:t>7. Converting the matrix column into individual column headers. This was done for actors, directors, genre and country</a:t>
            </a: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a:cxnSpLocks/>
          </p:cNvCxnSpPr>
          <p:nvPr/>
        </p:nvCxnSpPr>
        <p:spPr>
          <a:xfrm>
            <a:off x="9535886" y="2697364"/>
            <a:ext cx="493069" cy="9187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0E468E0-1E2D-4439-A9A0-6DAD141DA9B9}"/>
              </a:ext>
            </a:extLst>
          </p:cNvPr>
          <p:cNvSpPr/>
          <p:nvPr/>
        </p:nvSpPr>
        <p:spPr>
          <a:xfrm>
            <a:off x="257908" y="7883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6</a:t>
            </a:r>
          </a:p>
        </p:txBody>
      </p:sp>
      <p:sp>
        <p:nvSpPr>
          <p:cNvPr id="8" name="Oval 7">
            <a:extLst>
              <a:ext uri="{FF2B5EF4-FFF2-40B4-BE49-F238E27FC236}">
                <a16:creationId xmlns:a16="http://schemas.microsoft.com/office/drawing/2014/main" id="{771FD909-67DD-41D1-8AC0-F79A8ED9E072}"/>
              </a:ext>
            </a:extLst>
          </p:cNvPr>
          <p:cNvSpPr/>
          <p:nvPr/>
        </p:nvSpPr>
        <p:spPr>
          <a:xfrm>
            <a:off x="257908" y="379453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7</a:t>
            </a:r>
          </a:p>
        </p:txBody>
      </p:sp>
      <p:pic>
        <p:nvPicPr>
          <p:cNvPr id="4" name="Picture 3">
            <a:extLst>
              <a:ext uri="{FF2B5EF4-FFF2-40B4-BE49-F238E27FC236}">
                <a16:creationId xmlns:a16="http://schemas.microsoft.com/office/drawing/2014/main" id="{9EBB0B29-F627-473C-8B52-075DAD26783C}"/>
              </a:ext>
            </a:extLst>
          </p:cNvPr>
          <p:cNvPicPr>
            <a:picLocks noChangeAspect="1"/>
          </p:cNvPicPr>
          <p:nvPr/>
        </p:nvPicPr>
        <p:blipFill>
          <a:blip r:embed="rId3"/>
          <a:stretch>
            <a:fillRect/>
          </a:stretch>
        </p:blipFill>
        <p:spPr>
          <a:xfrm>
            <a:off x="1059545" y="185614"/>
            <a:ext cx="8045377" cy="2732392"/>
          </a:xfrm>
          <a:prstGeom prst="rect">
            <a:avLst/>
          </a:prstGeom>
        </p:spPr>
      </p:pic>
      <p:pic>
        <p:nvPicPr>
          <p:cNvPr id="9" name="Picture 8">
            <a:extLst>
              <a:ext uri="{FF2B5EF4-FFF2-40B4-BE49-F238E27FC236}">
                <a16:creationId xmlns:a16="http://schemas.microsoft.com/office/drawing/2014/main" id="{AA80B414-454B-410D-BCC6-D45C0B09A9CF}"/>
              </a:ext>
            </a:extLst>
          </p:cNvPr>
          <p:cNvPicPr>
            <a:picLocks noChangeAspect="1"/>
          </p:cNvPicPr>
          <p:nvPr/>
        </p:nvPicPr>
        <p:blipFill>
          <a:blip r:embed="rId4"/>
          <a:stretch>
            <a:fillRect/>
          </a:stretch>
        </p:blipFill>
        <p:spPr>
          <a:xfrm>
            <a:off x="1059545" y="3699427"/>
            <a:ext cx="10189029" cy="3069537"/>
          </a:xfrm>
          <a:prstGeom prst="rect">
            <a:avLst/>
          </a:prstGeom>
        </p:spPr>
      </p:pic>
    </p:spTree>
    <p:extLst>
      <p:ext uri="{BB962C8B-B14F-4D97-AF65-F5344CB8AC3E}">
        <p14:creationId xmlns:p14="http://schemas.microsoft.com/office/powerpoint/2010/main" val="426953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844062" y="1703097"/>
            <a:ext cx="8969410" cy="830997"/>
          </a:xfrm>
          <a:prstGeom prst="rect">
            <a:avLst/>
          </a:prstGeom>
          <a:noFill/>
        </p:spPr>
        <p:txBody>
          <a:bodyPr wrap="square" rtlCol="0">
            <a:spAutoFit/>
          </a:bodyPr>
          <a:lstStyle/>
          <a:p>
            <a:r>
              <a:rPr lang="en-US" sz="1600" i="1" dirty="0">
                <a:latin typeface="Segoe UI" panose="020B0502040204020203" pitchFamily="34" charset="0"/>
                <a:cs typeface="Segoe UI" panose="020B0502040204020203" pitchFamily="34" charset="0"/>
              </a:rPr>
              <a:t>8. I then concatenated all of the top 50 columns together</a:t>
            </a:r>
          </a:p>
          <a:p>
            <a:r>
              <a:rPr lang="en-US" sz="1600" i="1" dirty="0">
                <a:latin typeface="Segoe UI" panose="020B0502040204020203" pitchFamily="34" charset="0"/>
                <a:cs typeface="Segoe UI" panose="020B0502040204020203" pitchFamily="34" charset="0"/>
              </a:rPr>
              <a:t>9. I dropped all of the non essential columns and created dummy variables to get my final dataframe to be used in my model.</a:t>
            </a:r>
          </a:p>
        </p:txBody>
      </p:sp>
      <p:sp>
        <p:nvSpPr>
          <p:cNvPr id="7" name="Oval 6">
            <a:extLst>
              <a:ext uri="{FF2B5EF4-FFF2-40B4-BE49-F238E27FC236}">
                <a16:creationId xmlns:a16="http://schemas.microsoft.com/office/drawing/2014/main" id="{80E468E0-1E2D-4439-A9A0-6DAD141DA9B9}"/>
              </a:ext>
            </a:extLst>
          </p:cNvPr>
          <p:cNvSpPr/>
          <p:nvPr/>
        </p:nvSpPr>
        <p:spPr>
          <a:xfrm>
            <a:off x="257908" y="7883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8</a:t>
            </a:r>
          </a:p>
        </p:txBody>
      </p:sp>
      <p:sp>
        <p:nvSpPr>
          <p:cNvPr id="8" name="Oval 7">
            <a:extLst>
              <a:ext uri="{FF2B5EF4-FFF2-40B4-BE49-F238E27FC236}">
                <a16:creationId xmlns:a16="http://schemas.microsoft.com/office/drawing/2014/main" id="{771FD909-67DD-41D1-8AC0-F79A8ED9E072}"/>
              </a:ext>
            </a:extLst>
          </p:cNvPr>
          <p:cNvSpPr/>
          <p:nvPr/>
        </p:nvSpPr>
        <p:spPr>
          <a:xfrm>
            <a:off x="10365294" y="178157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9</a:t>
            </a:r>
          </a:p>
        </p:txBody>
      </p:sp>
      <p:pic>
        <p:nvPicPr>
          <p:cNvPr id="2" name="Picture 1">
            <a:extLst>
              <a:ext uri="{FF2B5EF4-FFF2-40B4-BE49-F238E27FC236}">
                <a16:creationId xmlns:a16="http://schemas.microsoft.com/office/drawing/2014/main" id="{BD3AD3A1-37A8-4BC0-8849-C94B6E711EE9}"/>
              </a:ext>
            </a:extLst>
          </p:cNvPr>
          <p:cNvPicPr>
            <a:picLocks noChangeAspect="1"/>
          </p:cNvPicPr>
          <p:nvPr/>
        </p:nvPicPr>
        <p:blipFill>
          <a:blip r:embed="rId3"/>
          <a:stretch>
            <a:fillRect/>
          </a:stretch>
        </p:blipFill>
        <p:spPr>
          <a:xfrm>
            <a:off x="983796" y="836319"/>
            <a:ext cx="8284001" cy="830997"/>
          </a:xfrm>
          <a:prstGeom prst="rect">
            <a:avLst/>
          </a:prstGeom>
        </p:spPr>
      </p:pic>
      <p:pic>
        <p:nvPicPr>
          <p:cNvPr id="10" name="Picture 9">
            <a:extLst>
              <a:ext uri="{FF2B5EF4-FFF2-40B4-BE49-F238E27FC236}">
                <a16:creationId xmlns:a16="http://schemas.microsoft.com/office/drawing/2014/main" id="{232C68B4-E628-4996-BB8E-557110F6A887}"/>
              </a:ext>
            </a:extLst>
          </p:cNvPr>
          <p:cNvPicPr>
            <a:picLocks noChangeAspect="1"/>
          </p:cNvPicPr>
          <p:nvPr/>
        </p:nvPicPr>
        <p:blipFill>
          <a:blip r:embed="rId4"/>
          <a:stretch>
            <a:fillRect/>
          </a:stretch>
        </p:blipFill>
        <p:spPr>
          <a:xfrm>
            <a:off x="844062" y="2569875"/>
            <a:ext cx="10629900" cy="3962400"/>
          </a:xfrm>
          <a:prstGeom prst="rect">
            <a:avLst/>
          </a:prstGeom>
        </p:spPr>
      </p:pic>
    </p:spTree>
    <p:extLst>
      <p:ext uri="{BB962C8B-B14F-4D97-AF65-F5344CB8AC3E}">
        <p14:creationId xmlns:p14="http://schemas.microsoft.com/office/powerpoint/2010/main" val="6790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264731" y="5408823"/>
            <a:ext cx="9267198" cy="584775"/>
          </a:xfrm>
          <a:prstGeom prst="rect">
            <a:avLst/>
          </a:prstGeom>
          <a:noFill/>
        </p:spPr>
        <p:txBody>
          <a:bodyPr wrap="square" rtlCol="0">
            <a:spAutoFit/>
          </a:bodyPr>
          <a:lstStyle/>
          <a:p>
            <a:r>
              <a:rPr lang="en-US" sz="1600" i="1" dirty="0">
                <a:latin typeface="Segoe UI" panose="020B0502040204020203" pitchFamily="34" charset="0"/>
                <a:cs typeface="Segoe UI" panose="020B0502040204020203" pitchFamily="34" charset="0"/>
              </a:rPr>
              <a:t>10. Next I separated my data into my independent and dependent variables to be used in the train test split. Finally I fit my model to my dataset </a:t>
            </a:r>
          </a:p>
        </p:txBody>
      </p:sp>
      <p:sp>
        <p:nvSpPr>
          <p:cNvPr id="7" name="Oval 6">
            <a:extLst>
              <a:ext uri="{FF2B5EF4-FFF2-40B4-BE49-F238E27FC236}">
                <a16:creationId xmlns:a16="http://schemas.microsoft.com/office/drawing/2014/main" id="{80E468E0-1E2D-4439-A9A0-6DAD141DA9B9}"/>
              </a:ext>
            </a:extLst>
          </p:cNvPr>
          <p:cNvSpPr/>
          <p:nvPr/>
        </p:nvSpPr>
        <p:spPr>
          <a:xfrm>
            <a:off x="257907" y="718458"/>
            <a:ext cx="1006823" cy="64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10</a:t>
            </a:r>
          </a:p>
        </p:txBody>
      </p:sp>
      <p:pic>
        <p:nvPicPr>
          <p:cNvPr id="4" name="Picture 3">
            <a:extLst>
              <a:ext uri="{FF2B5EF4-FFF2-40B4-BE49-F238E27FC236}">
                <a16:creationId xmlns:a16="http://schemas.microsoft.com/office/drawing/2014/main" id="{7C8AF76E-0356-47CE-B804-CE1F02421275}"/>
              </a:ext>
            </a:extLst>
          </p:cNvPr>
          <p:cNvPicPr>
            <a:picLocks noChangeAspect="1"/>
          </p:cNvPicPr>
          <p:nvPr/>
        </p:nvPicPr>
        <p:blipFill>
          <a:blip r:embed="rId3"/>
          <a:stretch>
            <a:fillRect/>
          </a:stretch>
        </p:blipFill>
        <p:spPr>
          <a:xfrm>
            <a:off x="1506306" y="497823"/>
            <a:ext cx="6729713" cy="830997"/>
          </a:xfrm>
          <a:prstGeom prst="rect">
            <a:avLst/>
          </a:prstGeom>
        </p:spPr>
      </p:pic>
      <p:pic>
        <p:nvPicPr>
          <p:cNvPr id="6" name="Picture 5">
            <a:extLst>
              <a:ext uri="{FF2B5EF4-FFF2-40B4-BE49-F238E27FC236}">
                <a16:creationId xmlns:a16="http://schemas.microsoft.com/office/drawing/2014/main" id="{8FAE937B-8C4A-4AD5-A8A6-3002902F3C6E}"/>
              </a:ext>
            </a:extLst>
          </p:cNvPr>
          <p:cNvPicPr>
            <a:picLocks noChangeAspect="1"/>
          </p:cNvPicPr>
          <p:nvPr/>
        </p:nvPicPr>
        <p:blipFill>
          <a:blip r:embed="rId4"/>
          <a:stretch>
            <a:fillRect/>
          </a:stretch>
        </p:blipFill>
        <p:spPr>
          <a:xfrm>
            <a:off x="1506306" y="1293361"/>
            <a:ext cx="4700327" cy="830997"/>
          </a:xfrm>
          <a:prstGeom prst="rect">
            <a:avLst/>
          </a:prstGeom>
        </p:spPr>
      </p:pic>
      <p:pic>
        <p:nvPicPr>
          <p:cNvPr id="9" name="Picture 8">
            <a:extLst>
              <a:ext uri="{FF2B5EF4-FFF2-40B4-BE49-F238E27FC236}">
                <a16:creationId xmlns:a16="http://schemas.microsoft.com/office/drawing/2014/main" id="{62CD2AB0-4685-4DF1-A7F9-1838E9922E9D}"/>
              </a:ext>
            </a:extLst>
          </p:cNvPr>
          <p:cNvPicPr>
            <a:picLocks noChangeAspect="1"/>
          </p:cNvPicPr>
          <p:nvPr/>
        </p:nvPicPr>
        <p:blipFill>
          <a:blip r:embed="rId5"/>
          <a:stretch>
            <a:fillRect/>
          </a:stretch>
        </p:blipFill>
        <p:spPr>
          <a:xfrm>
            <a:off x="1506306" y="2124358"/>
            <a:ext cx="8420316" cy="2820397"/>
          </a:xfrm>
          <a:prstGeom prst="rect">
            <a:avLst/>
          </a:prstGeom>
        </p:spPr>
      </p:pic>
    </p:spTree>
    <p:extLst>
      <p:ext uri="{BB962C8B-B14F-4D97-AF65-F5344CB8AC3E}">
        <p14:creationId xmlns:p14="http://schemas.microsoft.com/office/powerpoint/2010/main" val="100210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513617" y="3429000"/>
            <a:ext cx="9267198" cy="584775"/>
          </a:xfrm>
          <a:prstGeom prst="rect">
            <a:avLst/>
          </a:prstGeom>
          <a:noFill/>
        </p:spPr>
        <p:txBody>
          <a:bodyPr wrap="square" rtlCol="0">
            <a:spAutoFit/>
          </a:bodyPr>
          <a:lstStyle/>
          <a:p>
            <a:r>
              <a:rPr lang="en-US" sz="1600" i="1" dirty="0">
                <a:latin typeface="Segoe UI" panose="020B0502040204020203" pitchFamily="34" charset="0"/>
                <a:cs typeface="Segoe UI" panose="020B0502040204020203" pitchFamily="34" charset="0"/>
              </a:rPr>
              <a:t>11. Once my model had been fit I used the predict method so that I could test to see how my model performed. I chose to use the Root Mean Squared Error as my test metric.</a:t>
            </a:r>
          </a:p>
        </p:txBody>
      </p:sp>
      <p:sp>
        <p:nvSpPr>
          <p:cNvPr id="7" name="Oval 6">
            <a:extLst>
              <a:ext uri="{FF2B5EF4-FFF2-40B4-BE49-F238E27FC236}">
                <a16:creationId xmlns:a16="http://schemas.microsoft.com/office/drawing/2014/main" id="{80E468E0-1E2D-4439-A9A0-6DAD141DA9B9}"/>
              </a:ext>
            </a:extLst>
          </p:cNvPr>
          <p:cNvSpPr/>
          <p:nvPr/>
        </p:nvSpPr>
        <p:spPr>
          <a:xfrm>
            <a:off x="257907" y="718458"/>
            <a:ext cx="1006823" cy="64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11</a:t>
            </a:r>
          </a:p>
        </p:txBody>
      </p:sp>
      <p:pic>
        <p:nvPicPr>
          <p:cNvPr id="2" name="Picture 1">
            <a:extLst>
              <a:ext uri="{FF2B5EF4-FFF2-40B4-BE49-F238E27FC236}">
                <a16:creationId xmlns:a16="http://schemas.microsoft.com/office/drawing/2014/main" id="{31AB91CC-72EB-4E88-B709-3AFDB6716231}"/>
              </a:ext>
            </a:extLst>
          </p:cNvPr>
          <p:cNvPicPr>
            <a:picLocks noChangeAspect="1"/>
          </p:cNvPicPr>
          <p:nvPr/>
        </p:nvPicPr>
        <p:blipFill>
          <a:blip r:embed="rId3"/>
          <a:stretch>
            <a:fillRect/>
          </a:stretch>
        </p:blipFill>
        <p:spPr>
          <a:xfrm>
            <a:off x="1379033" y="718458"/>
            <a:ext cx="8100470" cy="2710542"/>
          </a:xfrm>
          <a:prstGeom prst="rect">
            <a:avLst/>
          </a:prstGeom>
        </p:spPr>
      </p:pic>
    </p:spTree>
    <p:extLst>
      <p:ext uri="{BB962C8B-B14F-4D97-AF65-F5344CB8AC3E}">
        <p14:creationId xmlns:p14="http://schemas.microsoft.com/office/powerpoint/2010/main" val="39451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8740702" y="549181"/>
            <a:ext cx="3403513" cy="1569660"/>
          </a:xfrm>
          <a:prstGeom prst="rect">
            <a:avLst/>
          </a:prstGeom>
          <a:noFill/>
        </p:spPr>
        <p:txBody>
          <a:bodyPr wrap="square" rtlCol="0">
            <a:spAutoFit/>
          </a:bodyPr>
          <a:lstStyle/>
          <a:p>
            <a:r>
              <a:rPr lang="en-US" sz="1600" i="1" dirty="0">
                <a:latin typeface="Segoe UI" panose="020B0502040204020203" pitchFamily="34" charset="0"/>
                <a:cs typeface="Segoe UI" panose="020B0502040204020203" pitchFamily="34" charset="0"/>
              </a:rPr>
              <a:t>12. To visualize my models predictions I took the top 20 movies from my dataset, predicted the average vote, then created a new dataframe to compare the predicted values to the actual values</a:t>
            </a:r>
          </a:p>
        </p:txBody>
      </p:sp>
      <p:sp>
        <p:nvSpPr>
          <p:cNvPr id="7" name="Oval 6">
            <a:extLst>
              <a:ext uri="{FF2B5EF4-FFF2-40B4-BE49-F238E27FC236}">
                <a16:creationId xmlns:a16="http://schemas.microsoft.com/office/drawing/2014/main" id="{80E468E0-1E2D-4439-A9A0-6DAD141DA9B9}"/>
              </a:ext>
            </a:extLst>
          </p:cNvPr>
          <p:cNvSpPr/>
          <p:nvPr/>
        </p:nvSpPr>
        <p:spPr>
          <a:xfrm>
            <a:off x="257907" y="718458"/>
            <a:ext cx="1006823" cy="64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12</a:t>
            </a:r>
          </a:p>
        </p:txBody>
      </p:sp>
      <p:pic>
        <p:nvPicPr>
          <p:cNvPr id="6" name="Picture 5">
            <a:extLst>
              <a:ext uri="{FF2B5EF4-FFF2-40B4-BE49-F238E27FC236}">
                <a16:creationId xmlns:a16="http://schemas.microsoft.com/office/drawing/2014/main" id="{FAEFD038-8FAF-48C1-9C25-F08E58F4FBC8}"/>
              </a:ext>
            </a:extLst>
          </p:cNvPr>
          <p:cNvPicPr>
            <a:picLocks noChangeAspect="1"/>
          </p:cNvPicPr>
          <p:nvPr/>
        </p:nvPicPr>
        <p:blipFill>
          <a:blip r:embed="rId3"/>
          <a:stretch>
            <a:fillRect/>
          </a:stretch>
        </p:blipFill>
        <p:spPr>
          <a:xfrm>
            <a:off x="1332138" y="222605"/>
            <a:ext cx="7341156" cy="6210851"/>
          </a:xfrm>
          <a:prstGeom prst="rect">
            <a:avLst/>
          </a:prstGeom>
        </p:spPr>
      </p:pic>
    </p:spTree>
    <p:extLst>
      <p:ext uri="{BB962C8B-B14F-4D97-AF65-F5344CB8AC3E}">
        <p14:creationId xmlns:p14="http://schemas.microsoft.com/office/powerpoint/2010/main" val="2145880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documentManagement/types"/>
    <ds:schemaRef ds:uri="16c05727-aa75-4e4a-9b5f-8a80a1165891"/>
    <ds:schemaRef ds:uri="http://purl.org/dc/elements/1.1/"/>
    <ds:schemaRef ds:uri="http://schemas.microsoft.com/office/infopath/2007/PartnerControls"/>
    <ds:schemaRef ds:uri="http://schemas.microsoft.com/office/2006/metadata/properties"/>
    <ds:schemaRef ds:uri="http://purl.org/dc/terms/"/>
    <ds:schemaRef ds:uri="http://purl.org/dc/dcmitype/"/>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818</Words>
  <Application>Microsoft Office PowerPoint</Application>
  <PresentationFormat>Widescreen</PresentationFormat>
  <Paragraphs>80</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Franklin Gothic Book</vt:lpstr>
      <vt:lpstr>Segoe UI</vt:lpstr>
      <vt:lpstr>Office Theme</vt:lpstr>
      <vt:lpstr>Film &amp; TV Demographic Analysis</vt:lpstr>
      <vt:lpstr>Importing Data</vt:lpstr>
      <vt:lpstr>Slide 3</vt:lpstr>
      <vt:lpstr>Slide 3</vt:lpstr>
      <vt:lpstr>Slide 3</vt:lpstr>
      <vt:lpstr>Slide 3</vt:lpstr>
      <vt:lpstr>Slide 3</vt:lpstr>
      <vt:lpstr>Slide 3</vt:lpstr>
      <vt:lpstr>Slide 3</vt:lpstr>
      <vt:lpstr>IMDb Dataset</vt:lpstr>
      <vt:lpstr>Importing Data</vt:lpstr>
      <vt:lpstr>Slide 3</vt:lpstr>
      <vt:lpstr>Slide 3</vt:lpstr>
      <vt:lpstr>Slide 3</vt:lpstr>
      <vt:lpstr>Slide 3</vt:lpstr>
      <vt:lpstr>Research Presentation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2020-03-20T22:26:06Z</dcterms:created>
  <dcterms:modified xsi:type="dcterms:W3CDTF">2020-03-20T23:48:17Z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