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handoutMasterIdLst>
    <p:handoutMasterId r:id="rId27"/>
  </p:handoutMasterIdLst>
  <p:sldIdLst>
    <p:sldId id="256" r:id="rId5"/>
    <p:sldId id="268" r:id="rId6"/>
    <p:sldId id="269" r:id="rId7"/>
    <p:sldId id="271" r:id="rId8"/>
    <p:sldId id="272" r:id="rId9"/>
    <p:sldId id="274" r:id="rId10"/>
    <p:sldId id="275" r:id="rId11"/>
    <p:sldId id="276" r:id="rId12"/>
    <p:sldId id="289" r:id="rId13"/>
    <p:sldId id="285" r:id="rId14"/>
    <p:sldId id="287" r:id="rId15"/>
    <p:sldId id="277" r:id="rId16"/>
    <p:sldId id="283" r:id="rId17"/>
    <p:sldId id="291" r:id="rId18"/>
    <p:sldId id="286" r:id="rId19"/>
    <p:sldId id="280" r:id="rId20"/>
    <p:sldId id="284" r:id="rId21"/>
    <p:sldId id="290" r:id="rId22"/>
    <p:sldId id="288" r:id="rId23"/>
    <p:sldId id="281"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73" d="100"/>
          <a:sy n="73" d="100"/>
        </p:scale>
        <p:origin x="36" y="38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12/20/2019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12/20/2019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0960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92106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104057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54235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61106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3023943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080596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570156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252915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2742701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28045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711987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0140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2661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12/20/2019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12/20/2019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	Capstone Project</a:t>
            </a:r>
            <a:br>
              <a:rPr lang="en-US" sz="44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Fantasy Football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76943" y="4609436"/>
            <a:ext cx="3266507" cy="116955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Plotting Linear Regression vs Ridge &amp; Lasso Regression Coefficients - Running</a:t>
            </a:r>
          </a:p>
          <a:p>
            <a:endParaRPr lang="en-US" sz="1600" i="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933DED3-7A04-4A95-9CEF-4BD141996BBC}"/>
              </a:ext>
            </a:extLst>
          </p:cNvPr>
          <p:cNvSpPr txBox="1"/>
          <p:nvPr/>
        </p:nvSpPr>
        <p:spPr>
          <a:xfrm>
            <a:off x="8061960" y="225217"/>
            <a:ext cx="3553097" cy="1200329"/>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Plotting Linear Regression vs Ridge &amp; Lasso Regression Coefficients – Running Backs</a:t>
            </a:r>
          </a:p>
          <a:p>
            <a:endParaRPr lang="en-US" dirty="0"/>
          </a:p>
        </p:txBody>
      </p:sp>
      <p:pic>
        <p:nvPicPr>
          <p:cNvPr id="14" name="Picture 13">
            <a:extLst>
              <a:ext uri="{FF2B5EF4-FFF2-40B4-BE49-F238E27FC236}">
                <a16:creationId xmlns:a16="http://schemas.microsoft.com/office/drawing/2014/main" id="{DEC40789-2966-4FB2-8B55-D44185EFD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225217"/>
            <a:ext cx="7299961" cy="3334171"/>
          </a:xfrm>
          <a:prstGeom prst="rect">
            <a:avLst/>
          </a:prstGeom>
        </p:spPr>
      </p:pic>
      <p:pic>
        <p:nvPicPr>
          <p:cNvPr id="16" name="Picture 15">
            <a:extLst>
              <a:ext uri="{FF2B5EF4-FFF2-40B4-BE49-F238E27FC236}">
                <a16:creationId xmlns:a16="http://schemas.microsoft.com/office/drawing/2014/main" id="{1A02A8FF-DD70-40FE-9042-F97769880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534" y="3559389"/>
            <a:ext cx="7371339" cy="3269646"/>
          </a:xfrm>
          <a:prstGeom prst="rect">
            <a:avLst/>
          </a:prstGeom>
        </p:spPr>
      </p:pic>
    </p:spTree>
    <p:extLst>
      <p:ext uri="{BB962C8B-B14F-4D97-AF65-F5344CB8AC3E}">
        <p14:creationId xmlns:p14="http://schemas.microsoft.com/office/powerpoint/2010/main" val="2957811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446082" y="3938219"/>
            <a:ext cx="4537036"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Statistical Analysis – Running Back – TD.3 to Yds.1 Correlation Scatter Plot – Plot</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7015484" y="1570974"/>
            <a:ext cx="469533" cy="7607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7AE8B4-FEA1-4361-BDF6-C13A144C2BA4}"/>
              </a:ext>
            </a:extLst>
          </p:cNvPr>
          <p:cNvSpPr txBox="1"/>
          <p:nvPr/>
        </p:nvSpPr>
        <p:spPr>
          <a:xfrm>
            <a:off x="7015484" y="424543"/>
            <a:ext cx="4918608" cy="923330"/>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Statistical Analysis – Running Back – TD.3 to Yds.1 Correlation Scatter Plot – Code</a:t>
            </a:r>
          </a:p>
          <a:p>
            <a:endParaRPr lang="en-US" dirty="0"/>
          </a:p>
        </p:txBody>
      </p:sp>
      <p:pic>
        <p:nvPicPr>
          <p:cNvPr id="11" name="Picture 10">
            <a:extLst>
              <a:ext uri="{FF2B5EF4-FFF2-40B4-BE49-F238E27FC236}">
                <a16:creationId xmlns:a16="http://schemas.microsoft.com/office/drawing/2014/main" id="{CB162DA0-EC1F-45AD-A16C-B6A46E965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82" y="424543"/>
            <a:ext cx="6452323" cy="1907177"/>
          </a:xfrm>
          <a:prstGeom prst="rect">
            <a:avLst/>
          </a:prstGeom>
        </p:spPr>
      </p:pic>
      <p:pic>
        <p:nvPicPr>
          <p:cNvPr id="14" name="Picture 13">
            <a:extLst>
              <a:ext uri="{FF2B5EF4-FFF2-40B4-BE49-F238E27FC236}">
                <a16:creationId xmlns:a16="http://schemas.microsoft.com/office/drawing/2014/main" id="{C376255C-093A-4114-86D5-760DDE3B0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1111" y="2376415"/>
            <a:ext cx="6785148" cy="4416271"/>
          </a:xfrm>
          <a:prstGeom prst="rect">
            <a:avLst/>
          </a:prstGeom>
        </p:spPr>
      </p:pic>
    </p:spTree>
    <p:extLst>
      <p:ext uri="{BB962C8B-B14F-4D97-AF65-F5344CB8AC3E}">
        <p14:creationId xmlns:p14="http://schemas.microsoft.com/office/powerpoint/2010/main" val="90504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6701249" y="-50147"/>
            <a:ext cx="4689566" cy="615553"/>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 Predicting RBs with Ridge Regression</a:t>
            </a:r>
          </a:p>
          <a:p>
            <a:endParaRPr lang="en-US" sz="1600" i="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933DED3-7A04-4A95-9CEF-4BD141996BBC}"/>
              </a:ext>
            </a:extLst>
          </p:cNvPr>
          <p:cNvSpPr txBox="1"/>
          <p:nvPr/>
        </p:nvSpPr>
        <p:spPr>
          <a:xfrm>
            <a:off x="1312817" y="-35799"/>
            <a:ext cx="4291150"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Predicting RBs with Linear Regression</a:t>
            </a:r>
          </a:p>
          <a:p>
            <a:endParaRPr lang="en-US" dirty="0"/>
          </a:p>
        </p:txBody>
      </p:sp>
      <p:pic>
        <p:nvPicPr>
          <p:cNvPr id="4" name="Picture 3">
            <a:extLst>
              <a:ext uri="{FF2B5EF4-FFF2-40B4-BE49-F238E27FC236}">
                <a16:creationId xmlns:a16="http://schemas.microsoft.com/office/drawing/2014/main" id="{6C7A36EA-4510-45AA-AFC4-BFB742996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817" y="257628"/>
            <a:ext cx="4291150" cy="6600371"/>
          </a:xfrm>
          <a:prstGeom prst="rect">
            <a:avLst/>
          </a:prstGeom>
        </p:spPr>
      </p:pic>
      <p:pic>
        <p:nvPicPr>
          <p:cNvPr id="12" name="Picture 11">
            <a:extLst>
              <a:ext uri="{FF2B5EF4-FFF2-40B4-BE49-F238E27FC236}">
                <a16:creationId xmlns:a16="http://schemas.microsoft.com/office/drawing/2014/main" id="{1EAEBD63-2206-41F9-86A8-D8391BB5F5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705" y="287366"/>
            <a:ext cx="4138746" cy="6570634"/>
          </a:xfrm>
          <a:prstGeom prst="rect">
            <a:avLst/>
          </a:prstGeom>
        </p:spPr>
      </p:pic>
    </p:spTree>
    <p:extLst>
      <p:ext uri="{BB962C8B-B14F-4D97-AF65-F5344CB8AC3E}">
        <p14:creationId xmlns:p14="http://schemas.microsoft.com/office/powerpoint/2010/main" val="79868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2590-BFFD-4F4F-A63C-E2647EA3F146}"/>
              </a:ext>
            </a:extLst>
          </p:cNvPr>
          <p:cNvSpPr>
            <a:spLocks noGrp="1"/>
          </p:cNvSpPr>
          <p:nvPr>
            <p:ph type="title"/>
          </p:nvPr>
        </p:nvSpPr>
        <p:spPr/>
        <p:txBody>
          <a:bodyPr>
            <a:normAutofit/>
          </a:bodyPr>
          <a:lstStyle/>
          <a:p>
            <a:r>
              <a:rPr lang="en-US" sz="4300" dirty="0"/>
              <a:t>Wide Receivers - Top Regression Model Scores</a:t>
            </a:r>
          </a:p>
        </p:txBody>
      </p:sp>
      <p:sp>
        <p:nvSpPr>
          <p:cNvPr id="3" name="Content Placeholder 2">
            <a:extLst>
              <a:ext uri="{FF2B5EF4-FFF2-40B4-BE49-F238E27FC236}">
                <a16:creationId xmlns:a16="http://schemas.microsoft.com/office/drawing/2014/main" id="{6F6511F7-663F-4D04-8E2B-B7C5ADDBE320}"/>
              </a:ext>
            </a:extLst>
          </p:cNvPr>
          <p:cNvSpPr>
            <a:spLocks noGrp="1"/>
          </p:cNvSpPr>
          <p:nvPr>
            <p:ph idx="1"/>
          </p:nvPr>
        </p:nvSpPr>
        <p:spPr/>
        <p:txBody>
          <a:bodyPr/>
          <a:lstStyle/>
          <a:p>
            <a:pPr marL="0" indent="0">
              <a:buNone/>
            </a:pPr>
            <a:endParaRPr lang="en-US" dirty="0"/>
          </a:p>
          <a:p>
            <a:r>
              <a:rPr lang="en-US" dirty="0"/>
              <a:t>Linear Regression Test Score – 0.9993445</a:t>
            </a:r>
          </a:p>
          <a:p>
            <a:endParaRPr lang="en-US" dirty="0"/>
          </a:p>
          <a:p>
            <a:r>
              <a:rPr lang="en-US" dirty="0"/>
              <a:t>Ridge Regression Test Score – 0.9995984</a:t>
            </a:r>
          </a:p>
          <a:p>
            <a:pPr lvl="1"/>
            <a:r>
              <a:rPr lang="en-US" dirty="0"/>
              <a:t>Alpha = 0.01</a:t>
            </a:r>
          </a:p>
          <a:p>
            <a:r>
              <a:rPr lang="en-US" dirty="0"/>
              <a:t>Lasso Regression Test Score – 0.9995984</a:t>
            </a:r>
          </a:p>
          <a:p>
            <a:pPr lvl="1"/>
            <a:r>
              <a:rPr lang="en-US" dirty="0"/>
              <a:t>Alpha = 0.0001</a:t>
            </a:r>
          </a:p>
          <a:p>
            <a:endParaRPr lang="en-US" dirty="0"/>
          </a:p>
        </p:txBody>
      </p:sp>
    </p:spTree>
    <p:extLst>
      <p:ext uri="{BB962C8B-B14F-4D97-AF65-F5344CB8AC3E}">
        <p14:creationId xmlns:p14="http://schemas.microsoft.com/office/powerpoint/2010/main" val="311473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455022" y="4626763"/>
            <a:ext cx="3266507" cy="116955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Plotting Linear Regression vs Ridge &amp; Lasso Regression Coefficients – Wide Receivers</a:t>
            </a:r>
          </a:p>
          <a:p>
            <a:endParaRPr lang="en-US" sz="1600" i="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933DED3-7A04-4A95-9CEF-4BD141996BBC}"/>
              </a:ext>
            </a:extLst>
          </p:cNvPr>
          <p:cNvSpPr txBox="1"/>
          <p:nvPr/>
        </p:nvSpPr>
        <p:spPr>
          <a:xfrm>
            <a:off x="7987489" y="264908"/>
            <a:ext cx="3553097" cy="1200329"/>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Plotting Linear Regression vs Ridge &amp; Lasso Regression Coefficients – Wide Receivers</a:t>
            </a:r>
          </a:p>
          <a:p>
            <a:endParaRPr lang="en-US" dirty="0"/>
          </a:p>
        </p:txBody>
      </p:sp>
      <p:pic>
        <p:nvPicPr>
          <p:cNvPr id="4" name="Picture 3">
            <a:extLst>
              <a:ext uri="{FF2B5EF4-FFF2-40B4-BE49-F238E27FC236}">
                <a16:creationId xmlns:a16="http://schemas.microsoft.com/office/drawing/2014/main" id="{28E17FD2-1629-43AC-BBF5-7DA7E48D2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3986" y="3604585"/>
            <a:ext cx="6467007" cy="3213908"/>
          </a:xfrm>
          <a:prstGeom prst="rect">
            <a:avLst/>
          </a:prstGeom>
        </p:spPr>
      </p:pic>
      <p:pic>
        <p:nvPicPr>
          <p:cNvPr id="7" name="Picture 6">
            <a:extLst>
              <a:ext uri="{FF2B5EF4-FFF2-40B4-BE49-F238E27FC236}">
                <a16:creationId xmlns:a16="http://schemas.microsoft.com/office/drawing/2014/main" id="{BF588B50-38BB-4132-9425-D53A195BF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022" y="264908"/>
            <a:ext cx="7336971" cy="3339677"/>
          </a:xfrm>
          <a:prstGeom prst="rect">
            <a:avLst/>
          </a:prstGeom>
        </p:spPr>
      </p:pic>
    </p:spTree>
    <p:extLst>
      <p:ext uri="{BB962C8B-B14F-4D97-AF65-F5344CB8AC3E}">
        <p14:creationId xmlns:p14="http://schemas.microsoft.com/office/powerpoint/2010/main" val="355724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311957" y="4066263"/>
            <a:ext cx="4887060"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Statistical Analysis – Wide Receiver – Yds.2 to Rec Correlation Scatter Plot – Code</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7172238" y="1707283"/>
            <a:ext cx="469533" cy="7607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7AE8B4-FEA1-4361-BDF6-C13A144C2BA4}"/>
              </a:ext>
            </a:extLst>
          </p:cNvPr>
          <p:cNvSpPr txBox="1"/>
          <p:nvPr/>
        </p:nvSpPr>
        <p:spPr>
          <a:xfrm>
            <a:off x="7172238" y="378821"/>
            <a:ext cx="4918608" cy="923330"/>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Statistical Analysis – Wide Receiver – Yds.2 to Rec Correlation Scatter Plot – Code</a:t>
            </a:r>
          </a:p>
          <a:p>
            <a:endParaRPr lang="en-US" dirty="0"/>
          </a:p>
        </p:txBody>
      </p:sp>
      <p:pic>
        <p:nvPicPr>
          <p:cNvPr id="9" name="Picture 8">
            <a:extLst>
              <a:ext uri="{FF2B5EF4-FFF2-40B4-BE49-F238E27FC236}">
                <a16:creationId xmlns:a16="http://schemas.microsoft.com/office/drawing/2014/main" id="{9819EAB3-9E04-4023-842F-9A12E9868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57" y="378821"/>
            <a:ext cx="6734269" cy="2005149"/>
          </a:xfrm>
          <a:prstGeom prst="rect">
            <a:avLst/>
          </a:prstGeom>
        </p:spPr>
      </p:pic>
      <p:pic>
        <p:nvPicPr>
          <p:cNvPr id="11" name="Picture 10">
            <a:extLst>
              <a:ext uri="{FF2B5EF4-FFF2-40B4-BE49-F238E27FC236}">
                <a16:creationId xmlns:a16="http://schemas.microsoft.com/office/drawing/2014/main" id="{0003C120-DC33-469E-8C0A-5DC0DEF9E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0553" y="2552088"/>
            <a:ext cx="6771738" cy="4321012"/>
          </a:xfrm>
          <a:prstGeom prst="rect">
            <a:avLst/>
          </a:prstGeom>
        </p:spPr>
      </p:pic>
    </p:spTree>
    <p:extLst>
      <p:ext uri="{BB962C8B-B14F-4D97-AF65-F5344CB8AC3E}">
        <p14:creationId xmlns:p14="http://schemas.microsoft.com/office/powerpoint/2010/main" val="264904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6701249" y="28231"/>
            <a:ext cx="4689566" cy="615553"/>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 Predicting WRs with Lasso Regression</a:t>
            </a:r>
          </a:p>
          <a:p>
            <a:endParaRPr lang="en-US" sz="1600" i="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933DED3-7A04-4A95-9CEF-4BD141996BBC}"/>
              </a:ext>
            </a:extLst>
          </p:cNvPr>
          <p:cNvSpPr txBox="1"/>
          <p:nvPr/>
        </p:nvSpPr>
        <p:spPr>
          <a:xfrm>
            <a:off x="1312817" y="68708"/>
            <a:ext cx="4291150"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Predicting WRs with Linear Regression</a:t>
            </a:r>
          </a:p>
          <a:p>
            <a:endParaRPr lang="en-US" dirty="0"/>
          </a:p>
        </p:txBody>
      </p:sp>
      <p:pic>
        <p:nvPicPr>
          <p:cNvPr id="4" name="Picture 3">
            <a:extLst>
              <a:ext uri="{FF2B5EF4-FFF2-40B4-BE49-F238E27FC236}">
                <a16:creationId xmlns:a16="http://schemas.microsoft.com/office/drawing/2014/main" id="{D248D544-F600-452C-AF54-3DD3DB69E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88" y="378823"/>
            <a:ext cx="4689566" cy="6444223"/>
          </a:xfrm>
          <a:prstGeom prst="rect">
            <a:avLst/>
          </a:prstGeom>
        </p:spPr>
      </p:pic>
      <p:pic>
        <p:nvPicPr>
          <p:cNvPr id="7" name="Picture 6">
            <a:extLst>
              <a:ext uri="{FF2B5EF4-FFF2-40B4-BE49-F238E27FC236}">
                <a16:creationId xmlns:a16="http://schemas.microsoft.com/office/drawing/2014/main" id="{A4F2C33E-072A-47F2-9E2F-EE7CA1FFC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034" y="378823"/>
            <a:ext cx="4689565" cy="6356196"/>
          </a:xfrm>
          <a:prstGeom prst="rect">
            <a:avLst/>
          </a:prstGeom>
        </p:spPr>
      </p:pic>
    </p:spTree>
    <p:extLst>
      <p:ext uri="{BB962C8B-B14F-4D97-AF65-F5344CB8AC3E}">
        <p14:creationId xmlns:p14="http://schemas.microsoft.com/office/powerpoint/2010/main" val="129997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0F9C-4B90-463A-B111-67CA6EA7359F}"/>
              </a:ext>
            </a:extLst>
          </p:cNvPr>
          <p:cNvSpPr>
            <a:spLocks noGrp="1"/>
          </p:cNvSpPr>
          <p:nvPr>
            <p:ph type="title"/>
          </p:nvPr>
        </p:nvSpPr>
        <p:spPr/>
        <p:txBody>
          <a:bodyPr/>
          <a:lstStyle/>
          <a:p>
            <a:r>
              <a:rPr lang="en-US" dirty="0"/>
              <a:t>Tight Ends –  Top Regression Model Scores</a:t>
            </a:r>
          </a:p>
        </p:txBody>
      </p:sp>
      <p:sp>
        <p:nvSpPr>
          <p:cNvPr id="3" name="Content Placeholder 2">
            <a:extLst>
              <a:ext uri="{FF2B5EF4-FFF2-40B4-BE49-F238E27FC236}">
                <a16:creationId xmlns:a16="http://schemas.microsoft.com/office/drawing/2014/main" id="{ACE3E25E-AAA9-4394-BA58-3E5FD53A8F25}"/>
              </a:ext>
            </a:extLst>
          </p:cNvPr>
          <p:cNvSpPr>
            <a:spLocks noGrp="1"/>
          </p:cNvSpPr>
          <p:nvPr>
            <p:ph idx="1"/>
          </p:nvPr>
        </p:nvSpPr>
        <p:spPr/>
        <p:txBody>
          <a:bodyPr/>
          <a:lstStyle/>
          <a:p>
            <a:pPr marL="0" indent="0">
              <a:buNone/>
            </a:pPr>
            <a:endParaRPr lang="en-US" dirty="0"/>
          </a:p>
          <a:p>
            <a:r>
              <a:rPr lang="en-US" dirty="0"/>
              <a:t>Linear Regression Test Score – 0.9994718</a:t>
            </a:r>
          </a:p>
          <a:p>
            <a:endParaRPr lang="en-US" dirty="0"/>
          </a:p>
          <a:p>
            <a:r>
              <a:rPr lang="en-US" dirty="0"/>
              <a:t>Ridge Regression Test Score – 0.9994719</a:t>
            </a:r>
          </a:p>
          <a:p>
            <a:pPr lvl="1"/>
            <a:r>
              <a:rPr lang="en-US" dirty="0"/>
              <a:t>Alpha = 0.01</a:t>
            </a:r>
          </a:p>
          <a:p>
            <a:r>
              <a:rPr lang="en-US" dirty="0"/>
              <a:t>Lasso Regression Test Score – 0.9994718</a:t>
            </a:r>
          </a:p>
          <a:p>
            <a:pPr lvl="1"/>
            <a:r>
              <a:rPr lang="en-US" dirty="0"/>
              <a:t>Alpha = 0.0001</a:t>
            </a:r>
          </a:p>
          <a:p>
            <a:pPr marL="0" indent="0">
              <a:buNone/>
            </a:pPr>
            <a:r>
              <a:rPr lang="en-US" dirty="0"/>
              <a:t> </a:t>
            </a:r>
          </a:p>
        </p:txBody>
      </p:sp>
    </p:spTree>
    <p:extLst>
      <p:ext uri="{BB962C8B-B14F-4D97-AF65-F5344CB8AC3E}">
        <p14:creationId xmlns:p14="http://schemas.microsoft.com/office/powerpoint/2010/main" val="242425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363016" y="4552418"/>
            <a:ext cx="3266507" cy="116955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Plotting Linear Regression vs Ridge &amp; Lasso Regression Coefficients – Tight Ends</a:t>
            </a:r>
          </a:p>
          <a:p>
            <a:endParaRPr lang="en-US" sz="1600" i="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933DED3-7A04-4A95-9CEF-4BD141996BBC}"/>
              </a:ext>
            </a:extLst>
          </p:cNvPr>
          <p:cNvSpPr txBox="1"/>
          <p:nvPr/>
        </p:nvSpPr>
        <p:spPr>
          <a:xfrm>
            <a:off x="7579723" y="229290"/>
            <a:ext cx="3553097" cy="1200329"/>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Plotting Linear Regression vs Ridge &amp; Lasso Regression Coefficients – Tight Ends</a:t>
            </a:r>
          </a:p>
          <a:p>
            <a:endParaRPr lang="en-US" dirty="0"/>
          </a:p>
        </p:txBody>
      </p:sp>
      <p:pic>
        <p:nvPicPr>
          <p:cNvPr id="4" name="Picture 3">
            <a:extLst>
              <a:ext uri="{FF2B5EF4-FFF2-40B4-BE49-F238E27FC236}">
                <a16:creationId xmlns:a16="http://schemas.microsoft.com/office/drawing/2014/main" id="{8509B6DA-1679-48FC-8C99-6CC426702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143" y="3428999"/>
            <a:ext cx="6942103" cy="3416390"/>
          </a:xfrm>
          <a:prstGeom prst="rect">
            <a:avLst/>
          </a:prstGeom>
        </p:spPr>
      </p:pic>
      <p:pic>
        <p:nvPicPr>
          <p:cNvPr id="7" name="Picture 6">
            <a:extLst>
              <a:ext uri="{FF2B5EF4-FFF2-40B4-BE49-F238E27FC236}">
                <a16:creationId xmlns:a16="http://schemas.microsoft.com/office/drawing/2014/main" id="{E1D58F52-80F5-44F1-8913-5281AED061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016" y="229290"/>
            <a:ext cx="7076281" cy="3199709"/>
          </a:xfrm>
          <a:prstGeom prst="rect">
            <a:avLst/>
          </a:prstGeom>
        </p:spPr>
      </p:pic>
    </p:spTree>
    <p:extLst>
      <p:ext uri="{BB962C8B-B14F-4D97-AF65-F5344CB8AC3E}">
        <p14:creationId xmlns:p14="http://schemas.microsoft.com/office/powerpoint/2010/main" val="100367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343988" y="4045418"/>
            <a:ext cx="5013205"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Statistical Analysis – Tight Ends – Yds.2 to Rec Correlation Scatter Plot – Plot</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7080799" y="1688529"/>
            <a:ext cx="469533" cy="7607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7AE8B4-FEA1-4361-BDF6-C13A144C2BA4}"/>
              </a:ext>
            </a:extLst>
          </p:cNvPr>
          <p:cNvSpPr txBox="1"/>
          <p:nvPr/>
        </p:nvSpPr>
        <p:spPr>
          <a:xfrm>
            <a:off x="7080799" y="338259"/>
            <a:ext cx="4918608"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Statistical Analysis – Tight Ends – Yds.2 to Rec Correlation Scatter Plot – Code</a:t>
            </a:r>
          </a:p>
        </p:txBody>
      </p:sp>
      <p:pic>
        <p:nvPicPr>
          <p:cNvPr id="9" name="Picture 8">
            <a:extLst>
              <a:ext uri="{FF2B5EF4-FFF2-40B4-BE49-F238E27FC236}">
                <a16:creationId xmlns:a16="http://schemas.microsoft.com/office/drawing/2014/main" id="{144A1F8B-BA1C-4672-83D3-8E8818319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063" y="338259"/>
            <a:ext cx="6679421" cy="2009409"/>
          </a:xfrm>
          <a:prstGeom prst="rect">
            <a:avLst/>
          </a:prstGeom>
        </p:spPr>
      </p:pic>
      <p:pic>
        <p:nvPicPr>
          <p:cNvPr id="11" name="Picture 10">
            <a:extLst>
              <a:ext uri="{FF2B5EF4-FFF2-40B4-BE49-F238E27FC236}">
                <a16:creationId xmlns:a16="http://schemas.microsoft.com/office/drawing/2014/main" id="{9D2BA7AE-8196-4B55-AD27-89E64C898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193" y="2525498"/>
            <a:ext cx="6490819" cy="4332502"/>
          </a:xfrm>
          <a:prstGeom prst="rect">
            <a:avLst/>
          </a:prstGeom>
        </p:spPr>
      </p:pic>
    </p:spTree>
    <p:extLst>
      <p:ext uri="{BB962C8B-B14F-4D97-AF65-F5344CB8AC3E}">
        <p14:creationId xmlns:p14="http://schemas.microsoft.com/office/powerpoint/2010/main" val="197089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Importing Data</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9" y="5947999"/>
            <a:ext cx="2553761" cy="584775"/>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1.  Gathering my statistical data</a:t>
            </a:r>
          </a:p>
        </p:txBody>
      </p:sp>
      <p:sp>
        <p:nvSpPr>
          <p:cNvPr id="7" name="TextBox 6">
            <a:extLst>
              <a:ext uri="{FF2B5EF4-FFF2-40B4-BE49-F238E27FC236}">
                <a16:creationId xmlns:a16="http://schemas.microsoft.com/office/drawing/2014/main" id="{E5564556-59F0-4D0A-A6CD-ADF8F4D7428B}"/>
              </a:ext>
            </a:extLst>
          </p:cNvPr>
          <p:cNvSpPr txBox="1"/>
          <p:nvPr/>
        </p:nvSpPr>
        <p:spPr>
          <a:xfrm>
            <a:off x="5630831" y="5947999"/>
            <a:ext cx="6503499" cy="584775"/>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2.  Wrangling and Cleaning Data – Creating the Quarterback DataFrame for years 2014 through 2018</a:t>
            </a:r>
          </a:p>
        </p:txBody>
      </p:sp>
      <p:sp>
        <p:nvSpPr>
          <p:cNvPr id="8" name="Oval 7">
            <a:extLst>
              <a:ext uri="{FF2B5EF4-FFF2-40B4-BE49-F238E27FC236}">
                <a16:creationId xmlns:a16="http://schemas.microsoft.com/office/drawing/2014/main" id="{E5585411-DE61-42EC-8DAB-BA853F129791}"/>
              </a:ext>
            </a:extLst>
          </p:cNvPr>
          <p:cNvSpPr/>
          <p:nvPr/>
        </p:nvSpPr>
        <p:spPr>
          <a:xfrm>
            <a:off x="363331" y="1495136"/>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9" name="Oval 8">
            <a:extLst>
              <a:ext uri="{FF2B5EF4-FFF2-40B4-BE49-F238E27FC236}">
                <a16:creationId xmlns:a16="http://schemas.microsoft.com/office/drawing/2014/main" id="{6D1E12A6-FA7A-477F-8C87-308C5B84B139}"/>
              </a:ext>
            </a:extLst>
          </p:cNvPr>
          <p:cNvSpPr/>
          <p:nvPr/>
        </p:nvSpPr>
        <p:spPr>
          <a:xfrm>
            <a:off x="6165916" y="149513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pic>
        <p:nvPicPr>
          <p:cNvPr id="10" name="Picture 9">
            <a:extLst>
              <a:ext uri="{FF2B5EF4-FFF2-40B4-BE49-F238E27FC236}">
                <a16:creationId xmlns:a16="http://schemas.microsoft.com/office/drawing/2014/main" id="{998FCFE1-BA6B-4F95-ABBC-472978F22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508" y="1371720"/>
            <a:ext cx="4615740" cy="4425337"/>
          </a:xfrm>
          <a:prstGeom prst="rect">
            <a:avLst/>
          </a:prstGeom>
        </p:spPr>
      </p:pic>
      <p:pic>
        <p:nvPicPr>
          <p:cNvPr id="12" name="Picture 11">
            <a:extLst>
              <a:ext uri="{FF2B5EF4-FFF2-40B4-BE49-F238E27FC236}">
                <a16:creationId xmlns:a16="http://schemas.microsoft.com/office/drawing/2014/main" id="{F7487B92-9D0B-4D8F-B2E0-7BEC3CA21C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2075" y="1371719"/>
            <a:ext cx="4733868" cy="4424407"/>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6701249" y="230704"/>
            <a:ext cx="4689566" cy="615553"/>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 Predicting TEs with Ridge Regression</a:t>
            </a:r>
          </a:p>
          <a:p>
            <a:endParaRPr lang="en-US" sz="1600" i="1" dirty="0">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933DED3-7A04-4A95-9CEF-4BD141996BBC}"/>
              </a:ext>
            </a:extLst>
          </p:cNvPr>
          <p:cNvSpPr txBox="1"/>
          <p:nvPr/>
        </p:nvSpPr>
        <p:spPr>
          <a:xfrm>
            <a:off x="1312817" y="212395"/>
            <a:ext cx="4291150"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Predicting TEs with Linear Regression</a:t>
            </a:r>
          </a:p>
          <a:p>
            <a:endParaRPr lang="en-US" dirty="0"/>
          </a:p>
        </p:txBody>
      </p:sp>
      <p:pic>
        <p:nvPicPr>
          <p:cNvPr id="4" name="Picture 3">
            <a:extLst>
              <a:ext uri="{FF2B5EF4-FFF2-40B4-BE49-F238E27FC236}">
                <a16:creationId xmlns:a16="http://schemas.microsoft.com/office/drawing/2014/main" id="{B7BEAC0E-E7A4-40F4-A4B2-CDC09B47E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17" y="548621"/>
            <a:ext cx="3592282" cy="6190009"/>
          </a:xfrm>
          <a:prstGeom prst="rect">
            <a:avLst/>
          </a:prstGeom>
        </p:spPr>
      </p:pic>
      <p:pic>
        <p:nvPicPr>
          <p:cNvPr id="10" name="Picture 9">
            <a:extLst>
              <a:ext uri="{FF2B5EF4-FFF2-40B4-BE49-F238E27FC236}">
                <a16:creationId xmlns:a16="http://schemas.microsoft.com/office/drawing/2014/main" id="{F8144BEB-04E2-4FB2-906E-4A95675C9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3388" y="628397"/>
            <a:ext cx="4181623" cy="6110234"/>
          </a:xfrm>
          <a:prstGeom prst="rect">
            <a:avLst/>
          </a:prstGeom>
        </p:spPr>
      </p:pic>
    </p:spTree>
    <p:extLst>
      <p:ext uri="{BB962C8B-B14F-4D97-AF65-F5344CB8AC3E}">
        <p14:creationId xmlns:p14="http://schemas.microsoft.com/office/powerpoint/2010/main" val="175829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Capstone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Fantasy Football with Machine Learning</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257908" y="3136612"/>
            <a:ext cx="8260860" cy="584775"/>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3. Statistical Analysis – Quarterback Correlations - Code</a:t>
            </a:r>
          </a:p>
          <a:p>
            <a:r>
              <a:rPr lang="en-US" sz="1600" i="1" dirty="0">
                <a:latin typeface="Segoe UI" panose="020B0502040204020203" pitchFamily="34" charset="0"/>
                <a:cs typeface="Segoe UI" panose="020B0502040204020203" pitchFamily="34" charset="0"/>
              </a:rPr>
              <a:t>4. Statistical Analysis – Quarterback Correlations - Output</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flipH="1">
            <a:off x="6858000" y="3060560"/>
            <a:ext cx="709414" cy="7368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8" name="Oval 7">
            <a:extLst>
              <a:ext uri="{FF2B5EF4-FFF2-40B4-BE49-F238E27FC236}">
                <a16:creationId xmlns:a16="http://schemas.microsoft.com/office/drawing/2014/main" id="{771FD909-67DD-41D1-8AC0-F79A8ED9E072}"/>
              </a:ext>
            </a:extLst>
          </p:cNvPr>
          <p:cNvSpPr/>
          <p:nvPr/>
        </p:nvSpPr>
        <p:spPr>
          <a:xfrm>
            <a:off x="257908" y="3858912"/>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pic>
        <p:nvPicPr>
          <p:cNvPr id="10" name="Picture 9">
            <a:extLst>
              <a:ext uri="{FF2B5EF4-FFF2-40B4-BE49-F238E27FC236}">
                <a16:creationId xmlns:a16="http://schemas.microsoft.com/office/drawing/2014/main" id="{19C0CA21-6F6A-47CF-868C-2E914E6A2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849" y="500364"/>
            <a:ext cx="7753768" cy="2498723"/>
          </a:xfrm>
          <a:prstGeom prst="rect">
            <a:avLst/>
          </a:prstGeom>
        </p:spPr>
      </p:pic>
      <p:pic>
        <p:nvPicPr>
          <p:cNvPr id="13" name="Picture 12">
            <a:extLst>
              <a:ext uri="{FF2B5EF4-FFF2-40B4-BE49-F238E27FC236}">
                <a16:creationId xmlns:a16="http://schemas.microsoft.com/office/drawing/2014/main" id="{6B0D6F1A-E2F3-46F0-A7DE-816521BD39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265" y="3858911"/>
            <a:ext cx="7802352" cy="3027763"/>
          </a:xfrm>
          <a:prstGeom prst="rect">
            <a:avLst/>
          </a:prstGeom>
        </p:spPr>
      </p:pic>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333104" y="3544865"/>
            <a:ext cx="4802106" cy="584775"/>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6. Statistical Analysis – Quarterback – TD to Yds Correlation Scatter Plot - Output</a:t>
            </a:r>
          </a:p>
        </p:txBody>
      </p:sp>
      <p:cxnSp>
        <p:nvCxnSpPr>
          <p:cNvPr id="6" name="Straight Arrow Connector 5">
            <a:extLst>
              <a:ext uri="{FF2B5EF4-FFF2-40B4-BE49-F238E27FC236}">
                <a16:creationId xmlns:a16="http://schemas.microsoft.com/office/drawing/2014/main" id="{F1940635-5372-434B-A46D-020D70584889}"/>
              </a:ext>
              <a:ext uri="{C183D7F6-B498-43B3-948B-1728B52AA6E4}">
                <adec:decorative xmlns:adec="http://schemas.microsoft.com/office/drawing/2017/decorative" val="1"/>
              </a:ext>
            </a:extLst>
          </p:cNvPr>
          <p:cNvCxnSpPr>
            <a:cxnSpLocks/>
          </p:cNvCxnSpPr>
          <p:nvPr/>
        </p:nvCxnSpPr>
        <p:spPr>
          <a:xfrm>
            <a:off x="7015484" y="1570974"/>
            <a:ext cx="469533" cy="7607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p>
        </p:txBody>
      </p:sp>
      <p:sp>
        <p:nvSpPr>
          <p:cNvPr id="8" name="Oval 7">
            <a:extLst>
              <a:ext uri="{FF2B5EF4-FFF2-40B4-BE49-F238E27FC236}">
                <a16:creationId xmlns:a16="http://schemas.microsoft.com/office/drawing/2014/main" id="{771FD909-67DD-41D1-8AC0-F79A8ED9E072}"/>
              </a:ext>
            </a:extLst>
          </p:cNvPr>
          <p:cNvSpPr/>
          <p:nvPr/>
        </p:nvSpPr>
        <p:spPr>
          <a:xfrm>
            <a:off x="4549056" y="27371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6</a:t>
            </a:r>
          </a:p>
        </p:txBody>
      </p:sp>
      <p:pic>
        <p:nvPicPr>
          <p:cNvPr id="4" name="Picture 3">
            <a:extLst>
              <a:ext uri="{FF2B5EF4-FFF2-40B4-BE49-F238E27FC236}">
                <a16:creationId xmlns:a16="http://schemas.microsoft.com/office/drawing/2014/main" id="{849ACBA6-3B45-40DE-8053-C8C64B13F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76" y="526971"/>
            <a:ext cx="5918908" cy="1896176"/>
          </a:xfrm>
          <a:prstGeom prst="rect">
            <a:avLst/>
          </a:prstGeom>
        </p:spPr>
      </p:pic>
      <p:pic>
        <p:nvPicPr>
          <p:cNvPr id="12" name="Picture 11">
            <a:extLst>
              <a:ext uri="{FF2B5EF4-FFF2-40B4-BE49-F238E27FC236}">
                <a16:creationId xmlns:a16="http://schemas.microsoft.com/office/drawing/2014/main" id="{42FCA157-1061-45CF-9165-65F1A3763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5210" y="2537245"/>
            <a:ext cx="6977300" cy="4320755"/>
          </a:xfrm>
          <a:prstGeom prst="rect">
            <a:avLst/>
          </a:prstGeom>
        </p:spPr>
      </p:pic>
      <p:sp>
        <p:nvSpPr>
          <p:cNvPr id="18" name="TextBox 17">
            <a:extLst>
              <a:ext uri="{FF2B5EF4-FFF2-40B4-BE49-F238E27FC236}">
                <a16:creationId xmlns:a16="http://schemas.microsoft.com/office/drawing/2014/main" id="{E57AE8B4-FEA1-4361-BDF6-C13A144C2BA4}"/>
              </a:ext>
            </a:extLst>
          </p:cNvPr>
          <p:cNvSpPr txBox="1"/>
          <p:nvPr/>
        </p:nvSpPr>
        <p:spPr>
          <a:xfrm>
            <a:off x="7015485" y="551729"/>
            <a:ext cx="4918608" cy="923330"/>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5. Statistical Analysis – Quarterback – TD to Yds Correlation Scatter Plot – Code</a:t>
            </a:r>
          </a:p>
          <a:p>
            <a:endParaRPr lang="en-US" dirty="0"/>
          </a:p>
        </p:txBody>
      </p:sp>
    </p:spTree>
    <p:extLst>
      <p:ext uri="{BB962C8B-B14F-4D97-AF65-F5344CB8AC3E}">
        <p14:creationId xmlns:p14="http://schemas.microsoft.com/office/powerpoint/2010/main" val="359176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1003859" y="4939071"/>
            <a:ext cx="3889549" cy="584775"/>
          </a:xfrm>
          <a:prstGeom prst="rect">
            <a:avLst/>
          </a:prstGeom>
          <a:noFill/>
        </p:spPr>
        <p:txBody>
          <a:bodyPr wrap="square" rtlCol="0">
            <a:spAutoFit/>
          </a:bodyPr>
          <a:lstStyle/>
          <a:p>
            <a:r>
              <a:rPr lang="en-US" sz="1600" i="1" dirty="0">
                <a:latin typeface="Segoe UI" panose="020B0502040204020203" pitchFamily="34" charset="0"/>
                <a:cs typeface="Segoe UI" panose="020B0502040204020203" pitchFamily="34" charset="0"/>
              </a:rPr>
              <a:t>7. Linear Regression Analysis - Code</a:t>
            </a:r>
          </a:p>
          <a:p>
            <a:r>
              <a:rPr lang="en-US" sz="1600" i="1" dirty="0">
                <a:latin typeface="Segoe UI" panose="020B0502040204020203" pitchFamily="34" charset="0"/>
                <a:cs typeface="Segoe UI" panose="020B0502040204020203" pitchFamily="34" charset="0"/>
              </a:rPr>
              <a:t>8. Linear Regression Analysis - Score</a:t>
            </a:r>
          </a:p>
        </p:txBody>
      </p: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7</a:t>
            </a:r>
          </a:p>
        </p:txBody>
      </p:sp>
      <p:sp>
        <p:nvSpPr>
          <p:cNvPr id="8" name="Oval 7">
            <a:extLst>
              <a:ext uri="{FF2B5EF4-FFF2-40B4-BE49-F238E27FC236}">
                <a16:creationId xmlns:a16="http://schemas.microsoft.com/office/drawing/2014/main" id="{771FD909-67DD-41D1-8AC0-F79A8ED9E072}"/>
              </a:ext>
            </a:extLst>
          </p:cNvPr>
          <p:cNvSpPr/>
          <p:nvPr/>
        </p:nvSpPr>
        <p:spPr>
          <a:xfrm>
            <a:off x="4851012" y="494790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8</a:t>
            </a:r>
          </a:p>
        </p:txBody>
      </p:sp>
      <p:sp>
        <p:nvSpPr>
          <p:cNvPr id="2" name="TextBox 1">
            <a:extLst>
              <a:ext uri="{FF2B5EF4-FFF2-40B4-BE49-F238E27FC236}">
                <a16:creationId xmlns:a16="http://schemas.microsoft.com/office/drawing/2014/main" id="{E8028144-0453-4310-B198-272FD7ED3DFB}"/>
              </a:ext>
            </a:extLst>
          </p:cNvPr>
          <p:cNvSpPr txBox="1"/>
          <p:nvPr/>
        </p:nvSpPr>
        <p:spPr>
          <a:xfrm>
            <a:off x="5584371" y="5231458"/>
            <a:ext cx="6198327" cy="1200329"/>
          </a:xfrm>
          <a:prstGeom prst="rect">
            <a:avLst/>
          </a:prstGeom>
          <a:noFill/>
        </p:spPr>
        <p:txBody>
          <a:bodyPr wrap="square" rtlCol="0">
            <a:spAutoFit/>
          </a:bodyPr>
          <a:lstStyle/>
          <a:p>
            <a:r>
              <a:rPr lang="en-US" sz="2400" dirty="0"/>
              <a:t>Linear Regression Train Score: 0.998476</a:t>
            </a:r>
          </a:p>
          <a:p>
            <a:r>
              <a:rPr lang="en-US" sz="2400" dirty="0"/>
              <a:t>Linear Regression Test Score: 0.9988641</a:t>
            </a:r>
          </a:p>
          <a:p>
            <a:r>
              <a:rPr lang="en-US" sz="2400" dirty="0"/>
              <a:t>Root Mean Squared Error: 2.66563</a:t>
            </a:r>
          </a:p>
        </p:txBody>
      </p:sp>
      <p:pic>
        <p:nvPicPr>
          <p:cNvPr id="12" name="Picture 11">
            <a:extLst>
              <a:ext uri="{FF2B5EF4-FFF2-40B4-BE49-F238E27FC236}">
                <a16:creationId xmlns:a16="http://schemas.microsoft.com/office/drawing/2014/main" id="{FF8BC6FE-FF7E-49CF-A76F-7596F3843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859" y="500365"/>
            <a:ext cx="8853552" cy="4195732"/>
          </a:xfrm>
          <a:prstGeom prst="rect">
            <a:avLst/>
          </a:prstGeom>
        </p:spPr>
      </p:pic>
    </p:spTree>
    <p:extLst>
      <p:ext uri="{BB962C8B-B14F-4D97-AF65-F5344CB8AC3E}">
        <p14:creationId xmlns:p14="http://schemas.microsoft.com/office/powerpoint/2010/main" val="374477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545961" y="4692964"/>
            <a:ext cx="3266507" cy="116955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10. Plotting Linear Regression vs Ridge &amp; Lasso Regression Coefficients - Plot</a:t>
            </a:r>
          </a:p>
          <a:p>
            <a:endParaRPr lang="en-US" sz="1600" i="1" dirty="0">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80E468E0-1E2D-4439-A9A0-6DAD141DA9B9}"/>
              </a:ext>
            </a:extLst>
          </p:cNvPr>
          <p:cNvSpPr/>
          <p:nvPr/>
        </p:nvSpPr>
        <p:spPr>
          <a:xfrm>
            <a:off x="257908" y="212395"/>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9</a:t>
            </a:r>
          </a:p>
        </p:txBody>
      </p:sp>
      <p:sp>
        <p:nvSpPr>
          <p:cNvPr id="8" name="Oval 7">
            <a:extLst>
              <a:ext uri="{FF2B5EF4-FFF2-40B4-BE49-F238E27FC236}">
                <a16:creationId xmlns:a16="http://schemas.microsoft.com/office/drawing/2014/main" id="{771FD909-67DD-41D1-8AC0-F79A8ED9E072}"/>
              </a:ext>
            </a:extLst>
          </p:cNvPr>
          <p:cNvSpPr/>
          <p:nvPr/>
        </p:nvSpPr>
        <p:spPr>
          <a:xfrm>
            <a:off x="2993135" y="3690257"/>
            <a:ext cx="935835" cy="74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10</a:t>
            </a:r>
          </a:p>
        </p:txBody>
      </p:sp>
      <p:sp>
        <p:nvSpPr>
          <p:cNvPr id="9" name="TextBox 8">
            <a:extLst>
              <a:ext uri="{FF2B5EF4-FFF2-40B4-BE49-F238E27FC236}">
                <a16:creationId xmlns:a16="http://schemas.microsoft.com/office/drawing/2014/main" id="{F933DED3-7A04-4A95-9CEF-4BD141996BBC}"/>
              </a:ext>
            </a:extLst>
          </p:cNvPr>
          <p:cNvSpPr txBox="1"/>
          <p:nvPr/>
        </p:nvSpPr>
        <p:spPr>
          <a:xfrm>
            <a:off x="8425542" y="212395"/>
            <a:ext cx="3553097" cy="1200329"/>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9. Plotting Linear Regression vs Ridge &amp; Lasso Regression Coefficients – Code</a:t>
            </a:r>
          </a:p>
          <a:p>
            <a:endParaRPr lang="en-US" dirty="0"/>
          </a:p>
        </p:txBody>
      </p:sp>
      <p:pic>
        <p:nvPicPr>
          <p:cNvPr id="14" name="Picture 13">
            <a:extLst>
              <a:ext uri="{FF2B5EF4-FFF2-40B4-BE49-F238E27FC236}">
                <a16:creationId xmlns:a16="http://schemas.microsoft.com/office/drawing/2014/main" id="{DEC40789-2966-4FB2-8B55-D44185EFDC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016" y="225217"/>
            <a:ext cx="7299961" cy="3334171"/>
          </a:xfrm>
          <a:prstGeom prst="rect">
            <a:avLst/>
          </a:prstGeom>
        </p:spPr>
      </p:pic>
      <p:pic>
        <p:nvPicPr>
          <p:cNvPr id="16" name="Picture 15">
            <a:extLst>
              <a:ext uri="{FF2B5EF4-FFF2-40B4-BE49-F238E27FC236}">
                <a16:creationId xmlns:a16="http://schemas.microsoft.com/office/drawing/2014/main" id="{1A02A8FF-DD70-40FE-9042-F97769880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534" y="3559389"/>
            <a:ext cx="7371339" cy="3269646"/>
          </a:xfrm>
          <a:prstGeom prst="rect">
            <a:avLst/>
          </a:prstGeom>
        </p:spPr>
      </p:pic>
    </p:spTree>
    <p:extLst>
      <p:ext uri="{BB962C8B-B14F-4D97-AF65-F5344CB8AC3E}">
        <p14:creationId xmlns:p14="http://schemas.microsoft.com/office/powerpoint/2010/main" val="238568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3774939" y="4516583"/>
            <a:ext cx="3621090" cy="615553"/>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12. Visualizing Prediction Results</a:t>
            </a:r>
          </a:p>
          <a:p>
            <a:endParaRPr lang="en-US" sz="1600" i="1" dirty="0">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80E468E0-1E2D-4439-A9A0-6DAD141DA9B9}"/>
              </a:ext>
            </a:extLst>
          </p:cNvPr>
          <p:cNvSpPr/>
          <p:nvPr/>
        </p:nvSpPr>
        <p:spPr>
          <a:xfrm>
            <a:off x="257907" y="212395"/>
            <a:ext cx="1054909" cy="858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11</a:t>
            </a:r>
          </a:p>
        </p:txBody>
      </p:sp>
      <p:sp>
        <p:nvSpPr>
          <p:cNvPr id="8" name="Oval 7">
            <a:extLst>
              <a:ext uri="{FF2B5EF4-FFF2-40B4-BE49-F238E27FC236}">
                <a16:creationId xmlns:a16="http://schemas.microsoft.com/office/drawing/2014/main" id="{771FD909-67DD-41D1-8AC0-F79A8ED9E072}"/>
              </a:ext>
            </a:extLst>
          </p:cNvPr>
          <p:cNvSpPr/>
          <p:nvPr/>
        </p:nvSpPr>
        <p:spPr>
          <a:xfrm>
            <a:off x="6187003" y="3657824"/>
            <a:ext cx="935835" cy="74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12</a:t>
            </a:r>
          </a:p>
        </p:txBody>
      </p:sp>
      <p:sp>
        <p:nvSpPr>
          <p:cNvPr id="9" name="TextBox 8">
            <a:extLst>
              <a:ext uri="{FF2B5EF4-FFF2-40B4-BE49-F238E27FC236}">
                <a16:creationId xmlns:a16="http://schemas.microsoft.com/office/drawing/2014/main" id="{F933DED3-7A04-4A95-9CEF-4BD141996BBC}"/>
              </a:ext>
            </a:extLst>
          </p:cNvPr>
          <p:cNvSpPr txBox="1"/>
          <p:nvPr/>
        </p:nvSpPr>
        <p:spPr>
          <a:xfrm>
            <a:off x="1312816" y="212395"/>
            <a:ext cx="5146767"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11. Predicting QBs with Linear Regression - Code</a:t>
            </a:r>
          </a:p>
          <a:p>
            <a:endParaRPr lang="en-US" dirty="0"/>
          </a:p>
        </p:txBody>
      </p:sp>
      <p:pic>
        <p:nvPicPr>
          <p:cNvPr id="4" name="Picture 3">
            <a:extLst>
              <a:ext uri="{FF2B5EF4-FFF2-40B4-BE49-F238E27FC236}">
                <a16:creationId xmlns:a16="http://schemas.microsoft.com/office/drawing/2014/main" id="{FC505815-78BB-4DC3-8868-14D02B7A5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66" y="1071154"/>
            <a:ext cx="6997507" cy="2468880"/>
          </a:xfrm>
          <a:prstGeom prst="rect">
            <a:avLst/>
          </a:prstGeom>
        </p:spPr>
      </p:pic>
      <p:pic>
        <p:nvPicPr>
          <p:cNvPr id="12" name="Picture 11">
            <a:extLst>
              <a:ext uri="{FF2B5EF4-FFF2-40B4-BE49-F238E27FC236}">
                <a16:creationId xmlns:a16="http://schemas.microsoft.com/office/drawing/2014/main" id="{D14D9120-477C-4E99-A656-8F920561F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6029" y="68709"/>
            <a:ext cx="4329922" cy="6684788"/>
          </a:xfrm>
          <a:prstGeom prst="rect">
            <a:avLst/>
          </a:prstGeom>
        </p:spPr>
      </p:pic>
    </p:spTree>
    <p:extLst>
      <p:ext uri="{BB962C8B-B14F-4D97-AF65-F5344CB8AC3E}">
        <p14:creationId xmlns:p14="http://schemas.microsoft.com/office/powerpoint/2010/main" val="401621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3" name="TextBox 2">
            <a:extLst>
              <a:ext uri="{FF2B5EF4-FFF2-40B4-BE49-F238E27FC236}">
                <a16:creationId xmlns:a16="http://schemas.microsoft.com/office/drawing/2014/main" id="{4F08F965-B293-47B3-B684-4631A57C9685}"/>
              </a:ext>
            </a:extLst>
          </p:cNvPr>
          <p:cNvSpPr txBox="1"/>
          <p:nvPr/>
        </p:nvSpPr>
        <p:spPr>
          <a:xfrm>
            <a:off x="6701249" y="230704"/>
            <a:ext cx="4689566" cy="615553"/>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14. Predicting QBs with Lasso Regression</a:t>
            </a:r>
          </a:p>
          <a:p>
            <a:endParaRPr lang="en-US" sz="1600" i="1" dirty="0">
              <a:latin typeface="Segoe UI" panose="020B0502040204020203" pitchFamily="34" charset="0"/>
              <a:cs typeface="Segoe UI" panose="020B0502040204020203" pitchFamily="34" charset="0"/>
            </a:endParaRPr>
          </a:p>
        </p:txBody>
      </p:sp>
      <p:sp>
        <p:nvSpPr>
          <p:cNvPr id="7" name="Oval 6">
            <a:extLst>
              <a:ext uri="{FF2B5EF4-FFF2-40B4-BE49-F238E27FC236}">
                <a16:creationId xmlns:a16="http://schemas.microsoft.com/office/drawing/2014/main" id="{80E468E0-1E2D-4439-A9A0-6DAD141DA9B9}"/>
              </a:ext>
            </a:extLst>
          </p:cNvPr>
          <p:cNvSpPr/>
          <p:nvPr/>
        </p:nvSpPr>
        <p:spPr>
          <a:xfrm>
            <a:off x="257907" y="212395"/>
            <a:ext cx="1054909" cy="858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13</a:t>
            </a:r>
          </a:p>
        </p:txBody>
      </p:sp>
      <p:sp>
        <p:nvSpPr>
          <p:cNvPr id="8" name="Oval 7">
            <a:extLst>
              <a:ext uri="{FF2B5EF4-FFF2-40B4-BE49-F238E27FC236}">
                <a16:creationId xmlns:a16="http://schemas.microsoft.com/office/drawing/2014/main" id="{771FD909-67DD-41D1-8AC0-F79A8ED9E072}"/>
              </a:ext>
            </a:extLst>
          </p:cNvPr>
          <p:cNvSpPr/>
          <p:nvPr/>
        </p:nvSpPr>
        <p:spPr>
          <a:xfrm>
            <a:off x="5617035" y="186382"/>
            <a:ext cx="935835" cy="740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14</a:t>
            </a:r>
          </a:p>
        </p:txBody>
      </p:sp>
      <p:sp>
        <p:nvSpPr>
          <p:cNvPr id="9" name="TextBox 8">
            <a:extLst>
              <a:ext uri="{FF2B5EF4-FFF2-40B4-BE49-F238E27FC236}">
                <a16:creationId xmlns:a16="http://schemas.microsoft.com/office/drawing/2014/main" id="{F933DED3-7A04-4A95-9CEF-4BD141996BBC}"/>
              </a:ext>
            </a:extLst>
          </p:cNvPr>
          <p:cNvSpPr txBox="1"/>
          <p:nvPr/>
        </p:nvSpPr>
        <p:spPr>
          <a:xfrm>
            <a:off x="1312817" y="212395"/>
            <a:ext cx="4291150" cy="646331"/>
          </a:xfrm>
          <a:prstGeom prst="rect">
            <a:avLst/>
          </a:prstGeom>
          <a:noFill/>
        </p:spPr>
        <p:txBody>
          <a:bodyPr wrap="square" rtlCol="0">
            <a:spAutoFit/>
          </a:bodyPr>
          <a:lstStyle/>
          <a:p>
            <a:r>
              <a:rPr lang="en-US" i="1" dirty="0">
                <a:latin typeface="Segoe UI" panose="020B0502040204020203" pitchFamily="34" charset="0"/>
                <a:cs typeface="Segoe UI" panose="020B0502040204020203" pitchFamily="34" charset="0"/>
              </a:rPr>
              <a:t>13. Predicting QBs with Ridge Regression</a:t>
            </a:r>
          </a:p>
          <a:p>
            <a:endParaRPr lang="en-US" dirty="0"/>
          </a:p>
        </p:txBody>
      </p:sp>
      <p:pic>
        <p:nvPicPr>
          <p:cNvPr id="6" name="Picture 5">
            <a:extLst>
              <a:ext uri="{FF2B5EF4-FFF2-40B4-BE49-F238E27FC236}">
                <a16:creationId xmlns:a16="http://schemas.microsoft.com/office/drawing/2014/main" id="{6FC6DCC9-10CD-415B-B434-161B761C5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471" y="556866"/>
            <a:ext cx="4139775" cy="6169582"/>
          </a:xfrm>
          <a:prstGeom prst="rect">
            <a:avLst/>
          </a:prstGeom>
        </p:spPr>
      </p:pic>
      <p:pic>
        <p:nvPicPr>
          <p:cNvPr id="11" name="Picture 10">
            <a:extLst>
              <a:ext uri="{FF2B5EF4-FFF2-40B4-BE49-F238E27FC236}">
                <a16:creationId xmlns:a16="http://schemas.microsoft.com/office/drawing/2014/main" id="{9331920C-72EA-4D1E-9BC0-05C712117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477" y="556866"/>
            <a:ext cx="4139774" cy="6173172"/>
          </a:xfrm>
          <a:prstGeom prst="rect">
            <a:avLst/>
          </a:prstGeom>
        </p:spPr>
      </p:pic>
    </p:spTree>
    <p:extLst>
      <p:ext uri="{BB962C8B-B14F-4D97-AF65-F5344CB8AC3E}">
        <p14:creationId xmlns:p14="http://schemas.microsoft.com/office/powerpoint/2010/main" val="281782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08A2-FAB7-484C-9A27-F74D86244ADD}"/>
              </a:ext>
            </a:extLst>
          </p:cNvPr>
          <p:cNvSpPr>
            <a:spLocks noGrp="1"/>
          </p:cNvSpPr>
          <p:nvPr>
            <p:ph type="title"/>
          </p:nvPr>
        </p:nvSpPr>
        <p:spPr/>
        <p:txBody>
          <a:bodyPr/>
          <a:lstStyle/>
          <a:p>
            <a:r>
              <a:rPr lang="en-US" dirty="0"/>
              <a:t>Running Backs -  Top Regression Model Scores</a:t>
            </a:r>
          </a:p>
        </p:txBody>
      </p:sp>
      <p:sp>
        <p:nvSpPr>
          <p:cNvPr id="3" name="Content Placeholder 2">
            <a:extLst>
              <a:ext uri="{FF2B5EF4-FFF2-40B4-BE49-F238E27FC236}">
                <a16:creationId xmlns:a16="http://schemas.microsoft.com/office/drawing/2014/main" id="{6DA5F021-CBDC-4717-B642-BB1005046A70}"/>
              </a:ext>
            </a:extLst>
          </p:cNvPr>
          <p:cNvSpPr>
            <a:spLocks noGrp="1"/>
          </p:cNvSpPr>
          <p:nvPr>
            <p:ph idx="1"/>
          </p:nvPr>
        </p:nvSpPr>
        <p:spPr/>
        <p:txBody>
          <a:bodyPr/>
          <a:lstStyle/>
          <a:p>
            <a:pPr marL="0" indent="0">
              <a:buNone/>
            </a:pPr>
            <a:endParaRPr lang="en-US" dirty="0"/>
          </a:p>
          <a:p>
            <a:r>
              <a:rPr lang="en-US" dirty="0"/>
              <a:t>Linear Regression Test Score – 0.9998662</a:t>
            </a:r>
          </a:p>
          <a:p>
            <a:endParaRPr lang="en-US" dirty="0"/>
          </a:p>
          <a:p>
            <a:r>
              <a:rPr lang="en-US" dirty="0"/>
              <a:t>Ridge Regression Test Score – 0.9998655</a:t>
            </a:r>
          </a:p>
          <a:p>
            <a:pPr lvl="1"/>
            <a:r>
              <a:rPr lang="en-US" dirty="0"/>
              <a:t>Alpha = 0.01</a:t>
            </a:r>
          </a:p>
          <a:p>
            <a:r>
              <a:rPr lang="en-US" dirty="0"/>
              <a:t>Lasso Regression Test Score – 0.9998502</a:t>
            </a:r>
          </a:p>
          <a:p>
            <a:pPr lvl="1"/>
            <a:r>
              <a:rPr lang="en-US" dirty="0"/>
              <a:t>Alpha = 0.0001</a:t>
            </a:r>
          </a:p>
          <a:p>
            <a:endParaRPr lang="en-US" dirty="0"/>
          </a:p>
        </p:txBody>
      </p:sp>
    </p:spTree>
    <p:extLst>
      <p:ext uri="{BB962C8B-B14F-4D97-AF65-F5344CB8AC3E}">
        <p14:creationId xmlns:p14="http://schemas.microsoft.com/office/powerpoint/2010/main" val="1461620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purl.org/dc/elements/1.1/"/>
    <ds:schemaRef ds:uri="16c05727-aa75-4e4a-9b5f-8a80a1165891"/>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728</Words>
  <Application>Microsoft Office PowerPoint</Application>
  <PresentationFormat>Widescreen</PresentationFormat>
  <Paragraphs>119</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Franklin Gothic Book</vt:lpstr>
      <vt:lpstr>Segoe UI</vt:lpstr>
      <vt:lpstr>Office Theme</vt:lpstr>
      <vt:lpstr> Capstone Project Fantasy Football Analysis</vt:lpstr>
      <vt:lpstr>Importing Data</vt:lpstr>
      <vt:lpstr>Slide 3</vt:lpstr>
      <vt:lpstr>Slide 3</vt:lpstr>
      <vt:lpstr>Slide 3</vt:lpstr>
      <vt:lpstr>Slide 3</vt:lpstr>
      <vt:lpstr>Slide 3</vt:lpstr>
      <vt:lpstr>Slide 3</vt:lpstr>
      <vt:lpstr>Running Backs -  Top Regression Model Scores</vt:lpstr>
      <vt:lpstr>Slide 3</vt:lpstr>
      <vt:lpstr>Slide 3</vt:lpstr>
      <vt:lpstr>Slide 3</vt:lpstr>
      <vt:lpstr>Wide Receivers - Top Regression Model Scores</vt:lpstr>
      <vt:lpstr>Slide 3</vt:lpstr>
      <vt:lpstr>Slide 3</vt:lpstr>
      <vt:lpstr>Slide 3</vt:lpstr>
      <vt:lpstr>Tight Ends –  Top Regression Model Scores</vt:lpstr>
      <vt:lpstr>Slide 3</vt:lpstr>
      <vt:lpstr>Slide 3</vt:lpstr>
      <vt:lpstr>Slide 3</vt:lpstr>
      <vt:lpstr>Capstone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2019-12-20T07:22:00Z</dcterms:created>
  <dcterms:modified xsi:type="dcterms:W3CDTF">2019-12-20T09:51:38Z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