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verage"/>
      <p:regular r:id="rId13"/>
    </p:embeddedFont>
    <p:embeddedFont>
      <p:font typeface="Oswald"/>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verage-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bold.fntdata"/><Relationship Id="rId14"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58138aaf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58138aaf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46668"/>
              </a:lnSpc>
              <a:spcBef>
                <a:spcPts val="600"/>
              </a:spcBef>
              <a:spcAft>
                <a:spcPts val="0"/>
              </a:spcAft>
              <a:buClr>
                <a:schemeClr val="dk1"/>
              </a:buClr>
              <a:buSzPts val="1100"/>
              <a:buFont typeface="Arial"/>
              <a:buNone/>
            </a:pPr>
            <a:r>
              <a:rPr lang="en" sz="1200">
                <a:solidFill>
                  <a:srgbClr val="1D1C1D"/>
                </a:solidFill>
              </a:rPr>
              <a:t>Set is a puzzle game with 81 different cards. Each card has four attributes: number, color, shade, and shape. Each attribute has three categories (see table below). Three cards are a “set” if and only if for each attribute, they either all fall into the same category (e.g. they are all green), or they all fall into different categories.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58138aa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58138aa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050">
                <a:solidFill>
                  <a:srgbClr val="222222"/>
                </a:solidFill>
                <a:highlight>
                  <a:srgbClr val="FFFFFF"/>
                </a:highlight>
              </a:rPr>
              <a:t>Must satisfy all of these conditions</a:t>
            </a:r>
            <a:endParaRPr sz="1050">
              <a:solidFill>
                <a:srgbClr val="222222"/>
              </a:solidFill>
              <a:highlight>
                <a:srgbClr val="FFFFFF"/>
              </a:highlight>
            </a:endParaRPr>
          </a:p>
          <a:p>
            <a:pPr indent="-295275" lvl="0" marL="685800" rtl="0" algn="l">
              <a:lnSpc>
                <a:spcPct val="115000"/>
              </a:lnSpc>
              <a:spcBef>
                <a:spcPts val="600"/>
              </a:spcBef>
              <a:spcAft>
                <a:spcPts val="0"/>
              </a:spcAft>
              <a:buClr>
                <a:srgbClr val="222222"/>
              </a:buClr>
              <a:buSzPts val="1050"/>
              <a:buChar char="●"/>
            </a:pPr>
            <a:r>
              <a:rPr lang="en" sz="1050">
                <a:solidFill>
                  <a:srgbClr val="222222"/>
                </a:solidFill>
                <a:highlight>
                  <a:srgbClr val="FFFFFF"/>
                </a:highlight>
              </a:rPr>
              <a:t>They all have the same number or have three different numbers.</a:t>
            </a:r>
            <a:endParaRPr sz="1050">
              <a:solidFill>
                <a:srgbClr val="222222"/>
              </a:solidFill>
              <a:highlight>
                <a:srgbClr val="FFFFFF"/>
              </a:highlight>
            </a:endParaRPr>
          </a:p>
          <a:p>
            <a:pPr indent="-295275" lvl="0" marL="685800" rtl="0" algn="l">
              <a:lnSpc>
                <a:spcPct val="115000"/>
              </a:lnSpc>
              <a:spcBef>
                <a:spcPts val="0"/>
              </a:spcBef>
              <a:spcAft>
                <a:spcPts val="0"/>
              </a:spcAft>
              <a:buClr>
                <a:srgbClr val="222222"/>
              </a:buClr>
              <a:buSzPts val="1050"/>
              <a:buChar char="●"/>
            </a:pPr>
            <a:r>
              <a:rPr lang="en" sz="1050">
                <a:solidFill>
                  <a:srgbClr val="222222"/>
                </a:solidFill>
                <a:highlight>
                  <a:srgbClr val="FFFFFF"/>
                </a:highlight>
              </a:rPr>
              <a:t>They all have the same shape or have three different shapes.</a:t>
            </a:r>
            <a:endParaRPr sz="1050">
              <a:solidFill>
                <a:srgbClr val="222222"/>
              </a:solidFill>
              <a:highlight>
                <a:srgbClr val="FFFFFF"/>
              </a:highlight>
            </a:endParaRPr>
          </a:p>
          <a:p>
            <a:pPr indent="-295275" lvl="0" marL="685800" rtl="0" algn="l">
              <a:lnSpc>
                <a:spcPct val="115000"/>
              </a:lnSpc>
              <a:spcBef>
                <a:spcPts val="0"/>
              </a:spcBef>
              <a:spcAft>
                <a:spcPts val="0"/>
              </a:spcAft>
              <a:buClr>
                <a:srgbClr val="222222"/>
              </a:buClr>
              <a:buSzPts val="1050"/>
              <a:buChar char="●"/>
            </a:pPr>
            <a:r>
              <a:rPr lang="en" sz="1050">
                <a:solidFill>
                  <a:srgbClr val="222222"/>
                </a:solidFill>
                <a:highlight>
                  <a:srgbClr val="FFFFFF"/>
                </a:highlight>
              </a:rPr>
              <a:t>They all have the same shading or have three different shadings.</a:t>
            </a:r>
            <a:endParaRPr sz="1050">
              <a:solidFill>
                <a:srgbClr val="222222"/>
              </a:solidFill>
              <a:highlight>
                <a:srgbClr val="FFFFFF"/>
              </a:highlight>
            </a:endParaRPr>
          </a:p>
          <a:p>
            <a:pPr indent="-295275" lvl="0" marL="685800" rtl="0" algn="l">
              <a:lnSpc>
                <a:spcPct val="115000"/>
              </a:lnSpc>
              <a:spcBef>
                <a:spcPts val="0"/>
              </a:spcBef>
              <a:spcAft>
                <a:spcPts val="0"/>
              </a:spcAft>
              <a:buClr>
                <a:srgbClr val="222222"/>
              </a:buClr>
              <a:buSzPts val="1050"/>
              <a:buChar char="●"/>
            </a:pPr>
            <a:r>
              <a:rPr lang="en" sz="1050">
                <a:solidFill>
                  <a:srgbClr val="222222"/>
                </a:solidFill>
                <a:highlight>
                  <a:srgbClr val="FFFFFF"/>
                </a:highlight>
              </a:rPr>
              <a:t>They all have the same color or have three different colors.</a:t>
            </a:r>
            <a:endParaRPr sz="1050">
              <a:solidFill>
                <a:srgbClr val="222222"/>
              </a:solidFill>
              <a:highlight>
                <a:srgbClr val="FFFFFF"/>
              </a:highlight>
            </a:endParaRPr>
          </a:p>
          <a:p>
            <a:pPr indent="0" lvl="0" marL="0" rtl="0" algn="l">
              <a:spcBef>
                <a:spcPts val="1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58138aafc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58138aaf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58138aaf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58138aaf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b787be90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b787be90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b787be90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b787be90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eekandsundry.com/the-card-game-that-puzzled-mathematicians-for-decades/"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Sets project presentation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Dylan Soemitro, Mujie Wang, Xiaorong Wang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txBox="1"/>
          <p:nvPr>
            <p:ph idx="1" type="body"/>
          </p:nvPr>
        </p:nvSpPr>
        <p:spPr>
          <a:xfrm>
            <a:off x="383250" y="4823375"/>
            <a:ext cx="8377500" cy="25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u="sng">
                <a:solidFill>
                  <a:schemeClr val="hlink"/>
                </a:solidFill>
                <a:hlinkClick r:id="rId3"/>
              </a:rPr>
              <a:t>https://geekandsundry.com/the-card-game-that-puzzled-mathematicians-for-decades/</a:t>
            </a:r>
            <a:endParaRPr/>
          </a:p>
        </p:txBody>
      </p:sp>
      <p:pic>
        <p:nvPicPr>
          <p:cNvPr id="67" name="Google Shape;67;p14"/>
          <p:cNvPicPr preferRelativeResize="0"/>
          <p:nvPr/>
        </p:nvPicPr>
        <p:blipFill>
          <a:blip r:embed="rId4">
            <a:alphaModFix/>
          </a:blip>
          <a:stretch>
            <a:fillRect/>
          </a:stretch>
        </p:blipFill>
        <p:spPr>
          <a:xfrm>
            <a:off x="311700" y="258500"/>
            <a:ext cx="8234325" cy="4626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defines a set?</a:t>
            </a:r>
            <a:endParaRPr/>
          </a:p>
        </p:txBody>
      </p:sp>
      <p:sp>
        <p:nvSpPr>
          <p:cNvPr id="73" name="Google Shape;73;p15"/>
          <p:cNvSpPr txBox="1"/>
          <p:nvPr>
            <p:ph idx="1" type="body"/>
          </p:nvPr>
        </p:nvSpPr>
        <p:spPr>
          <a:xfrm>
            <a:off x="5988125" y="1100900"/>
            <a:ext cx="27732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400">
                <a:solidFill>
                  <a:schemeClr val="dk1"/>
                </a:solidFill>
              </a:rPr>
              <a:t>Must satisfy all of these conditions</a:t>
            </a:r>
            <a:endParaRPr sz="1400">
              <a:solidFill>
                <a:schemeClr val="dk1"/>
              </a:solidFill>
            </a:endParaRPr>
          </a:p>
          <a:p>
            <a:pPr indent="-317500" lvl="0" marL="685800" rtl="0" algn="l">
              <a:spcBef>
                <a:spcPts val="600"/>
              </a:spcBef>
              <a:spcAft>
                <a:spcPts val="0"/>
              </a:spcAft>
              <a:buClr>
                <a:schemeClr val="dk1"/>
              </a:buClr>
              <a:buSzPts val="1400"/>
              <a:buChar char="●"/>
            </a:pPr>
            <a:r>
              <a:rPr lang="en" sz="1400">
                <a:solidFill>
                  <a:schemeClr val="dk1"/>
                </a:solidFill>
              </a:rPr>
              <a:t>They all have the same number or have three different numbers.</a:t>
            </a:r>
            <a:endParaRPr sz="1400">
              <a:solidFill>
                <a:schemeClr val="dk1"/>
              </a:solidFill>
            </a:endParaRPr>
          </a:p>
          <a:p>
            <a:pPr indent="-317500" lvl="0" marL="685800" rtl="0" algn="l">
              <a:spcBef>
                <a:spcPts val="0"/>
              </a:spcBef>
              <a:spcAft>
                <a:spcPts val="0"/>
              </a:spcAft>
              <a:buClr>
                <a:schemeClr val="dk1"/>
              </a:buClr>
              <a:buSzPts val="1400"/>
              <a:buChar char="●"/>
            </a:pPr>
            <a:r>
              <a:rPr lang="en" sz="1400">
                <a:solidFill>
                  <a:schemeClr val="dk1"/>
                </a:solidFill>
              </a:rPr>
              <a:t>They all have the same shape or have three different shapes.</a:t>
            </a:r>
            <a:endParaRPr sz="1400">
              <a:solidFill>
                <a:schemeClr val="dk1"/>
              </a:solidFill>
            </a:endParaRPr>
          </a:p>
          <a:p>
            <a:pPr indent="-317500" lvl="0" marL="685800" rtl="0" algn="l">
              <a:spcBef>
                <a:spcPts val="0"/>
              </a:spcBef>
              <a:spcAft>
                <a:spcPts val="0"/>
              </a:spcAft>
              <a:buClr>
                <a:schemeClr val="dk1"/>
              </a:buClr>
              <a:buSzPts val="1400"/>
              <a:buChar char="●"/>
            </a:pPr>
            <a:r>
              <a:rPr lang="en" sz="1400">
                <a:solidFill>
                  <a:schemeClr val="dk1"/>
                </a:solidFill>
              </a:rPr>
              <a:t>They all have the same shading or have three different shadings.</a:t>
            </a:r>
            <a:endParaRPr sz="1400">
              <a:solidFill>
                <a:schemeClr val="dk1"/>
              </a:solidFill>
            </a:endParaRPr>
          </a:p>
          <a:p>
            <a:pPr indent="-317500" lvl="0" marL="685800" rtl="0" algn="l">
              <a:spcBef>
                <a:spcPts val="0"/>
              </a:spcBef>
              <a:spcAft>
                <a:spcPts val="0"/>
              </a:spcAft>
              <a:buClr>
                <a:schemeClr val="dk1"/>
              </a:buClr>
              <a:buSzPts val="1400"/>
              <a:buChar char="●"/>
            </a:pPr>
            <a:r>
              <a:rPr lang="en" sz="1400">
                <a:solidFill>
                  <a:schemeClr val="dk1"/>
                </a:solidFill>
              </a:rPr>
              <a:t>They all have the same color or have three different colors.</a:t>
            </a:r>
            <a:endParaRPr sz="1400">
              <a:solidFill>
                <a:schemeClr val="dk1"/>
              </a:solidFill>
            </a:endParaRPr>
          </a:p>
          <a:p>
            <a:pPr indent="0" lvl="0" marL="0" rtl="0" algn="l">
              <a:lnSpc>
                <a:spcPct val="146668"/>
              </a:lnSpc>
              <a:spcBef>
                <a:spcPts val="600"/>
              </a:spcBef>
              <a:spcAft>
                <a:spcPts val="0"/>
              </a:spcAft>
              <a:buClr>
                <a:schemeClr val="dk1"/>
              </a:buClr>
              <a:buSzPts val="1100"/>
              <a:buFont typeface="Arial"/>
              <a:buNone/>
            </a:pPr>
            <a:r>
              <a:t/>
            </a:r>
            <a:endParaRPr sz="1400">
              <a:solidFill>
                <a:schemeClr val="dk1"/>
              </a:solidFill>
            </a:endParaRPr>
          </a:p>
          <a:p>
            <a:pPr indent="0" lvl="0" marL="0" rtl="0" algn="l">
              <a:lnSpc>
                <a:spcPct val="146668"/>
              </a:lnSpc>
              <a:spcBef>
                <a:spcPts val="600"/>
              </a:spcBef>
              <a:spcAft>
                <a:spcPts val="0"/>
              </a:spcAft>
              <a:buClr>
                <a:schemeClr val="dk1"/>
              </a:buClr>
              <a:buSzPts val="1100"/>
              <a:buFont typeface="Arial"/>
              <a:buNone/>
            </a:pPr>
            <a:r>
              <a:t/>
            </a:r>
            <a:endParaRPr sz="1400">
              <a:solidFill>
                <a:schemeClr val="dk1"/>
              </a:solidFill>
            </a:endParaRPr>
          </a:p>
        </p:txBody>
      </p:sp>
      <p:pic>
        <p:nvPicPr>
          <p:cNvPr id="74" name="Google Shape;74;p15"/>
          <p:cNvPicPr preferRelativeResize="0"/>
          <p:nvPr/>
        </p:nvPicPr>
        <p:blipFill>
          <a:blip r:embed="rId3">
            <a:alphaModFix/>
          </a:blip>
          <a:stretch>
            <a:fillRect/>
          </a:stretch>
        </p:blipFill>
        <p:spPr>
          <a:xfrm>
            <a:off x="311700" y="1480862"/>
            <a:ext cx="5489901" cy="27596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 logic/process</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lnSpc>
                <a:spcPct val="146668"/>
              </a:lnSpc>
              <a:spcBef>
                <a:spcPts val="600"/>
              </a:spcBef>
              <a:spcAft>
                <a:spcPts val="0"/>
              </a:spcAft>
              <a:buClr>
                <a:schemeClr val="dk1"/>
              </a:buClr>
              <a:buSzPts val="1500"/>
              <a:buAutoNum type="arabicPeriod"/>
            </a:pPr>
            <a:r>
              <a:rPr lang="en" sz="1500">
                <a:solidFill>
                  <a:schemeClr val="dk1"/>
                </a:solidFill>
              </a:rPr>
              <a:t>We will generate a set of cards of user-defined size (E.g. 3*4). Each card will resemble the ones in the game “Sets” with distinct features. (There will be more user defined parts such as choosing the difficulty depending on the size)</a:t>
            </a:r>
            <a:endParaRPr sz="1500">
              <a:solidFill>
                <a:schemeClr val="dk1"/>
              </a:solidFill>
            </a:endParaRPr>
          </a:p>
          <a:p>
            <a:pPr indent="-323850" lvl="0" marL="457200" marR="0" rtl="0" algn="l">
              <a:lnSpc>
                <a:spcPct val="146668"/>
              </a:lnSpc>
              <a:spcBef>
                <a:spcPts val="0"/>
              </a:spcBef>
              <a:spcAft>
                <a:spcPts val="0"/>
              </a:spcAft>
              <a:buClr>
                <a:schemeClr val="dk1"/>
              </a:buClr>
              <a:buSzPts val="1500"/>
              <a:buAutoNum type="arabicPeriod"/>
            </a:pPr>
            <a:r>
              <a:rPr lang="en" sz="1500">
                <a:solidFill>
                  <a:schemeClr val="dk1"/>
                </a:solidFill>
              </a:rPr>
              <a:t>Based on the cards and the patterns on the card that we have generated, we will be using a graph-like data structure to store all of the available ‘sets’. It is “graph-like” as for each edge in the graph, it contains three nodes, as opposed to in normal graph each edge contains 2 nodes.</a:t>
            </a:r>
            <a:endParaRPr sz="1500">
              <a:solidFill>
                <a:schemeClr val="dk1"/>
              </a:solidFill>
            </a:endParaRPr>
          </a:p>
          <a:p>
            <a:pPr indent="-323850" lvl="0" marL="457200" marR="0" rtl="0" algn="l">
              <a:lnSpc>
                <a:spcPct val="146668"/>
              </a:lnSpc>
              <a:spcBef>
                <a:spcPts val="0"/>
              </a:spcBef>
              <a:spcAft>
                <a:spcPts val="0"/>
              </a:spcAft>
              <a:buClr>
                <a:schemeClr val="dk1"/>
              </a:buClr>
              <a:buSzPts val="1500"/>
              <a:buAutoNum type="arabicPeriod"/>
            </a:pPr>
            <a:r>
              <a:rPr lang="en" sz="1500">
                <a:solidFill>
                  <a:schemeClr val="dk1"/>
                </a:solidFill>
              </a:rPr>
              <a:t>We will be using Pygame modules to display the game. Specifically, we will highlight the card that we want to hint the player. </a:t>
            </a:r>
            <a:endParaRPr sz="15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Structure</a:t>
            </a:r>
            <a:endParaRPr/>
          </a:p>
        </p:txBody>
      </p:sp>
      <p:sp>
        <p:nvSpPr>
          <p:cNvPr id="86" name="Google Shape;86;p17"/>
          <p:cNvSpPr txBox="1"/>
          <p:nvPr>
            <p:ph idx="1" type="body"/>
          </p:nvPr>
        </p:nvSpPr>
        <p:spPr>
          <a:xfrm>
            <a:off x="6407575" y="1152475"/>
            <a:ext cx="2424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500">
                <a:solidFill>
                  <a:schemeClr val="dk1"/>
                </a:solidFill>
              </a:rPr>
              <a:t>A graph-based data </a:t>
            </a:r>
            <a:r>
              <a:rPr lang="en" sz="1500">
                <a:solidFill>
                  <a:schemeClr val="dk1"/>
                </a:solidFill>
              </a:rPr>
              <a:t>structure</a:t>
            </a:r>
            <a:r>
              <a:rPr lang="en" sz="1500">
                <a:solidFill>
                  <a:schemeClr val="dk1"/>
                </a:solidFill>
              </a:rPr>
              <a:t>. </a:t>
            </a:r>
            <a:endParaRPr sz="1500">
              <a:solidFill>
                <a:schemeClr val="dk1"/>
              </a:solidFill>
            </a:endParaRPr>
          </a:p>
          <a:p>
            <a:pPr indent="0" lvl="0" marL="0" rtl="0" algn="l">
              <a:lnSpc>
                <a:spcPct val="115000"/>
              </a:lnSpc>
              <a:spcBef>
                <a:spcPts val="600"/>
              </a:spcBef>
              <a:spcAft>
                <a:spcPts val="0"/>
              </a:spcAft>
              <a:buClr>
                <a:schemeClr val="dk1"/>
              </a:buClr>
              <a:buSzPts val="1100"/>
              <a:buFont typeface="Arial"/>
              <a:buNone/>
            </a:pPr>
            <a:r>
              <a:rPr lang="en" sz="1500">
                <a:solidFill>
                  <a:schemeClr val="dk1"/>
                </a:solidFill>
              </a:rPr>
              <a:t>Each edge contains three nodes, as opposed to in normal graph each edge contains 2 nodes.</a:t>
            </a:r>
            <a:endParaRPr sz="1500">
              <a:solidFill>
                <a:schemeClr val="dk1"/>
              </a:solidFill>
            </a:endParaRPr>
          </a:p>
        </p:txBody>
      </p:sp>
      <p:pic>
        <p:nvPicPr>
          <p:cNvPr id="87" name="Google Shape;87;p17"/>
          <p:cNvPicPr preferRelativeResize="0"/>
          <p:nvPr/>
        </p:nvPicPr>
        <p:blipFill>
          <a:blip r:embed="rId3">
            <a:alphaModFix/>
          </a:blip>
          <a:stretch>
            <a:fillRect/>
          </a:stretch>
        </p:blipFill>
        <p:spPr>
          <a:xfrm>
            <a:off x="217775" y="1065300"/>
            <a:ext cx="5943600" cy="3819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Timeline</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46668"/>
              </a:lnSpc>
              <a:spcBef>
                <a:spcPts val="600"/>
              </a:spcBef>
              <a:spcAft>
                <a:spcPts val="0"/>
              </a:spcAft>
              <a:buNone/>
            </a:pPr>
            <a:r>
              <a:rPr lang="en" sz="1500">
                <a:solidFill>
                  <a:schemeClr val="dk1"/>
                </a:solidFill>
              </a:rPr>
              <a:t>Nov.18 - Nov.21 Proposal and general idea of the project</a:t>
            </a:r>
            <a:endParaRPr sz="1500">
              <a:solidFill>
                <a:schemeClr val="dk1"/>
              </a:solidFill>
            </a:endParaRPr>
          </a:p>
          <a:p>
            <a:pPr indent="0" lvl="0" marL="0" marR="0" rtl="0" algn="l">
              <a:lnSpc>
                <a:spcPct val="146668"/>
              </a:lnSpc>
              <a:spcBef>
                <a:spcPts val="600"/>
              </a:spcBef>
              <a:spcAft>
                <a:spcPts val="0"/>
              </a:spcAft>
              <a:buNone/>
            </a:pPr>
            <a:r>
              <a:rPr lang="en" sz="1500">
                <a:solidFill>
                  <a:schemeClr val="dk1"/>
                </a:solidFill>
              </a:rPr>
              <a:t>Nov.22 - Nov.26 Finish the establishment of the graph before thanksgiving. </a:t>
            </a:r>
            <a:endParaRPr sz="1500">
              <a:solidFill>
                <a:schemeClr val="dk1"/>
              </a:solidFill>
            </a:endParaRPr>
          </a:p>
          <a:p>
            <a:pPr indent="0" lvl="0" marL="0" marR="0" rtl="0" algn="l">
              <a:lnSpc>
                <a:spcPct val="146668"/>
              </a:lnSpc>
              <a:spcBef>
                <a:spcPts val="600"/>
              </a:spcBef>
              <a:spcAft>
                <a:spcPts val="0"/>
              </a:spcAft>
              <a:buNone/>
            </a:pPr>
            <a:r>
              <a:rPr lang="en" sz="1500">
                <a:solidFill>
                  <a:schemeClr val="dk1"/>
                </a:solidFill>
              </a:rPr>
              <a:t>Nov.27 - Dec. 6 Individually working on 1. The generation of sets of cards (definition) 2. Two of us will be working together on the implementation of the game and to deal with the different choices of user choices</a:t>
            </a:r>
            <a:endParaRPr sz="1500">
              <a:solidFill>
                <a:schemeClr val="dk1"/>
              </a:solidFill>
            </a:endParaRPr>
          </a:p>
          <a:p>
            <a:pPr indent="0" lvl="0" marL="0" marR="0" rtl="0" algn="l">
              <a:lnSpc>
                <a:spcPct val="146668"/>
              </a:lnSpc>
              <a:spcBef>
                <a:spcPts val="600"/>
              </a:spcBef>
              <a:spcAft>
                <a:spcPts val="0"/>
              </a:spcAft>
              <a:buNone/>
            </a:pPr>
            <a:r>
              <a:rPr lang="en" sz="1500">
                <a:solidFill>
                  <a:schemeClr val="dk1"/>
                </a:solidFill>
              </a:rPr>
              <a:t>Dec.7 - Dec.9 Prepare for final presentation</a:t>
            </a:r>
            <a:endParaRPr sz="15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Risks</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marR="0" rtl="0" algn="l">
              <a:lnSpc>
                <a:spcPct val="146668"/>
              </a:lnSpc>
              <a:spcBef>
                <a:spcPts val="600"/>
              </a:spcBef>
              <a:spcAft>
                <a:spcPts val="0"/>
              </a:spcAft>
              <a:buClr>
                <a:schemeClr val="dk1"/>
              </a:buClr>
              <a:buSzPts val="1500"/>
              <a:buAutoNum type="arabicPeriod"/>
            </a:pPr>
            <a:r>
              <a:rPr lang="en" sz="1500">
                <a:solidFill>
                  <a:schemeClr val="dk1"/>
                </a:solidFill>
              </a:rPr>
              <a:t>The creation of the matrix might be too slow to finish in 60 seconds where we are suppose to give hints.</a:t>
            </a:r>
            <a:endParaRPr sz="1500">
              <a:solidFill>
                <a:schemeClr val="dk1"/>
              </a:solidFill>
            </a:endParaRPr>
          </a:p>
          <a:p>
            <a:pPr indent="-323850" lvl="0" marL="457200" marR="0" rtl="0" algn="l">
              <a:lnSpc>
                <a:spcPct val="146668"/>
              </a:lnSpc>
              <a:spcBef>
                <a:spcPts val="0"/>
              </a:spcBef>
              <a:spcAft>
                <a:spcPts val="0"/>
              </a:spcAft>
              <a:buClr>
                <a:schemeClr val="dk1"/>
              </a:buClr>
              <a:buSzPts val="1500"/>
              <a:buAutoNum type="arabicPeriod"/>
            </a:pPr>
            <a:r>
              <a:rPr lang="en" sz="1500">
                <a:solidFill>
                  <a:schemeClr val="dk1"/>
                </a:solidFill>
              </a:rPr>
              <a:t>This is a game that many people have already developed and many similar things are available on the Internet.  </a:t>
            </a:r>
            <a:endParaRPr sz="1500">
              <a:solidFill>
                <a:schemeClr val="dk1"/>
              </a:solidFill>
            </a:endParaRPr>
          </a:p>
          <a:p>
            <a:pPr indent="-323850" lvl="0" marL="457200" marR="0" rtl="0" algn="l">
              <a:lnSpc>
                <a:spcPct val="146668"/>
              </a:lnSpc>
              <a:spcBef>
                <a:spcPts val="0"/>
              </a:spcBef>
              <a:spcAft>
                <a:spcPts val="0"/>
              </a:spcAft>
              <a:buClr>
                <a:schemeClr val="dk1"/>
              </a:buClr>
              <a:buSzPts val="1500"/>
              <a:buAutoNum type="arabicPeriod"/>
            </a:pPr>
            <a:r>
              <a:rPr lang="en" sz="1500">
                <a:solidFill>
                  <a:schemeClr val="dk1"/>
                </a:solidFill>
              </a:rPr>
              <a:t>The use of pygames as a completely new package</a:t>
            </a:r>
            <a:endParaRPr sz="15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