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OldStandardTT-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ldStandardTT-italic.fntdata"/><Relationship Id="rId14" Type="http://schemas.openxmlformats.org/officeDocument/2006/relationships/slide" Target="slides/slide10.xml"/><Relationship Id="rId36" Type="http://schemas.openxmlformats.org/officeDocument/2006/relationships/font" Target="fonts/OldStandardTT-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Should i take out the outliers?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7.png"/><Relationship Id="rId4"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png"/><Relationship Id="rId4"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tIns="91425">
            <a:noAutofit/>
          </a:bodyPr>
          <a:lstStyle/>
          <a:p>
            <a:pPr lvl="0">
              <a:spcBef>
                <a:spcPts val="0"/>
              </a:spcBef>
              <a:buNone/>
            </a:pPr>
            <a:r>
              <a:rPr lang="en"/>
              <a:t>Speed Dating</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tIns="91425">
            <a:noAutofit/>
          </a:bodyPr>
          <a:lstStyle/>
          <a:p>
            <a:pPr lvl="0">
              <a:spcBef>
                <a:spcPts val="0"/>
              </a:spcBef>
              <a:buNone/>
            </a:pPr>
            <a:r>
              <a:rPr lang="en"/>
              <a:t>By Faryar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Ambition</a:t>
            </a:r>
          </a:p>
        </p:txBody>
      </p:sp>
      <p:sp>
        <p:nvSpPr>
          <p:cNvPr id="122" name="Shape 12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23" name="Shape 123"/>
          <p:cNvPicPr preferRelativeResize="0"/>
          <p:nvPr/>
        </p:nvPicPr>
        <p:blipFill>
          <a:blip r:embed="rId3">
            <a:alphaModFix/>
          </a:blip>
          <a:stretch>
            <a:fillRect/>
          </a:stretch>
        </p:blipFill>
        <p:spPr>
          <a:xfrm>
            <a:off x="376400" y="1538437"/>
            <a:ext cx="3816800" cy="2462450"/>
          </a:xfrm>
          <a:prstGeom prst="rect">
            <a:avLst/>
          </a:prstGeom>
          <a:noFill/>
          <a:ln>
            <a:noFill/>
          </a:ln>
        </p:spPr>
      </p:pic>
      <p:pic>
        <p:nvPicPr>
          <p:cNvPr id="124" name="Shape 124"/>
          <p:cNvPicPr preferRelativeResize="0"/>
          <p:nvPr/>
        </p:nvPicPr>
        <p:blipFill>
          <a:blip r:embed="rId4">
            <a:alphaModFix/>
          </a:blip>
          <a:stretch>
            <a:fillRect/>
          </a:stretch>
        </p:blipFill>
        <p:spPr>
          <a:xfrm>
            <a:off x="4193200" y="1586425"/>
            <a:ext cx="3801012" cy="246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Shared Interests</a:t>
            </a:r>
          </a:p>
        </p:txBody>
      </p:sp>
      <p:sp>
        <p:nvSpPr>
          <p:cNvPr id="130" name="Shape 130"/>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31" name="Shape 131"/>
          <p:cNvPicPr preferRelativeResize="0"/>
          <p:nvPr/>
        </p:nvPicPr>
        <p:blipFill>
          <a:blip r:embed="rId3">
            <a:alphaModFix/>
          </a:blip>
          <a:stretch>
            <a:fillRect/>
          </a:stretch>
        </p:blipFill>
        <p:spPr>
          <a:xfrm>
            <a:off x="4300270" y="1808999"/>
            <a:ext cx="4053004" cy="2538624"/>
          </a:xfrm>
          <a:prstGeom prst="rect">
            <a:avLst/>
          </a:prstGeom>
          <a:noFill/>
          <a:ln>
            <a:noFill/>
          </a:ln>
        </p:spPr>
      </p:pic>
      <p:pic>
        <p:nvPicPr>
          <p:cNvPr id="132" name="Shape 132"/>
          <p:cNvPicPr preferRelativeResize="0"/>
          <p:nvPr/>
        </p:nvPicPr>
        <p:blipFill>
          <a:blip r:embed="rId4">
            <a:alphaModFix/>
          </a:blip>
          <a:stretch>
            <a:fillRect/>
          </a:stretch>
        </p:blipFill>
        <p:spPr>
          <a:xfrm>
            <a:off x="423224" y="1808999"/>
            <a:ext cx="3877050" cy="2538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Match (attr_o &lt;&gt; attr) </a:t>
            </a:r>
          </a:p>
        </p:txBody>
      </p:sp>
      <p:sp>
        <p:nvSpPr>
          <p:cNvPr id="138" name="Shape 138"/>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Attr	   														Sinc</a:t>
            </a:r>
          </a:p>
          <a:p>
            <a:pPr lvl="0">
              <a:spcBef>
                <a:spcPts val="0"/>
              </a:spcBef>
              <a:buNone/>
            </a:pPr>
            <a:r>
              <a:t/>
            </a:r>
            <a:endParaRPr/>
          </a:p>
          <a:p>
            <a:pPr lvl="0">
              <a:spcBef>
                <a:spcPts val="0"/>
              </a:spcBef>
              <a:buNone/>
            </a:pPr>
            <a:r>
              <a:t/>
            </a:r>
            <a:endParaRPr/>
          </a:p>
          <a:p>
            <a:pPr lvl="0">
              <a:spcBef>
                <a:spcPts val="0"/>
              </a:spcBef>
              <a:buNone/>
            </a:pPr>
            <a:r>
              <a:rPr lang="en"/>
              <a:t>Intel														Fun</a:t>
            </a:r>
          </a:p>
          <a:p>
            <a:pPr lvl="0">
              <a:spcBef>
                <a:spcPts val="0"/>
              </a:spcBef>
              <a:buNone/>
            </a:pPr>
            <a:r>
              <a:t/>
            </a:r>
            <a:endParaRPr/>
          </a:p>
          <a:p>
            <a:pPr lvl="0">
              <a:spcBef>
                <a:spcPts val="0"/>
              </a:spcBef>
              <a:buNone/>
            </a:pPr>
            <a:r>
              <a:t/>
            </a:r>
            <a:endParaRPr/>
          </a:p>
          <a:p>
            <a:pPr lvl="0">
              <a:spcBef>
                <a:spcPts val="0"/>
              </a:spcBef>
              <a:buNone/>
            </a:pPr>
            <a:r>
              <a:rPr lang="en"/>
              <a:t>Amb														Shar</a:t>
            </a:r>
          </a:p>
        </p:txBody>
      </p:sp>
      <p:pic>
        <p:nvPicPr>
          <p:cNvPr descr="chart.png" id="139" name="Shape 139"/>
          <p:cNvPicPr preferRelativeResize="0"/>
          <p:nvPr/>
        </p:nvPicPr>
        <p:blipFill>
          <a:blip r:embed="rId3">
            <a:alphaModFix/>
          </a:blip>
          <a:stretch>
            <a:fillRect/>
          </a:stretch>
        </p:blipFill>
        <p:spPr>
          <a:xfrm>
            <a:off x="1438299" y="1171599"/>
            <a:ext cx="5194549" cy="3904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t>correlation between partner's decision and how they rated you </a:t>
            </a:r>
          </a:p>
          <a:p>
            <a:pPr lvl="0">
              <a:spcBef>
                <a:spcPts val="0"/>
              </a:spcBef>
              <a:buClr>
                <a:schemeClr val="dk1"/>
              </a:buClr>
              <a:buSzPct val="36666"/>
              <a:buFont typeface="Arial"/>
              <a:buNone/>
            </a:pPr>
            <a:r>
              <a:t/>
            </a:r>
            <a:endParaRPr/>
          </a:p>
          <a:p>
            <a:pPr lvl="0">
              <a:spcBef>
                <a:spcPts val="0"/>
              </a:spcBef>
              <a:buNone/>
            </a:pPr>
            <a:r>
              <a:t/>
            </a:r>
            <a:endParaRPr/>
          </a:p>
        </p:txBody>
      </p:sp>
      <p:sp>
        <p:nvSpPr>
          <p:cNvPr id="145" name="Shape 145"/>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sz="1600"/>
          </a:p>
        </p:txBody>
      </p:sp>
      <p:pic>
        <p:nvPicPr>
          <p:cNvPr id="146" name="Shape 146"/>
          <p:cNvPicPr preferRelativeResize="0"/>
          <p:nvPr/>
        </p:nvPicPr>
        <p:blipFill>
          <a:blip r:embed="rId3">
            <a:alphaModFix/>
          </a:blip>
          <a:stretch>
            <a:fillRect/>
          </a:stretch>
        </p:blipFill>
        <p:spPr>
          <a:xfrm>
            <a:off x="1258425" y="1637800"/>
            <a:ext cx="5276850" cy="234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t>correlation between your decision and how you rated your partner </a:t>
            </a:r>
          </a:p>
          <a:p>
            <a:pPr lvl="0">
              <a:spcBef>
                <a:spcPts val="0"/>
              </a:spcBef>
              <a:buClr>
                <a:schemeClr val="dk1"/>
              </a:buClr>
              <a:buSzPct val="61111"/>
              <a:buFont typeface="Arial"/>
              <a:buNone/>
            </a:pPr>
            <a:r>
              <a:t/>
            </a:r>
            <a:endParaRPr sz="1800"/>
          </a:p>
          <a:p>
            <a:pPr lvl="0">
              <a:spcBef>
                <a:spcPts val="0"/>
              </a:spcBef>
              <a:buNone/>
            </a:pPr>
            <a:r>
              <a:t/>
            </a:r>
            <a:endParaRPr sz="1800"/>
          </a:p>
        </p:txBody>
      </p:sp>
      <p:sp>
        <p:nvSpPr>
          <p:cNvPr id="152" name="Shape 15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53" name="Shape 153"/>
          <p:cNvPicPr preferRelativeResize="0"/>
          <p:nvPr/>
        </p:nvPicPr>
        <p:blipFill>
          <a:blip r:embed="rId3">
            <a:alphaModFix/>
          </a:blip>
          <a:stretch>
            <a:fillRect/>
          </a:stretch>
        </p:blipFill>
        <p:spPr>
          <a:xfrm>
            <a:off x="1572862" y="1703375"/>
            <a:ext cx="5229225" cy="233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t>correlation between partner's decision and how you think others perceive you </a:t>
            </a:r>
          </a:p>
          <a:p>
            <a:pPr lvl="0">
              <a:spcBef>
                <a:spcPts val="0"/>
              </a:spcBef>
              <a:buClr>
                <a:schemeClr val="dk1"/>
              </a:buClr>
              <a:buSzPct val="61111"/>
              <a:buFont typeface="Arial"/>
              <a:buNone/>
            </a:pPr>
            <a:r>
              <a:t/>
            </a:r>
            <a:endParaRPr sz="1800"/>
          </a:p>
          <a:p>
            <a:pPr lvl="0">
              <a:spcBef>
                <a:spcPts val="0"/>
              </a:spcBef>
              <a:buNone/>
            </a:pPr>
            <a:r>
              <a:t/>
            </a:r>
            <a:endParaRPr sz="1800"/>
          </a:p>
        </p:txBody>
      </p:sp>
      <p:sp>
        <p:nvSpPr>
          <p:cNvPr id="159" name="Shape 159"/>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60" name="Shape 160"/>
          <p:cNvPicPr preferRelativeResize="0"/>
          <p:nvPr/>
        </p:nvPicPr>
        <p:blipFill>
          <a:blip r:embed="rId3">
            <a:alphaModFix/>
          </a:blip>
          <a:stretch>
            <a:fillRect/>
          </a:stretch>
        </p:blipFill>
        <p:spPr>
          <a:xfrm>
            <a:off x="1856450" y="1841500"/>
            <a:ext cx="4914900" cy="205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t>correlation between what partner rated you and how you would rate yourself </a:t>
            </a:r>
          </a:p>
          <a:p>
            <a:pPr lvl="0">
              <a:spcBef>
                <a:spcPts val="0"/>
              </a:spcBef>
              <a:buClr>
                <a:schemeClr val="dk1"/>
              </a:buClr>
              <a:buSzPct val="61111"/>
              <a:buFont typeface="Arial"/>
              <a:buNone/>
            </a:pPr>
            <a:r>
              <a:t/>
            </a:r>
            <a:endParaRPr sz="1800"/>
          </a:p>
          <a:p>
            <a:pPr lvl="0">
              <a:spcBef>
                <a:spcPts val="0"/>
              </a:spcBef>
              <a:buNone/>
            </a:pPr>
            <a:r>
              <a:t/>
            </a:r>
            <a:endParaRPr sz="1800"/>
          </a:p>
        </p:txBody>
      </p:sp>
      <p:sp>
        <p:nvSpPr>
          <p:cNvPr id="166" name="Shape 166"/>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67" name="Shape 167"/>
          <p:cNvPicPr preferRelativeResize="0"/>
          <p:nvPr/>
        </p:nvPicPr>
        <p:blipFill>
          <a:blip r:embed="rId3">
            <a:alphaModFix/>
          </a:blip>
          <a:stretch>
            <a:fillRect/>
          </a:stretch>
        </p:blipFill>
        <p:spPr>
          <a:xfrm>
            <a:off x="311687" y="1279525"/>
            <a:ext cx="7743825" cy="3181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t>correlation between what partner rated you and how you think others perceive you </a:t>
            </a:r>
          </a:p>
          <a:p>
            <a:pPr lvl="0">
              <a:spcBef>
                <a:spcPts val="0"/>
              </a:spcBef>
              <a:buClr>
                <a:schemeClr val="dk1"/>
              </a:buClr>
              <a:buSzPct val="61111"/>
              <a:buFont typeface="Arial"/>
              <a:buNone/>
            </a:pPr>
            <a:r>
              <a:t/>
            </a:r>
            <a:endParaRPr sz="1800"/>
          </a:p>
          <a:p>
            <a:pPr lvl="0">
              <a:spcBef>
                <a:spcPts val="0"/>
              </a:spcBef>
              <a:buNone/>
            </a:pPr>
            <a:r>
              <a:t/>
            </a:r>
            <a:endParaRPr sz="1800"/>
          </a:p>
        </p:txBody>
      </p:sp>
      <p:sp>
        <p:nvSpPr>
          <p:cNvPr id="173" name="Shape 173"/>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74" name="Shape 174"/>
          <p:cNvPicPr preferRelativeResize="0"/>
          <p:nvPr/>
        </p:nvPicPr>
        <p:blipFill>
          <a:blip r:embed="rId3">
            <a:alphaModFix/>
          </a:blip>
          <a:stretch>
            <a:fillRect/>
          </a:stretch>
        </p:blipFill>
        <p:spPr>
          <a:xfrm>
            <a:off x="557462" y="1171587"/>
            <a:ext cx="7762875" cy="320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boxplots</a:t>
            </a:r>
          </a:p>
        </p:txBody>
      </p:sp>
      <p:sp>
        <p:nvSpPr>
          <p:cNvPr id="180" name="Shape 180"/>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81" name="Shape 181"/>
          <p:cNvPicPr preferRelativeResize="0"/>
          <p:nvPr/>
        </p:nvPicPr>
        <p:blipFill>
          <a:blip r:embed="rId3">
            <a:alphaModFix/>
          </a:blip>
          <a:stretch>
            <a:fillRect/>
          </a:stretch>
        </p:blipFill>
        <p:spPr>
          <a:xfrm>
            <a:off x="260449" y="1237025"/>
            <a:ext cx="4089622" cy="2181125"/>
          </a:xfrm>
          <a:prstGeom prst="rect">
            <a:avLst/>
          </a:prstGeom>
          <a:noFill/>
          <a:ln>
            <a:noFill/>
          </a:ln>
        </p:spPr>
      </p:pic>
      <p:pic>
        <p:nvPicPr>
          <p:cNvPr id="182" name="Shape 182"/>
          <p:cNvPicPr preferRelativeResize="0"/>
          <p:nvPr/>
        </p:nvPicPr>
        <p:blipFill>
          <a:blip r:embed="rId4">
            <a:alphaModFix/>
          </a:blip>
          <a:stretch>
            <a:fillRect/>
          </a:stretch>
        </p:blipFill>
        <p:spPr>
          <a:xfrm>
            <a:off x="4428850" y="1171600"/>
            <a:ext cx="4479175" cy="2388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boxplots 2</a:t>
            </a:r>
          </a:p>
        </p:txBody>
      </p:sp>
      <p:sp>
        <p:nvSpPr>
          <p:cNvPr id="188" name="Shape 188"/>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89" name="Shape 189"/>
          <p:cNvPicPr preferRelativeResize="0"/>
          <p:nvPr/>
        </p:nvPicPr>
        <p:blipFill>
          <a:blip r:embed="rId3">
            <a:alphaModFix/>
          </a:blip>
          <a:stretch>
            <a:fillRect/>
          </a:stretch>
        </p:blipFill>
        <p:spPr>
          <a:xfrm>
            <a:off x="4867175" y="1258200"/>
            <a:ext cx="3965124" cy="2114725"/>
          </a:xfrm>
          <a:prstGeom prst="rect">
            <a:avLst/>
          </a:prstGeom>
          <a:noFill/>
          <a:ln>
            <a:noFill/>
          </a:ln>
        </p:spPr>
      </p:pic>
      <p:pic>
        <p:nvPicPr>
          <p:cNvPr id="190" name="Shape 190"/>
          <p:cNvPicPr preferRelativeResize="0"/>
          <p:nvPr/>
        </p:nvPicPr>
        <p:blipFill>
          <a:blip r:embed="rId4">
            <a:alphaModFix/>
          </a:blip>
          <a:stretch>
            <a:fillRect/>
          </a:stretch>
        </p:blipFill>
        <p:spPr>
          <a:xfrm>
            <a:off x="311700" y="1154750"/>
            <a:ext cx="4294625" cy="232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Dataset	</a:t>
            </a:r>
          </a:p>
        </p:txBody>
      </p:sp>
      <p:sp>
        <p:nvSpPr>
          <p:cNvPr id="66" name="Shape 66"/>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rtl="0">
              <a:spcBef>
                <a:spcPts val="0"/>
              </a:spcBef>
            </a:pPr>
            <a:r>
              <a:rPr lang="en"/>
              <a:t>Compiled by Columbia business school professor </a:t>
            </a:r>
          </a:p>
          <a:p>
            <a:pPr indent="-228600" lvl="0" marL="457200" rtl="0">
              <a:spcBef>
                <a:spcPts val="0"/>
              </a:spcBef>
            </a:pPr>
            <a:r>
              <a:rPr lang="en"/>
              <a:t>Gathered from participants in experimental speed dating events from 2002-2004 </a:t>
            </a:r>
          </a:p>
          <a:p>
            <a:pPr indent="-228600" lvl="0" marL="457200" rtl="0">
              <a:spcBef>
                <a:spcPts val="0"/>
              </a:spcBef>
            </a:pPr>
            <a:r>
              <a:rPr lang="en"/>
              <a:t>Four minute ‘first date’ with every other participant of the opposite sex </a:t>
            </a:r>
          </a:p>
          <a:p>
            <a:pPr indent="-228600" lvl="0" marL="457200" rtl="0">
              <a:spcBef>
                <a:spcPts val="0"/>
              </a:spcBef>
            </a:pPr>
            <a:r>
              <a:rPr lang="en"/>
              <a:t>Rate date on attractiveness, sincerity, intelligence, fun, ambition, and shared interests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after all that...</a:t>
            </a:r>
          </a:p>
        </p:txBody>
      </p:sp>
      <p:sp>
        <p:nvSpPr>
          <p:cNvPr id="196" name="Shape 196"/>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determine match based on your &amp; partner’s rating</a:t>
            </a:r>
          </a:p>
        </p:txBody>
      </p:sp>
      <p:sp>
        <p:nvSpPr>
          <p:cNvPr id="202" name="Shape 20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Match percentage = 17.6% </a:t>
            </a:r>
          </a:p>
        </p:txBody>
      </p:sp>
      <p:pic>
        <p:nvPicPr>
          <p:cNvPr id="203" name="Shape 203"/>
          <p:cNvPicPr preferRelativeResize="0"/>
          <p:nvPr/>
        </p:nvPicPr>
        <p:blipFill>
          <a:blip r:embed="rId3">
            <a:alphaModFix/>
          </a:blip>
          <a:stretch>
            <a:fillRect/>
          </a:stretch>
        </p:blipFill>
        <p:spPr>
          <a:xfrm>
            <a:off x="3784650" y="964924"/>
            <a:ext cx="5099399" cy="41785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can we get a better score?  </a:t>
            </a:r>
          </a:p>
        </p:txBody>
      </p:sp>
      <p:sp>
        <p:nvSpPr>
          <p:cNvPr id="209" name="Shape 209"/>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sz="1800"/>
              <a:t>Predicting match with partner’s rating and how you perceive yourself </a:t>
            </a:r>
          </a:p>
        </p:txBody>
      </p:sp>
      <p:sp>
        <p:nvSpPr>
          <p:cNvPr id="215" name="Shape 215"/>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216" name="Shape 216"/>
          <p:cNvPicPr preferRelativeResize="0"/>
          <p:nvPr/>
        </p:nvPicPr>
        <p:blipFill>
          <a:blip r:embed="rId3">
            <a:alphaModFix/>
          </a:blip>
          <a:stretch>
            <a:fillRect/>
          </a:stretch>
        </p:blipFill>
        <p:spPr>
          <a:xfrm>
            <a:off x="1866337" y="1121250"/>
            <a:ext cx="3895725" cy="3352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sz="1800"/>
              <a:t>Predicting match with partner’s rating and how you rate yourself </a:t>
            </a:r>
          </a:p>
        </p:txBody>
      </p:sp>
      <p:sp>
        <p:nvSpPr>
          <p:cNvPr id="222" name="Shape 22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223" name="Shape 223"/>
          <p:cNvPicPr preferRelativeResize="0"/>
          <p:nvPr/>
        </p:nvPicPr>
        <p:blipFill>
          <a:blip r:embed="rId3">
            <a:alphaModFix/>
          </a:blip>
          <a:stretch>
            <a:fillRect/>
          </a:stretch>
        </p:blipFill>
        <p:spPr>
          <a:xfrm>
            <a:off x="1704125" y="1171600"/>
            <a:ext cx="4324350" cy="3257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logistic regression</a:t>
            </a:r>
          </a:p>
        </p:txBody>
      </p:sp>
      <p:sp>
        <p:nvSpPr>
          <p:cNvPr id="229" name="Shape 229"/>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Coefficients 						p-values </a:t>
            </a:r>
          </a:p>
        </p:txBody>
      </p:sp>
      <p:pic>
        <p:nvPicPr>
          <p:cNvPr id="230" name="Shape 230"/>
          <p:cNvPicPr preferRelativeResize="0"/>
          <p:nvPr/>
        </p:nvPicPr>
        <p:blipFill>
          <a:blip r:embed="rId3">
            <a:alphaModFix/>
          </a:blip>
          <a:stretch>
            <a:fillRect/>
          </a:stretch>
        </p:blipFill>
        <p:spPr>
          <a:xfrm>
            <a:off x="631562" y="1813162"/>
            <a:ext cx="1743075" cy="1743075"/>
          </a:xfrm>
          <a:prstGeom prst="rect">
            <a:avLst/>
          </a:prstGeom>
          <a:noFill/>
          <a:ln>
            <a:noFill/>
          </a:ln>
        </p:spPr>
      </p:pic>
      <p:pic>
        <p:nvPicPr>
          <p:cNvPr id="231" name="Shape 231"/>
          <p:cNvPicPr preferRelativeResize="0"/>
          <p:nvPr/>
        </p:nvPicPr>
        <p:blipFill>
          <a:blip r:embed="rId4">
            <a:alphaModFix/>
          </a:blip>
          <a:stretch>
            <a:fillRect/>
          </a:stretch>
        </p:blipFill>
        <p:spPr>
          <a:xfrm>
            <a:off x="3868437" y="1870075"/>
            <a:ext cx="2028825" cy="1733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Confusion Matrix (without tuning) </a:t>
            </a:r>
          </a:p>
        </p:txBody>
      </p:sp>
      <p:sp>
        <p:nvSpPr>
          <p:cNvPr id="237" name="Shape 237"/>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238" name="Shape 238"/>
          <p:cNvPicPr preferRelativeResize="0"/>
          <p:nvPr/>
        </p:nvPicPr>
        <p:blipFill>
          <a:blip r:embed="rId3">
            <a:alphaModFix/>
          </a:blip>
          <a:stretch>
            <a:fillRect/>
          </a:stretch>
        </p:blipFill>
        <p:spPr>
          <a:xfrm>
            <a:off x="1677529" y="2192800"/>
            <a:ext cx="4542999" cy="919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Thresholds </a:t>
            </a:r>
          </a:p>
        </p:txBody>
      </p:sp>
      <p:sp>
        <p:nvSpPr>
          <p:cNvPr id="244" name="Shape 244"/>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245" name="Shape 245"/>
          <p:cNvPicPr preferRelativeResize="0"/>
          <p:nvPr/>
        </p:nvPicPr>
        <p:blipFill>
          <a:blip r:embed="rId3">
            <a:alphaModFix/>
          </a:blip>
          <a:stretch>
            <a:fillRect/>
          </a:stretch>
        </p:blipFill>
        <p:spPr>
          <a:xfrm>
            <a:off x="1865679" y="1070398"/>
            <a:ext cx="5310346" cy="35996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Threshold 0.2 </a:t>
            </a:r>
          </a:p>
        </p:txBody>
      </p:sp>
      <p:sp>
        <p:nvSpPr>
          <p:cNvPr id="251" name="Shape 251"/>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252" name="Shape 252"/>
          <p:cNvPicPr preferRelativeResize="0"/>
          <p:nvPr/>
        </p:nvPicPr>
        <p:blipFill>
          <a:blip r:embed="rId3">
            <a:alphaModFix/>
          </a:blip>
          <a:stretch>
            <a:fillRect/>
          </a:stretch>
        </p:blipFill>
        <p:spPr>
          <a:xfrm>
            <a:off x="2489835" y="2012360"/>
            <a:ext cx="3126750" cy="9155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Threshold 0.1 </a:t>
            </a:r>
          </a:p>
        </p:txBody>
      </p:sp>
      <p:sp>
        <p:nvSpPr>
          <p:cNvPr id="258" name="Shape 258"/>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259" name="Shape 259"/>
          <p:cNvPicPr preferRelativeResize="0"/>
          <p:nvPr/>
        </p:nvPicPr>
        <p:blipFill>
          <a:blip r:embed="rId3">
            <a:alphaModFix/>
          </a:blip>
          <a:stretch>
            <a:fillRect/>
          </a:stretch>
        </p:blipFill>
        <p:spPr>
          <a:xfrm>
            <a:off x="2511939" y="2201439"/>
            <a:ext cx="3150975" cy="93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Data	</a:t>
            </a:r>
          </a:p>
        </p:txBody>
      </p:sp>
      <p:sp>
        <p:nvSpPr>
          <p:cNvPr id="72" name="Shape 72"/>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rtl="0">
              <a:spcBef>
                <a:spcPts val="0"/>
              </a:spcBef>
            </a:pPr>
            <a:r>
              <a:rPr lang="en"/>
              <a:t>8378 rows </a:t>
            </a:r>
          </a:p>
          <a:p>
            <a:pPr indent="-228600" lvl="0" marL="457200" rtl="0">
              <a:spcBef>
                <a:spcPts val="0"/>
              </a:spcBef>
            </a:pPr>
            <a:r>
              <a:rPr lang="en"/>
              <a:t>195 columns (a lot of info from questionnaire) </a:t>
            </a:r>
          </a:p>
          <a:p>
            <a:pPr lvl="0" rtl="0">
              <a:spcBef>
                <a:spcPts val="0"/>
              </a:spcBef>
              <a:buNone/>
            </a:pPr>
            <a:r>
              <a:t/>
            </a:r>
            <a:endParaRPr/>
          </a:p>
          <a:p>
            <a:pPr indent="-228600" lvl="0" marL="457200" rtl="0">
              <a:spcBef>
                <a:spcPts val="0"/>
              </a:spcBef>
            </a:pPr>
            <a:r>
              <a:rPr lang="en" sz="1100">
                <a:latin typeface="Arial"/>
                <a:ea typeface="Arial"/>
                <a:cs typeface="Arial"/>
                <a:sym typeface="Arial"/>
              </a:rPr>
              <a:t>(</a:t>
            </a:r>
            <a:r>
              <a:rPr b="1" lang="en" sz="1100">
                <a:latin typeface="Arial"/>
                <a:ea typeface="Arial"/>
                <a:cs typeface="Arial"/>
                <a:sym typeface="Arial"/>
              </a:rPr>
              <a:t>attr1</a:t>
            </a:r>
            <a:r>
              <a:rPr lang="en" sz="1100">
                <a:latin typeface="Arial"/>
                <a:ea typeface="Arial"/>
                <a:cs typeface="Arial"/>
                <a:sym typeface="Arial"/>
              </a:rPr>
              <a:t>/sinc1/int1/fun1/amb1/shar1) </a:t>
            </a:r>
            <a:r>
              <a:rPr b="1" lang="en" sz="1100">
                <a:latin typeface="Arial"/>
                <a:ea typeface="Arial"/>
                <a:cs typeface="Arial"/>
                <a:sym typeface="Arial"/>
              </a:rPr>
              <a:t>=&gt;</a:t>
            </a:r>
            <a:r>
              <a:rPr lang="en" sz="1100">
                <a:latin typeface="Arial"/>
                <a:ea typeface="Arial"/>
                <a:cs typeface="Arial"/>
                <a:sym typeface="Arial"/>
              </a:rPr>
              <a:t> What do you look for in the opposite sex?</a:t>
            </a:r>
          </a:p>
          <a:p>
            <a:pPr indent="-228600" lvl="0" marL="457200" rtl="0">
              <a:spcBef>
                <a:spcPts val="0"/>
              </a:spcBef>
            </a:pPr>
            <a:r>
              <a:rPr b="1" lang="en" sz="1100">
                <a:latin typeface="Arial"/>
                <a:ea typeface="Arial"/>
                <a:cs typeface="Arial"/>
                <a:sym typeface="Arial"/>
              </a:rPr>
              <a:t>attr2 =&gt; </a:t>
            </a:r>
            <a:r>
              <a:rPr lang="en" sz="1100">
                <a:latin typeface="Arial"/>
                <a:ea typeface="Arial"/>
                <a:cs typeface="Arial"/>
                <a:sym typeface="Arial"/>
              </a:rPr>
              <a:t>What do you think the opposite sex looks for in a date?</a:t>
            </a:r>
          </a:p>
          <a:p>
            <a:pPr indent="-228600" lvl="0" marL="457200" rtl="0">
              <a:spcBef>
                <a:spcPts val="0"/>
              </a:spcBef>
            </a:pPr>
            <a:r>
              <a:rPr b="1" lang="en" sz="1100">
                <a:latin typeface="Arial"/>
                <a:ea typeface="Arial"/>
                <a:cs typeface="Arial"/>
                <a:sym typeface="Arial"/>
              </a:rPr>
              <a:t>attr3 =&gt; </a:t>
            </a:r>
            <a:r>
              <a:rPr lang="en" sz="1100">
                <a:latin typeface="Arial"/>
                <a:ea typeface="Arial"/>
                <a:cs typeface="Arial"/>
                <a:sym typeface="Arial"/>
              </a:rPr>
              <a:t>Please rate your opinion of your own attributes</a:t>
            </a:r>
          </a:p>
          <a:p>
            <a:pPr indent="-228600" lvl="0" marL="457200" rtl="0">
              <a:spcBef>
                <a:spcPts val="0"/>
              </a:spcBef>
            </a:pPr>
            <a:r>
              <a:rPr b="1" lang="en" sz="1100">
                <a:latin typeface="Arial"/>
                <a:ea typeface="Arial"/>
                <a:cs typeface="Arial"/>
                <a:sym typeface="Arial"/>
              </a:rPr>
              <a:t>attr4 =&gt; </a:t>
            </a:r>
            <a:r>
              <a:rPr lang="en" sz="1100">
                <a:latin typeface="Arial"/>
                <a:ea typeface="Arial"/>
                <a:cs typeface="Arial"/>
                <a:sym typeface="Arial"/>
              </a:rPr>
              <a:t>What do you think MOST of your fellow men/women look for in the opposite sex?</a:t>
            </a:r>
          </a:p>
          <a:p>
            <a:pPr indent="-228600" lvl="0" marL="457200" rtl="0">
              <a:spcBef>
                <a:spcPts val="0"/>
              </a:spcBef>
            </a:pPr>
            <a:r>
              <a:rPr b="1" lang="en" sz="1100">
                <a:latin typeface="Arial"/>
                <a:ea typeface="Arial"/>
                <a:cs typeface="Arial"/>
                <a:sym typeface="Arial"/>
              </a:rPr>
              <a:t>attr5 =&gt; </a:t>
            </a:r>
            <a:r>
              <a:rPr lang="en" sz="1100">
                <a:latin typeface="Arial"/>
                <a:ea typeface="Arial"/>
                <a:cs typeface="Arial"/>
                <a:sym typeface="Arial"/>
              </a:rPr>
              <a:t>How do you think others perceive you?</a:t>
            </a:r>
          </a:p>
          <a:p>
            <a:pPr indent="-228600" lvl="0" marL="457200" rtl="0">
              <a:spcBef>
                <a:spcPts val="0"/>
              </a:spcBef>
            </a:pPr>
            <a:r>
              <a:rPr b="1" lang="en" sz="1100">
                <a:latin typeface="Arial"/>
                <a:ea typeface="Arial"/>
                <a:cs typeface="Arial"/>
                <a:sym typeface="Arial"/>
              </a:rPr>
              <a:t>attr7 =&gt; </a:t>
            </a:r>
            <a:r>
              <a:rPr lang="en" sz="1100">
                <a:latin typeface="Arial"/>
                <a:ea typeface="Arial"/>
                <a:cs typeface="Arial"/>
                <a:sym typeface="Arial"/>
              </a:rPr>
              <a:t>Now, think back to your yes/no decisions during the night of the Speed Dating event.  Try to distribute the 100 points among these six attributes in the way that best reflects the actual importance of these attributes in your decisions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Next steps </a:t>
            </a:r>
          </a:p>
        </p:txBody>
      </p:sp>
      <p:sp>
        <p:nvSpPr>
          <p:cNvPr id="265" name="Shape 265"/>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266" name="Shape 266"/>
          <p:cNvPicPr preferRelativeResize="0"/>
          <p:nvPr/>
        </p:nvPicPr>
        <p:blipFill>
          <a:blip r:embed="rId3">
            <a:alphaModFix/>
          </a:blip>
          <a:stretch>
            <a:fillRect/>
          </a:stretch>
        </p:blipFill>
        <p:spPr>
          <a:xfrm>
            <a:off x="2130950" y="1058212"/>
            <a:ext cx="3810000" cy="343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Data</a:t>
            </a:r>
          </a:p>
        </p:txBody>
      </p:sp>
      <p:sp>
        <p:nvSpPr>
          <p:cNvPr id="78" name="Shape 78"/>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rtl="0">
              <a:spcBef>
                <a:spcPts val="0"/>
              </a:spcBef>
            </a:pPr>
            <a:r>
              <a:rPr lang="en"/>
              <a:t>_1 =&gt; Time 1 =&gt; (signup) Survey filled out by students that are interested in participating in order to register for the event.</a:t>
            </a:r>
          </a:p>
          <a:p>
            <a:pPr indent="-228600" lvl="0" marL="457200" rtl="0">
              <a:spcBef>
                <a:spcPts val="0"/>
              </a:spcBef>
            </a:pPr>
            <a:r>
              <a:rPr lang="en"/>
              <a:t>_2 =&gt; Time 2 =&gt; (follow-up) Survey is filled out the day after participating in the event.  Subjects must have submitted this in order to be sent their matches</a:t>
            </a:r>
          </a:p>
          <a:p>
            <a:pPr indent="-228600" lvl="0" marL="457200" rtl="0">
              <a:spcBef>
                <a:spcPts val="0"/>
              </a:spcBef>
            </a:pPr>
            <a:r>
              <a:rPr lang="en"/>
              <a:t>_3 =&gt; Time 3 =&gt; (follow-up2) Subjects filled out 3-4 weeks after they had been sent their matches. </a:t>
            </a:r>
          </a:p>
          <a:p>
            <a:pPr indent="-228600" lvl="0" marL="457200" rtl="0">
              <a:spcBef>
                <a:spcPts val="0"/>
              </a:spcBef>
            </a:pPr>
            <a:r>
              <a:rPr lang="en"/>
              <a:t>_s =&gt; Half way through meeting all potential dates during the night of the event on their scorecard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Questions</a:t>
            </a:r>
          </a:p>
        </p:txBody>
      </p:sp>
      <p:sp>
        <p:nvSpPr>
          <p:cNvPr id="84" name="Shape 84"/>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317500" lvl="0" marL="457200" rtl="0">
              <a:spcBef>
                <a:spcPts val="0"/>
              </a:spcBef>
              <a:spcAft>
                <a:spcPts val="0"/>
              </a:spcAft>
              <a:buSzPct val="100000"/>
              <a:buFont typeface="Arial"/>
            </a:pPr>
            <a:r>
              <a:rPr lang="en" sz="1400">
                <a:latin typeface="Arial"/>
                <a:ea typeface="Arial"/>
                <a:cs typeface="Arial"/>
                <a:sym typeface="Arial"/>
              </a:rPr>
              <a:t>use pf_o_att (partner’s stated preference) at Time 1 for all 6 attributes </a:t>
            </a:r>
            <a:r>
              <a:rPr b="1" lang="en" sz="1400">
                <a:latin typeface="Arial"/>
                <a:ea typeface="Arial"/>
                <a:cs typeface="Arial"/>
                <a:sym typeface="Arial"/>
              </a:rPr>
              <a:t>AND </a:t>
            </a:r>
            <a:r>
              <a:rPr lang="en" sz="1400">
                <a:latin typeface="Arial"/>
                <a:ea typeface="Arial"/>
                <a:cs typeface="Arial"/>
                <a:sym typeface="Arial"/>
              </a:rPr>
              <a:t>attr1 at Time 1 for all 6 attributes to predict match </a:t>
            </a:r>
          </a:p>
          <a:p>
            <a:pPr lvl="0" rtl="0">
              <a:spcBef>
                <a:spcPts val="0"/>
              </a:spcBef>
              <a:spcAft>
                <a:spcPts val="0"/>
              </a:spcAft>
              <a:buNone/>
            </a:pPr>
            <a:r>
              <a:t/>
            </a:r>
            <a:endParaRPr sz="1400">
              <a:latin typeface="Arial"/>
              <a:ea typeface="Arial"/>
              <a:cs typeface="Arial"/>
              <a:sym typeface="Arial"/>
            </a:endParaRPr>
          </a:p>
          <a:p>
            <a:pPr indent="-317500" lvl="0" marL="457200" rtl="0">
              <a:spcBef>
                <a:spcPts val="0"/>
              </a:spcBef>
              <a:spcAft>
                <a:spcPts val="0"/>
              </a:spcAft>
              <a:buSzPct val="100000"/>
              <a:buFont typeface="Arial"/>
            </a:pPr>
            <a:r>
              <a:rPr lang="en" sz="1400">
                <a:latin typeface="Arial"/>
                <a:ea typeface="Arial"/>
                <a:cs typeface="Arial"/>
                <a:sym typeface="Arial"/>
              </a:rPr>
              <a:t>use attr_o (rating by partner the night of the event for all 6 attributes) </a:t>
            </a:r>
            <a:r>
              <a:rPr b="1" lang="en" sz="1400">
                <a:latin typeface="Arial"/>
                <a:ea typeface="Arial"/>
                <a:cs typeface="Arial"/>
                <a:sym typeface="Arial"/>
              </a:rPr>
              <a:t>AND </a:t>
            </a:r>
            <a:r>
              <a:rPr lang="en" sz="1400">
                <a:latin typeface="Arial"/>
                <a:ea typeface="Arial"/>
                <a:cs typeface="Arial"/>
                <a:sym typeface="Arial"/>
              </a:rPr>
              <a:t>attr3 at Time 1 for all 6 attributes to predict match </a:t>
            </a:r>
          </a:p>
          <a:p>
            <a:pPr lvl="0" rtl="0">
              <a:spcBef>
                <a:spcPts val="0"/>
              </a:spcBef>
              <a:spcAft>
                <a:spcPts val="0"/>
              </a:spcAft>
              <a:buNone/>
            </a:pPr>
            <a:r>
              <a:t/>
            </a:r>
            <a:endParaRPr sz="1400">
              <a:latin typeface="Arial"/>
              <a:ea typeface="Arial"/>
              <a:cs typeface="Arial"/>
              <a:sym typeface="Arial"/>
            </a:endParaRPr>
          </a:p>
          <a:p>
            <a:pPr indent="-317500" lvl="0" marL="457200" rtl="0">
              <a:spcBef>
                <a:spcPts val="0"/>
              </a:spcBef>
              <a:spcAft>
                <a:spcPts val="0"/>
              </a:spcAft>
              <a:buSzPct val="100000"/>
              <a:buFont typeface="Arial"/>
            </a:pPr>
            <a:r>
              <a:rPr lang="en" sz="1400">
                <a:latin typeface="Arial"/>
                <a:ea typeface="Arial"/>
                <a:cs typeface="Arial"/>
                <a:sym typeface="Arial"/>
              </a:rPr>
              <a:t>use attr_o (rating by partner the night of the event for all 6 attributes) </a:t>
            </a:r>
            <a:r>
              <a:rPr b="1" lang="en" sz="1400">
                <a:latin typeface="Arial"/>
                <a:ea typeface="Arial"/>
                <a:cs typeface="Arial"/>
                <a:sym typeface="Arial"/>
              </a:rPr>
              <a:t>AND </a:t>
            </a:r>
            <a:r>
              <a:rPr lang="en" sz="1400">
                <a:latin typeface="Arial"/>
                <a:ea typeface="Arial"/>
                <a:cs typeface="Arial"/>
                <a:sym typeface="Arial"/>
              </a:rPr>
              <a:t>attr5 at Time 1 for all 6 attributes to predict match </a:t>
            </a:r>
          </a:p>
          <a:p>
            <a:pPr lvl="0" rtl="0">
              <a:spcBef>
                <a:spcPts val="0"/>
              </a:spcBef>
              <a:spcAft>
                <a:spcPts val="0"/>
              </a:spcAft>
              <a:buNone/>
            </a:pPr>
            <a:r>
              <a:t/>
            </a:r>
            <a:endParaRPr sz="1400">
              <a:latin typeface="Arial"/>
              <a:ea typeface="Arial"/>
              <a:cs typeface="Arial"/>
              <a:sym typeface="Arial"/>
            </a:endParaRPr>
          </a:p>
          <a:p>
            <a:pPr indent="-317500" lvl="0" marL="457200" rtl="0">
              <a:spcBef>
                <a:spcPts val="0"/>
              </a:spcBef>
              <a:spcAft>
                <a:spcPts val="0"/>
              </a:spcAft>
              <a:buSzPct val="100000"/>
              <a:buFont typeface="Arial"/>
            </a:pPr>
            <a:r>
              <a:rPr lang="en" sz="1400">
                <a:latin typeface="Arial"/>
                <a:ea typeface="Arial"/>
                <a:cs typeface="Arial"/>
                <a:sym typeface="Arial"/>
              </a:rPr>
              <a:t>use attr_o (rating by partner the night of the event for all 6 attributes) </a:t>
            </a:r>
            <a:r>
              <a:rPr b="1" lang="en" sz="1400">
                <a:latin typeface="Arial"/>
                <a:ea typeface="Arial"/>
                <a:cs typeface="Arial"/>
                <a:sym typeface="Arial"/>
              </a:rPr>
              <a:t>AND</a:t>
            </a:r>
            <a:r>
              <a:rPr lang="en" sz="1400">
                <a:latin typeface="Arial"/>
                <a:ea typeface="Arial"/>
                <a:cs typeface="Arial"/>
                <a:sym typeface="Arial"/>
              </a:rPr>
              <a:t> attr (rating for partner) to predict match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Attractiveness</a:t>
            </a:r>
          </a:p>
        </p:txBody>
      </p:sp>
      <p:sp>
        <p:nvSpPr>
          <p:cNvPr id="90" name="Shape 90"/>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8-18 at 5.07.17 PM.png" id="91" name="Shape 91"/>
          <p:cNvPicPr preferRelativeResize="0"/>
          <p:nvPr/>
        </p:nvPicPr>
        <p:blipFill>
          <a:blip r:embed="rId3">
            <a:alphaModFix/>
          </a:blip>
          <a:stretch>
            <a:fillRect/>
          </a:stretch>
        </p:blipFill>
        <p:spPr>
          <a:xfrm>
            <a:off x="185850" y="1764075"/>
            <a:ext cx="3668253" cy="2285250"/>
          </a:xfrm>
          <a:prstGeom prst="rect">
            <a:avLst/>
          </a:prstGeom>
          <a:noFill/>
          <a:ln>
            <a:noFill/>
          </a:ln>
        </p:spPr>
      </p:pic>
      <p:pic>
        <p:nvPicPr>
          <p:cNvPr id="92" name="Shape 92"/>
          <p:cNvPicPr preferRelativeResize="0"/>
          <p:nvPr/>
        </p:nvPicPr>
        <p:blipFill>
          <a:blip r:embed="rId4">
            <a:alphaModFix/>
          </a:blip>
          <a:stretch>
            <a:fillRect/>
          </a:stretch>
        </p:blipFill>
        <p:spPr>
          <a:xfrm>
            <a:off x="4175500" y="1764073"/>
            <a:ext cx="3494049" cy="228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Sincerity</a:t>
            </a:r>
          </a:p>
        </p:txBody>
      </p:sp>
      <p:sp>
        <p:nvSpPr>
          <p:cNvPr id="98" name="Shape 98"/>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99" name="Shape 99"/>
          <p:cNvPicPr preferRelativeResize="0"/>
          <p:nvPr/>
        </p:nvPicPr>
        <p:blipFill>
          <a:blip r:embed="rId3">
            <a:alphaModFix/>
          </a:blip>
          <a:stretch>
            <a:fillRect/>
          </a:stretch>
        </p:blipFill>
        <p:spPr>
          <a:xfrm>
            <a:off x="569950" y="1869175"/>
            <a:ext cx="3455099" cy="2233674"/>
          </a:xfrm>
          <a:prstGeom prst="rect">
            <a:avLst/>
          </a:prstGeom>
          <a:noFill/>
          <a:ln>
            <a:noFill/>
          </a:ln>
        </p:spPr>
      </p:pic>
      <p:pic>
        <p:nvPicPr>
          <p:cNvPr id="100" name="Shape 100"/>
          <p:cNvPicPr preferRelativeResize="0"/>
          <p:nvPr/>
        </p:nvPicPr>
        <p:blipFill>
          <a:blip r:embed="rId4">
            <a:alphaModFix/>
          </a:blip>
          <a:stretch>
            <a:fillRect/>
          </a:stretch>
        </p:blipFill>
        <p:spPr>
          <a:xfrm>
            <a:off x="4260276" y="1871771"/>
            <a:ext cx="3455099" cy="22310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Intelligence</a:t>
            </a:r>
          </a:p>
        </p:txBody>
      </p:sp>
      <p:sp>
        <p:nvSpPr>
          <p:cNvPr id="106" name="Shape 106"/>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07" name="Shape 107"/>
          <p:cNvPicPr preferRelativeResize="0"/>
          <p:nvPr/>
        </p:nvPicPr>
        <p:blipFill>
          <a:blip r:embed="rId3">
            <a:alphaModFix/>
          </a:blip>
          <a:stretch>
            <a:fillRect/>
          </a:stretch>
        </p:blipFill>
        <p:spPr>
          <a:xfrm>
            <a:off x="292589" y="1640899"/>
            <a:ext cx="3828610" cy="2378650"/>
          </a:xfrm>
          <a:prstGeom prst="rect">
            <a:avLst/>
          </a:prstGeom>
          <a:noFill/>
          <a:ln>
            <a:noFill/>
          </a:ln>
        </p:spPr>
      </p:pic>
      <p:pic>
        <p:nvPicPr>
          <p:cNvPr id="108" name="Shape 108"/>
          <p:cNvPicPr preferRelativeResize="0"/>
          <p:nvPr/>
        </p:nvPicPr>
        <p:blipFill>
          <a:blip r:embed="rId4">
            <a:alphaModFix/>
          </a:blip>
          <a:stretch>
            <a:fillRect/>
          </a:stretch>
        </p:blipFill>
        <p:spPr>
          <a:xfrm>
            <a:off x="4368684" y="1680874"/>
            <a:ext cx="3628740" cy="237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Fun</a:t>
            </a:r>
          </a:p>
        </p:txBody>
      </p:sp>
      <p:sp>
        <p:nvSpPr>
          <p:cNvPr id="114" name="Shape 114"/>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15" name="Shape 115"/>
          <p:cNvPicPr preferRelativeResize="0"/>
          <p:nvPr/>
        </p:nvPicPr>
        <p:blipFill>
          <a:blip r:embed="rId3">
            <a:alphaModFix/>
          </a:blip>
          <a:stretch>
            <a:fillRect/>
          </a:stretch>
        </p:blipFill>
        <p:spPr>
          <a:xfrm>
            <a:off x="4043620" y="1846150"/>
            <a:ext cx="3854750" cy="2474950"/>
          </a:xfrm>
          <a:prstGeom prst="rect">
            <a:avLst/>
          </a:prstGeom>
          <a:noFill/>
          <a:ln>
            <a:noFill/>
          </a:ln>
        </p:spPr>
      </p:pic>
      <p:pic>
        <p:nvPicPr>
          <p:cNvPr id="116" name="Shape 116"/>
          <p:cNvPicPr preferRelativeResize="0"/>
          <p:nvPr/>
        </p:nvPicPr>
        <p:blipFill>
          <a:blip r:embed="rId4">
            <a:alphaModFix/>
          </a:blip>
          <a:stretch>
            <a:fillRect/>
          </a:stretch>
        </p:blipFill>
        <p:spPr>
          <a:xfrm>
            <a:off x="212250" y="1846150"/>
            <a:ext cx="3752369" cy="2474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