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7"/>
    <p:restoredTop sz="94671"/>
  </p:normalViewPr>
  <p:slideViewPr>
    <p:cSldViewPr>
      <p:cViewPr>
        <p:scale>
          <a:sx n="30" d="100"/>
          <a:sy n="30" d="100"/>
        </p:scale>
        <p:origin x="1440" y="144"/>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6/2/18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6/2/18</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6/2/18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6/2/18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6/2/18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6/2/18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6/2/18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6/2/18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6/2/18</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6/2/18</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6/2/18</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6/2/18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6/2/18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6/2/18</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jpg"/><Relationship Id="rId12" Type="http://schemas.openxmlformats.org/officeDocument/2006/relationships/image" Target="../media/image11.jpg"/><Relationship Id="rId13" Type="http://schemas.openxmlformats.org/officeDocument/2006/relationships/image" Target="../media/image12.jpg"/><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13447" y="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dirty="0"/>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1295400" y="914400"/>
            <a:ext cx="21869400" cy="3768725"/>
          </a:xfrm>
        </p:spPr>
        <p:txBody>
          <a:bodyPr/>
          <a:lstStyle/>
          <a:p>
            <a:pPr eaLnBrk="1" hangingPunct="1"/>
            <a:r>
              <a:rPr lang="en-US" altLang="en-US" sz="10000" dirty="0">
                <a:ea typeface="ＭＳ Ｐゴシック" panose="020B0600070205080204" pitchFamily="34" charset="-128"/>
              </a:rPr>
              <a:t>Age Detection in Facial Recognition</a:t>
            </a:r>
            <a:r>
              <a:rPr lang="en-US" altLang="en-US" sz="11900" dirty="0">
                <a:ea typeface="ＭＳ Ｐゴシック" panose="020B0600070205080204" pitchFamily="34" charset="-128"/>
              </a:rPr>
              <a:t/>
            </a:r>
            <a:br>
              <a:rPr lang="en-US" altLang="en-US" sz="11900" dirty="0">
                <a:ea typeface="ＭＳ Ｐゴシック" panose="020B0600070205080204" pitchFamily="34" charset="-128"/>
              </a:rPr>
            </a:br>
            <a:r>
              <a:rPr lang="en-US" altLang="en-US" sz="6000" dirty="0" err="1">
                <a:ea typeface="ＭＳ Ｐゴシック" panose="020B0600070205080204" pitchFamily="34" charset="-128"/>
              </a:rPr>
              <a:t>Junxin</a:t>
            </a:r>
            <a:r>
              <a:rPr lang="en-US" altLang="en-US" sz="6000" dirty="0">
                <a:ea typeface="ＭＳ Ｐゴシック" panose="020B0600070205080204" pitchFamily="34" charset="-128"/>
              </a:rPr>
              <a:t> Xia, </a:t>
            </a:r>
            <a:r>
              <a:rPr lang="en-US" altLang="en-US" sz="6000" dirty="0" err="1">
                <a:ea typeface="ＭＳ Ｐゴシック" panose="020B0600070205080204" pitchFamily="34" charset="-128"/>
              </a:rPr>
              <a:t>Hantao</a:t>
            </a:r>
            <a:r>
              <a:rPr lang="en-US" altLang="en-US" sz="6000" dirty="0">
                <a:ea typeface="ＭＳ Ｐゴシック" panose="020B0600070205080204" pitchFamily="34" charset="-128"/>
              </a:rPr>
              <a:t> Ren, Hao Cheng</a:t>
            </a:r>
          </a:p>
        </p:txBody>
      </p:sp>
      <p:sp>
        <p:nvSpPr>
          <p:cNvPr id="15364" name="Content Placeholder 12"/>
          <p:cNvSpPr>
            <a:spLocks noGrp="1"/>
          </p:cNvSpPr>
          <p:nvPr>
            <p:ph sz="half" idx="2"/>
          </p:nvPr>
        </p:nvSpPr>
        <p:spPr>
          <a:xfrm>
            <a:off x="16138525" y="5867399"/>
            <a:ext cx="13731875" cy="26329699"/>
          </a:xfrm>
          <a:ln>
            <a:solidFill>
              <a:srgbClr val="ADAFAA"/>
            </a:solidFill>
            <a:miter lim="800000"/>
            <a:headEnd/>
            <a:tailEnd/>
          </a:ln>
        </p:spPr>
        <p:txBody>
          <a:bodyPr/>
          <a:lstStyle/>
          <a:p>
            <a:pPr eaLnBrk="1" hangingPunct="1">
              <a:buFont typeface="Arial" panose="020B0604020202020204" pitchFamily="34" charset="0"/>
              <a:buNone/>
            </a:pPr>
            <a:r>
              <a:rPr lang="en-US" altLang="en-US" sz="5400" b="1" dirty="0">
                <a:latin typeface="Arial" panose="020B0604020202020204" pitchFamily="34" charset="0"/>
                <a:ea typeface="ＭＳ Ｐゴシック" panose="020B0600070205080204" pitchFamily="34" charset="-128"/>
                <a:cs typeface="Arial" panose="020B0604020202020204" pitchFamily="34" charset="0"/>
              </a:rPr>
              <a:t>Results &amp; Evaluation</a:t>
            </a:r>
            <a:r>
              <a:rPr lang="zh-CN" altLang="en-US" sz="5400" b="1" dirty="0">
                <a:latin typeface="Arial" panose="020B0604020202020204" pitchFamily="34" charset="0"/>
                <a:ea typeface="ＭＳ Ｐゴシック" panose="020B0600070205080204" pitchFamily="34" charset="-128"/>
                <a:cs typeface="Arial" panose="020B0604020202020204" pitchFamily="34" charset="0"/>
              </a:rPr>
              <a:t>：</a:t>
            </a:r>
            <a:endParaRPr lang="en-US" altLang="zh-CN" sz="5400" b="1"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Arial" panose="020B0604020202020204" pitchFamily="34" charset="0"/>
              <a:buNone/>
            </a:pPr>
            <a:endParaRPr lang="en-US" altLang="en-US" sz="5400" b="1"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Arial" panose="020B0604020202020204" pitchFamily="34" charset="0"/>
              <a:buNone/>
            </a:pPr>
            <a:endParaRPr lang="en-US" altLang="en-US" sz="3600" dirty="0">
              <a:latin typeface="Arial" panose="020B0604020202020204" pitchFamily="34" charset="0"/>
              <a:ea typeface="ＭＳ Ｐゴシック" panose="020B0600070205080204" pitchFamily="34" charset="-128"/>
              <a:cs typeface="Arial" panose="020B0604020202020204" pitchFamily="34" charset="0"/>
            </a:endParaRPr>
          </a:p>
          <a:p>
            <a:pPr marL="0" indent="0" eaLnBrk="1" hangingPunct="1">
              <a:buNone/>
            </a:pPr>
            <a:endParaRPr lang="en-US" altLang="en-US" dirty="0">
              <a:ea typeface="ＭＳ Ｐゴシック" panose="020B0600070205080204" pitchFamily="34" charset="-128"/>
            </a:endParaRPr>
          </a:p>
        </p:txBody>
      </p:sp>
      <p:sp>
        <p:nvSpPr>
          <p:cNvPr id="15365" name="Content Placeholder 12"/>
          <p:cNvSpPr txBox="1">
            <a:spLocks/>
          </p:cNvSpPr>
          <p:nvPr/>
        </p:nvSpPr>
        <p:spPr bwMode="auto">
          <a:xfrm>
            <a:off x="1508126" y="5848351"/>
            <a:ext cx="14036674" cy="7791449"/>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Introduction: Problem</a:t>
            </a:r>
          </a:p>
          <a:p>
            <a:pPr marL="457200" indent="-457200" eaLnBrk="1" hangingPunct="1">
              <a:spcBef>
                <a:spcPct val="20000"/>
              </a:spcBef>
              <a:buSzPct val="80000"/>
              <a:buFont typeface="Arial" charset="0"/>
              <a:buChar char="•"/>
            </a:pPr>
            <a:r>
              <a:rPr lang="en-US" altLang="en-US" sz="3200" dirty="0">
                <a:cs typeface="Arial" panose="020B0604020202020204" pitchFamily="34" charset="0"/>
              </a:rPr>
              <a:t>Nowadays, information security is becoming more and more important than ever. Identity recognition has already permeated into every aspect of daily life. Among many kinds of biometric methods, facial recognition system is a technology capable of identifying or verifying a person from a digital image or a video frame from a video source.</a:t>
            </a:r>
          </a:p>
          <a:p>
            <a:pPr marL="457200" indent="-457200" eaLnBrk="1" hangingPunct="1">
              <a:spcBef>
                <a:spcPct val="20000"/>
              </a:spcBef>
              <a:buSzPct val="80000"/>
              <a:buFont typeface="Arial" charset="0"/>
              <a:buChar char="•"/>
            </a:pPr>
            <a:r>
              <a:rPr lang="en-US" altLang="zh-CN" sz="3200" dirty="0">
                <a:cs typeface="Arial" panose="020B0604020202020204" pitchFamily="34" charset="0"/>
              </a:rPr>
              <a:t>The</a:t>
            </a:r>
            <a:r>
              <a:rPr lang="zh-CN" altLang="en-US" sz="3200" dirty="0">
                <a:cs typeface="Arial" panose="020B0604020202020204" pitchFamily="34" charset="0"/>
              </a:rPr>
              <a:t> </a:t>
            </a:r>
            <a:r>
              <a:rPr lang="en-US" altLang="en-US" sz="3200" dirty="0">
                <a:cs typeface="Arial" panose="020B0604020202020204" pitchFamily="34" charset="0"/>
              </a:rPr>
              <a:t>most important advantage of face is that it can be captured at a distance and in a covert manner.</a:t>
            </a:r>
          </a:p>
          <a:p>
            <a:pPr marL="457200" indent="-457200" eaLnBrk="1" hangingPunct="1">
              <a:spcBef>
                <a:spcPct val="20000"/>
              </a:spcBef>
              <a:buSzPct val="80000"/>
              <a:buFont typeface="Arial" charset="0"/>
              <a:buChar char="•"/>
            </a:pPr>
            <a:r>
              <a:rPr lang="en-US" altLang="zh-CN" sz="3200" dirty="0">
                <a:cs typeface="Arial" panose="020B0604020202020204" pitchFamily="34" charset="0"/>
              </a:rPr>
              <a:t>Deep learning with</a:t>
            </a:r>
            <a:r>
              <a:rPr lang="en-US" altLang="en-US" sz="3200" dirty="0">
                <a:cs typeface="Arial" panose="020B0604020202020204" pitchFamily="34" charset="0"/>
              </a:rPr>
              <a:t> convolutional neural network relies on the image pixels as the features, rather than extracting them manually.</a:t>
            </a:r>
            <a:r>
              <a:rPr lang="zh-CN" altLang="en-US" sz="3200" dirty="0">
                <a:cs typeface="Arial" panose="020B0604020202020204" pitchFamily="34" charset="0"/>
              </a:rPr>
              <a:t> </a:t>
            </a:r>
            <a:r>
              <a:rPr lang="en-US" altLang="zh-CN" sz="3200" dirty="0">
                <a:cs typeface="Arial" panose="020B0604020202020204" pitchFamily="34" charset="0"/>
              </a:rPr>
              <a:t>T</a:t>
            </a:r>
            <a:r>
              <a:rPr lang="en-US" altLang="en-US" sz="3200" dirty="0">
                <a:cs typeface="Arial" panose="020B0604020202020204" pitchFamily="34" charset="0"/>
              </a:rPr>
              <a:t>he main advantage of CNN compared to its predecessors is that it automatically detects the important features without any human supervision. </a:t>
            </a:r>
          </a:p>
          <a:p>
            <a:pPr marL="0" indent="0" eaLnBrk="1" hangingPunct="1">
              <a:spcBef>
                <a:spcPct val="20000"/>
              </a:spcBef>
            </a:pPr>
            <a:endParaRPr lang="en-US" altLang="en-US" sz="3600" dirty="0">
              <a:solidFill>
                <a:srgbClr val="800000"/>
              </a:solidFill>
              <a:cs typeface="Arial" panose="020B0604020202020204" pitchFamily="34" charset="0"/>
            </a:endParaRPr>
          </a:p>
        </p:txBody>
      </p:sp>
      <p:sp>
        <p:nvSpPr>
          <p:cNvPr id="15366" name="Content Placeholder 12"/>
          <p:cNvSpPr txBox="1">
            <a:spLocks/>
          </p:cNvSpPr>
          <p:nvPr/>
        </p:nvSpPr>
        <p:spPr bwMode="auto">
          <a:xfrm>
            <a:off x="1447800" y="21839238"/>
            <a:ext cx="14036674" cy="2045176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Modeling</a:t>
            </a:r>
            <a:r>
              <a:rPr lang="zh-CN" altLang="en-US" sz="3600" b="1" dirty="0">
                <a:cs typeface="Arial" panose="020B0604020202020204" pitchFamily="34" charset="0"/>
              </a:rPr>
              <a:t>：</a:t>
            </a:r>
            <a:endParaRPr lang="en-US" altLang="zh-CN" sz="3600" b="1" dirty="0">
              <a:cs typeface="Arial" panose="020B0604020202020204" pitchFamily="34" charset="0"/>
            </a:endParaRPr>
          </a:p>
          <a:p>
            <a:pPr eaLnBrk="1" hangingPunct="1">
              <a:spcBef>
                <a:spcPct val="20000"/>
              </a:spcBef>
            </a:pPr>
            <a:r>
              <a:rPr lang="en-US" altLang="en-US" sz="4000" b="1" dirty="0">
                <a:cs typeface="Arial" panose="020B0604020202020204" pitchFamily="34" charset="0"/>
              </a:rPr>
              <a:t>CNN</a:t>
            </a:r>
            <a:r>
              <a:rPr lang="en-US" altLang="zh-CN" sz="4000" b="1" dirty="0">
                <a:cs typeface="Arial" panose="020B0604020202020204" pitchFamily="34" charset="0"/>
              </a:rPr>
              <a:t>-Convolutional</a:t>
            </a:r>
            <a:r>
              <a:rPr lang="zh-CN" altLang="en-US" sz="4000" b="1" dirty="0">
                <a:cs typeface="Arial" panose="020B0604020202020204" pitchFamily="34" charset="0"/>
              </a:rPr>
              <a:t> </a:t>
            </a:r>
            <a:r>
              <a:rPr lang="en-US" altLang="zh-CN" sz="4000" b="1" dirty="0">
                <a:cs typeface="Arial" panose="020B0604020202020204" pitchFamily="34" charset="0"/>
              </a:rPr>
              <a:t>Neural</a:t>
            </a:r>
            <a:r>
              <a:rPr lang="zh-CN" altLang="en-US" sz="4000" b="1" dirty="0">
                <a:cs typeface="Arial" panose="020B0604020202020204" pitchFamily="34" charset="0"/>
              </a:rPr>
              <a:t> </a:t>
            </a:r>
            <a:r>
              <a:rPr lang="en-US" altLang="zh-CN" sz="4000" b="1" dirty="0">
                <a:cs typeface="Arial" panose="020B0604020202020204" pitchFamily="34" charset="0"/>
              </a:rPr>
              <a:t>Network</a:t>
            </a:r>
            <a:r>
              <a:rPr lang="zh-CN" altLang="en-US" sz="4000" b="1" dirty="0">
                <a:cs typeface="Arial" panose="020B0604020202020204" pitchFamily="34" charset="0"/>
              </a:rPr>
              <a:t>：</a:t>
            </a:r>
            <a:endParaRPr lang="en-US" altLang="en-US" sz="40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r>
              <a:rPr lang="en-US" altLang="en-US" sz="3600" b="1" dirty="0" err="1">
                <a:cs typeface="Arial" panose="020B0604020202020204" pitchFamily="34" charset="0"/>
              </a:rPr>
              <a:t>Relu</a:t>
            </a:r>
            <a:r>
              <a:rPr lang="zh-CN" altLang="en-US" sz="3600" b="1" dirty="0">
                <a:cs typeface="Arial" panose="020B0604020202020204" pitchFamily="34" charset="0"/>
              </a:rPr>
              <a:t> </a:t>
            </a:r>
            <a:r>
              <a:rPr lang="en-US" altLang="zh-CN" sz="3600" b="1" dirty="0">
                <a:cs typeface="Arial" panose="020B0604020202020204" pitchFamily="34" charset="0"/>
              </a:rPr>
              <a:t>as activation function:</a:t>
            </a: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endParaRPr lang="en-US" altLang="en-US" sz="3600" b="1" dirty="0">
              <a:cs typeface="Arial" panose="020B0604020202020204" pitchFamily="34" charset="0"/>
            </a:endParaRPr>
          </a:p>
          <a:p>
            <a:pPr eaLnBrk="1" hangingPunct="1">
              <a:spcBef>
                <a:spcPct val="20000"/>
              </a:spcBef>
            </a:pPr>
            <a:r>
              <a:rPr lang="en-US" altLang="en-US" sz="3600" b="1" dirty="0">
                <a:cs typeface="Arial" panose="020B0604020202020204" pitchFamily="34" charset="0"/>
              </a:rPr>
              <a:t>Facial Recognition Modeling (Age Detection):</a:t>
            </a:r>
          </a:p>
        </p:txBody>
      </p:sp>
      <p:sp>
        <p:nvSpPr>
          <p:cNvPr id="15367" name="Content Placeholder 12"/>
          <p:cNvSpPr txBox="1">
            <a:spLocks/>
          </p:cNvSpPr>
          <p:nvPr/>
        </p:nvSpPr>
        <p:spPr bwMode="auto">
          <a:xfrm>
            <a:off x="16138525" y="32790824"/>
            <a:ext cx="13731875" cy="9500175"/>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Conclusion</a:t>
            </a:r>
          </a:p>
          <a:p>
            <a:pPr marL="571500" indent="-571500" eaLnBrk="1" hangingPunct="1">
              <a:spcBef>
                <a:spcPct val="20000"/>
              </a:spcBef>
              <a:buFont typeface="Arial" panose="020B0604020202020204" pitchFamily="34" charset="0"/>
              <a:buChar char="•"/>
            </a:pPr>
            <a:r>
              <a:rPr lang="en-US" altLang="en-US" sz="4800" dirty="0">
                <a:latin typeface="+mn-lt"/>
                <a:cs typeface="Arial" panose="020B0604020202020204" pitchFamily="34" charset="0"/>
              </a:rPr>
              <a:t>We have used 8 hidden layers in CNN to achieve 78% accuracy in 3 labels prediction: young, middle and old. </a:t>
            </a:r>
          </a:p>
          <a:p>
            <a:pPr marL="571500" indent="-571500" eaLnBrk="1" hangingPunct="1">
              <a:spcBef>
                <a:spcPct val="20000"/>
              </a:spcBef>
              <a:buFont typeface="Arial" panose="020B0604020202020204" pitchFamily="34" charset="0"/>
              <a:buChar char="•"/>
            </a:pPr>
            <a:r>
              <a:rPr lang="en-US" altLang="en-US" sz="4800" dirty="0">
                <a:latin typeface="+mn-lt"/>
                <a:cs typeface="Arial" panose="020B0604020202020204" pitchFamily="34" charset="0"/>
              </a:rPr>
              <a:t>The model apply to real world in age detection or related facial recognition.</a:t>
            </a:r>
          </a:p>
          <a:p>
            <a:pPr marL="0" indent="0" eaLnBrk="1" hangingPunct="1">
              <a:spcBef>
                <a:spcPct val="20000"/>
              </a:spcBef>
            </a:pPr>
            <a:endParaRPr lang="en-US" altLang="en-US" sz="5400" b="1" dirty="0">
              <a:cs typeface="Arial" panose="020B0604020202020204" pitchFamily="34" charset="0"/>
            </a:endParaRPr>
          </a:p>
          <a:p>
            <a:pPr marL="0" indent="0" eaLnBrk="1" hangingPunct="1">
              <a:spcBef>
                <a:spcPct val="20000"/>
              </a:spcBef>
            </a:pPr>
            <a:r>
              <a:rPr lang="en-US" altLang="en-US" sz="5400" b="1" dirty="0">
                <a:cs typeface="Arial" panose="020B0604020202020204" pitchFamily="34" charset="0"/>
              </a:rPr>
              <a:t>Deployment</a:t>
            </a:r>
            <a:endParaRPr lang="en-US" altLang="en-US" sz="13100" b="1" dirty="0">
              <a:latin typeface="Calibri" panose="020F0502020204030204" pitchFamily="34" charset="0"/>
            </a:endParaRPr>
          </a:p>
          <a:p>
            <a:pPr marL="571500" indent="-571500" eaLnBrk="1" hangingPunct="1">
              <a:spcBef>
                <a:spcPct val="20000"/>
              </a:spcBef>
              <a:buFont typeface="Arial" panose="020B0604020202020204" pitchFamily="34" charset="0"/>
              <a:buChar char="•"/>
            </a:pPr>
            <a:r>
              <a:rPr lang="en-US" altLang="en-US" sz="5400" dirty="0">
                <a:latin typeface="Calibri" panose="020F0502020204030204" pitchFamily="34" charset="0"/>
                <a:cs typeface="Calibri" panose="020F0502020204030204" pitchFamily="34" charset="0"/>
              </a:rPr>
              <a:t>We could achieve more accurate in our models.</a:t>
            </a:r>
          </a:p>
        </p:txBody>
      </p:sp>
      <p:sp>
        <p:nvSpPr>
          <p:cNvPr id="15368" name="Text Box 13"/>
          <p:cNvSpPr txBox="1">
            <a:spLocks noChangeArrowheads="1"/>
          </p:cNvSpPr>
          <p:nvPr/>
        </p:nvSpPr>
        <p:spPr bwMode="auto">
          <a:xfrm>
            <a:off x="23850600" y="3581400"/>
            <a:ext cx="6172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defTabSz="914400" eaLnBrk="1" hangingPunct="1"/>
            <a:r>
              <a:rPr lang="en-US" altLang="en-US" sz="3200" dirty="0">
                <a:solidFill>
                  <a:srgbClr val="ADAFAA"/>
                </a:solidFill>
              </a:rPr>
              <a:t>Business Intelligence &amp; Analytics</a:t>
            </a:r>
          </a:p>
        </p:txBody>
      </p:sp>
      <p:sp>
        <p:nvSpPr>
          <p:cNvPr id="15369" name="Line 15"/>
          <p:cNvSpPr>
            <a:spLocks noChangeShapeType="1"/>
          </p:cNvSpPr>
          <p:nvPr/>
        </p:nvSpPr>
        <p:spPr bwMode="auto">
          <a:xfrm>
            <a:off x="23545800" y="762000"/>
            <a:ext cx="0" cy="4114800"/>
          </a:xfrm>
          <a:prstGeom prst="line">
            <a:avLst/>
          </a:prstGeom>
          <a:noFill/>
          <a:ln w="63500">
            <a:solidFill>
              <a:srgbClr val="ADAFAA"/>
            </a:solidFill>
            <a:round/>
            <a:headEnd/>
            <a:tailEnd/>
          </a:ln>
          <a:extLst>
            <a:ext uri="{909E8E84-426E-40DD-AFC4-6F175D3DCCD1}">
              <a14:hiddenFill xmlns:a14="http://schemas.microsoft.com/office/drawing/2010/main">
                <a:noFill/>
              </a14:hiddenFill>
            </a:ext>
          </a:extLst>
        </p:spPr>
        <p:txBody>
          <a:bodyPr lIns="94906" tIns="47453" rIns="94906" bIns="47453" anchor="ctr"/>
          <a:lstStyle/>
          <a:p>
            <a:endParaRPr lang="en-US"/>
          </a:p>
        </p:txBody>
      </p:sp>
      <p:pic>
        <p:nvPicPr>
          <p:cNvPr id="15371" name="Picture 2" descr="Stevens-Official-PMSColor-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26800" y="1060450"/>
            <a:ext cx="59182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ntent Placeholder 12"/>
          <p:cNvSpPr txBox="1">
            <a:spLocks/>
          </p:cNvSpPr>
          <p:nvPr/>
        </p:nvSpPr>
        <p:spPr bwMode="auto">
          <a:xfrm>
            <a:off x="1447801" y="13914438"/>
            <a:ext cx="14036674" cy="765016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Data Understanding</a:t>
            </a:r>
          </a:p>
          <a:p>
            <a:pPr marL="457200" indent="-457200" eaLnBrk="1" hangingPunct="1">
              <a:spcBef>
                <a:spcPct val="20000"/>
              </a:spcBef>
              <a:buFont typeface="Arial" charset="0"/>
              <a:buChar char="•"/>
            </a:pPr>
            <a:r>
              <a:rPr lang="en-US" altLang="en-US" sz="3200" dirty="0">
                <a:cs typeface="Arial" panose="020B0604020202020204" pitchFamily="34" charset="0"/>
              </a:rPr>
              <a:t>Data source:</a:t>
            </a:r>
            <a:r>
              <a:rPr lang="zh-CN" altLang="en-US" sz="3200" dirty="0">
                <a:cs typeface="Arial" panose="020B0604020202020204" pitchFamily="34" charset="0"/>
              </a:rPr>
              <a:t> </a:t>
            </a:r>
            <a:r>
              <a:rPr lang="en-US" altLang="zh-CN" sz="3200" dirty="0">
                <a:cs typeface="Arial" panose="020B0604020202020204" pitchFamily="34" charset="0"/>
              </a:rPr>
              <a:t>we have downloaded the f</a:t>
            </a:r>
            <a:r>
              <a:rPr lang="en-US" sz="3200" dirty="0"/>
              <a:t>acial expression dataset from Kaggle. The dataset contains</a:t>
            </a:r>
            <a:r>
              <a:rPr lang="zh-CN" altLang="en-US" sz="3200" dirty="0"/>
              <a:t> </a:t>
            </a:r>
            <a:r>
              <a:rPr lang="en-US" altLang="zh-CN" sz="3200" dirty="0"/>
              <a:t>about</a:t>
            </a:r>
            <a:r>
              <a:rPr lang="zh-CN" altLang="en-US" sz="3200" dirty="0"/>
              <a:t> </a:t>
            </a:r>
            <a:r>
              <a:rPr lang="is-IS" sz="3200" dirty="0"/>
              <a:t>50,000 </a:t>
            </a:r>
            <a:r>
              <a:rPr lang="en-US" sz="3200" dirty="0"/>
              <a:t>facial mages.</a:t>
            </a:r>
          </a:p>
          <a:p>
            <a:pPr marL="457200" indent="-457200" eaLnBrk="1" hangingPunct="1">
              <a:spcBef>
                <a:spcPct val="20000"/>
              </a:spcBef>
              <a:buFont typeface="Arial" charset="0"/>
              <a:buChar char="•"/>
            </a:pPr>
            <a:r>
              <a:rPr lang="en-US" sz="3200" dirty="0"/>
              <a:t>Data</a:t>
            </a:r>
            <a:r>
              <a:rPr lang="zh-CN" altLang="en-US" sz="3200" dirty="0"/>
              <a:t> </a:t>
            </a:r>
            <a:r>
              <a:rPr lang="en-US" sz="3200" dirty="0"/>
              <a:t>description:</a:t>
            </a:r>
            <a:r>
              <a:rPr lang="zh-CN" altLang="en-US" sz="3200" dirty="0"/>
              <a:t> </a:t>
            </a:r>
            <a:r>
              <a:rPr lang="en-US" altLang="zh-CN" sz="3200" dirty="0"/>
              <a:t>the facial images were classified into three categories---the young, middle-age and elderly people. Through the facial recognition, it can tell which category the image belongs to.</a:t>
            </a:r>
            <a:endParaRPr lang="en-US" sz="3200" dirty="0"/>
          </a:p>
          <a:p>
            <a:pPr eaLnBrk="1" hangingPunct="1">
              <a:buFont typeface="Arial" panose="020B0604020202020204" pitchFamily="34" charset="0"/>
              <a:buNone/>
            </a:pPr>
            <a:endParaRPr lang="en-US" altLang="en-US" sz="3600" dirty="0">
              <a:cs typeface="Arial" panose="020B0604020202020204" pitchFamily="34" charset="0"/>
            </a:endParaRPr>
          </a:p>
        </p:txBody>
      </p:sp>
      <p:pic>
        <p:nvPicPr>
          <p:cNvPr id="3" name="Picture 2">
            <a:extLst>
              <a:ext uri="{FF2B5EF4-FFF2-40B4-BE49-F238E27FC236}">
                <a16:creationId xmlns:a16="http://schemas.microsoft.com/office/drawing/2014/main" xmlns="" id="{B4DA30D6-0571-9B48-8C0B-085731527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4003000"/>
            <a:ext cx="11430000" cy="4724400"/>
          </a:xfrm>
          <a:prstGeom prst="rect">
            <a:avLst/>
          </a:prstGeom>
        </p:spPr>
      </p:pic>
      <p:pic>
        <p:nvPicPr>
          <p:cNvPr id="5" name="Picture 4">
            <a:extLst>
              <a:ext uri="{FF2B5EF4-FFF2-40B4-BE49-F238E27FC236}">
                <a16:creationId xmlns:a16="http://schemas.microsoft.com/office/drawing/2014/main" xmlns="" id="{75B5A14B-F9CE-8943-8D8E-D37A053881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29718000"/>
            <a:ext cx="11430000" cy="4572000"/>
          </a:xfrm>
          <a:prstGeom prst="rect">
            <a:avLst/>
          </a:prstGeom>
        </p:spPr>
      </p:pic>
      <p:pic>
        <p:nvPicPr>
          <p:cNvPr id="7" name="Picture 6">
            <a:extLst>
              <a:ext uri="{FF2B5EF4-FFF2-40B4-BE49-F238E27FC236}">
                <a16:creationId xmlns:a16="http://schemas.microsoft.com/office/drawing/2014/main" xmlns="" id="{8E6AFB94-C0A5-E441-87CD-2D5E7CA414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7000" y="35890200"/>
            <a:ext cx="11430000" cy="5562600"/>
          </a:xfrm>
          <a:prstGeom prst="rect">
            <a:avLst/>
          </a:prstGeom>
        </p:spPr>
      </p:pic>
      <p:pic>
        <p:nvPicPr>
          <p:cNvPr id="18" name="Picture 17">
            <a:extLst>
              <a:ext uri="{FF2B5EF4-FFF2-40B4-BE49-F238E27FC236}">
                <a16:creationId xmlns:a16="http://schemas.microsoft.com/office/drawing/2014/main" xmlns="" id="{6B468169-5A46-7E42-BAF8-B823CF6315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164" y="17739520"/>
            <a:ext cx="2663192" cy="3528218"/>
          </a:xfrm>
          <a:prstGeom prst="rect">
            <a:avLst/>
          </a:prstGeom>
        </p:spPr>
      </p:pic>
      <p:pic>
        <p:nvPicPr>
          <p:cNvPr id="20" name="Picture 19">
            <a:extLst>
              <a:ext uri="{FF2B5EF4-FFF2-40B4-BE49-F238E27FC236}">
                <a16:creationId xmlns:a16="http://schemas.microsoft.com/office/drawing/2014/main" xmlns="" id="{1445B89E-D4E8-7445-89F2-2F5B740286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9734" y="17901089"/>
            <a:ext cx="4644531" cy="3097321"/>
          </a:xfrm>
          <a:prstGeom prst="rect">
            <a:avLst/>
          </a:prstGeom>
        </p:spPr>
      </p:pic>
      <p:pic>
        <p:nvPicPr>
          <p:cNvPr id="21" name="Picture 20">
            <a:extLst>
              <a:ext uri="{FF2B5EF4-FFF2-40B4-BE49-F238E27FC236}">
                <a16:creationId xmlns:a16="http://schemas.microsoft.com/office/drawing/2014/main" xmlns="" id="{93E08724-2BBD-B244-BB53-A49FC0A48D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60657" y="17673916"/>
            <a:ext cx="2545943" cy="3818915"/>
          </a:xfrm>
          <a:prstGeom prst="rect">
            <a:avLst/>
          </a:prstGeom>
        </p:spPr>
      </p:pic>
      <p:graphicFrame>
        <p:nvGraphicFramePr>
          <p:cNvPr id="2" name="Table 1">
            <a:extLst>
              <a:ext uri="{FF2B5EF4-FFF2-40B4-BE49-F238E27FC236}">
                <a16:creationId xmlns:a16="http://schemas.microsoft.com/office/drawing/2014/main" xmlns="" id="{86DCDFE6-DE43-2A41-824D-CFE4B4BCF9DA}"/>
              </a:ext>
            </a:extLst>
          </p:cNvPr>
          <p:cNvGraphicFramePr>
            <a:graphicFrameLocks noGrp="1"/>
          </p:cNvGraphicFramePr>
          <p:nvPr>
            <p:extLst>
              <p:ext uri="{D42A27DB-BD31-4B8C-83A1-F6EECF244321}">
                <p14:modId xmlns:p14="http://schemas.microsoft.com/office/powerpoint/2010/main" val="2605949199"/>
              </p:ext>
            </p:extLst>
          </p:nvPr>
        </p:nvGraphicFramePr>
        <p:xfrm>
          <a:off x="17068800" y="7467600"/>
          <a:ext cx="11506200" cy="4066440"/>
        </p:xfrm>
        <a:graphic>
          <a:graphicData uri="http://schemas.openxmlformats.org/drawingml/2006/table">
            <a:tbl>
              <a:tblPr firstRow="1" bandRow="1">
                <a:tableStyleId>{5C22544A-7EE6-4342-B048-85BDC9FD1C3A}</a:tableStyleId>
              </a:tblPr>
              <a:tblGrid>
                <a:gridCol w="5753100">
                  <a:extLst>
                    <a:ext uri="{9D8B030D-6E8A-4147-A177-3AD203B41FA5}">
                      <a16:colId xmlns:a16="http://schemas.microsoft.com/office/drawing/2014/main" xmlns="" val="3260925651"/>
                    </a:ext>
                  </a:extLst>
                </a:gridCol>
                <a:gridCol w="5753100">
                  <a:extLst>
                    <a:ext uri="{9D8B030D-6E8A-4147-A177-3AD203B41FA5}">
                      <a16:colId xmlns:a16="http://schemas.microsoft.com/office/drawing/2014/main" xmlns="" val="3752654842"/>
                    </a:ext>
                  </a:extLst>
                </a:gridCol>
              </a:tblGrid>
              <a:tr h="1355480">
                <a:tc>
                  <a:txBody>
                    <a:bodyPr/>
                    <a:lstStyle/>
                    <a:p>
                      <a:r>
                        <a:rPr lang="en-US" sz="3200" dirty="0"/>
                        <a:t>Model</a:t>
                      </a:r>
                    </a:p>
                  </a:txBody>
                  <a:tcPr/>
                </a:tc>
                <a:tc>
                  <a:txBody>
                    <a:bodyPr/>
                    <a:lstStyle/>
                    <a:p>
                      <a:r>
                        <a:rPr lang="en-US" sz="3200" dirty="0"/>
                        <a:t>Accuracy</a:t>
                      </a:r>
                    </a:p>
                  </a:txBody>
                  <a:tcPr/>
                </a:tc>
                <a:extLst>
                  <a:ext uri="{0D108BD9-81ED-4DB2-BD59-A6C34878D82A}">
                    <a16:rowId xmlns:a16="http://schemas.microsoft.com/office/drawing/2014/main" xmlns="" val="1946594869"/>
                  </a:ext>
                </a:extLst>
              </a:tr>
              <a:tr h="1355480">
                <a:tc>
                  <a:txBody>
                    <a:bodyPr/>
                    <a:lstStyle/>
                    <a:p>
                      <a:r>
                        <a:rPr lang="en-US" sz="3200" dirty="0"/>
                        <a:t>Classical Neural Network</a:t>
                      </a:r>
                    </a:p>
                  </a:txBody>
                  <a:tcPr/>
                </a:tc>
                <a:tc>
                  <a:txBody>
                    <a:bodyPr/>
                    <a:lstStyle/>
                    <a:p>
                      <a:r>
                        <a:rPr lang="en-US" sz="3200" dirty="0"/>
                        <a:t>62%</a:t>
                      </a:r>
                    </a:p>
                  </a:txBody>
                  <a:tcPr/>
                </a:tc>
                <a:extLst>
                  <a:ext uri="{0D108BD9-81ED-4DB2-BD59-A6C34878D82A}">
                    <a16:rowId xmlns:a16="http://schemas.microsoft.com/office/drawing/2014/main" xmlns="" val="2761365735"/>
                  </a:ext>
                </a:extLst>
              </a:tr>
              <a:tr h="1355480">
                <a:tc>
                  <a:txBody>
                    <a:bodyPr/>
                    <a:lstStyle/>
                    <a:p>
                      <a:r>
                        <a:rPr lang="en-US" sz="3200" dirty="0"/>
                        <a:t>CNN</a:t>
                      </a:r>
                    </a:p>
                  </a:txBody>
                  <a:tcPr/>
                </a:tc>
                <a:tc>
                  <a:txBody>
                    <a:bodyPr/>
                    <a:lstStyle/>
                    <a:p>
                      <a:r>
                        <a:rPr lang="en-US" sz="3200" dirty="0"/>
                        <a:t>78.25%</a:t>
                      </a:r>
                    </a:p>
                  </a:txBody>
                  <a:tcPr/>
                </a:tc>
                <a:extLst>
                  <a:ext uri="{0D108BD9-81ED-4DB2-BD59-A6C34878D82A}">
                    <a16:rowId xmlns:a16="http://schemas.microsoft.com/office/drawing/2014/main" xmlns="" val="3987750883"/>
                  </a:ext>
                </a:extLst>
              </a:tr>
            </a:tbl>
          </a:graphicData>
        </a:graphic>
      </p:graphicFrame>
      <p:sp>
        <p:nvSpPr>
          <p:cNvPr id="10" name="TextBox 9">
            <a:extLst>
              <a:ext uri="{FF2B5EF4-FFF2-40B4-BE49-F238E27FC236}">
                <a16:creationId xmlns:a16="http://schemas.microsoft.com/office/drawing/2014/main" xmlns="" id="{28D68CB7-4F8A-854A-8099-2ACEB16DDBD0}"/>
              </a:ext>
            </a:extLst>
          </p:cNvPr>
          <p:cNvSpPr txBox="1"/>
          <p:nvPr/>
        </p:nvSpPr>
        <p:spPr>
          <a:xfrm>
            <a:off x="24615775" y="13697664"/>
            <a:ext cx="5524500" cy="707886"/>
          </a:xfrm>
          <a:prstGeom prst="rect">
            <a:avLst/>
          </a:prstGeom>
          <a:noFill/>
        </p:spPr>
        <p:txBody>
          <a:bodyPr wrap="square" rtlCol="0">
            <a:spAutoFit/>
          </a:bodyPr>
          <a:lstStyle/>
          <a:p>
            <a:r>
              <a:rPr lang="en-US" sz="4000" dirty="0"/>
              <a:t>Predicted</a:t>
            </a:r>
            <a:r>
              <a:rPr lang="zh-CN" altLang="en-US" sz="4000" dirty="0"/>
              <a:t>：</a:t>
            </a:r>
            <a:r>
              <a:rPr lang="en-US" altLang="zh-CN" sz="4000" dirty="0"/>
              <a:t>Young</a:t>
            </a:r>
            <a:endParaRPr lang="en-US" sz="4000" dirty="0"/>
          </a:p>
        </p:txBody>
      </p:sp>
      <p:pic>
        <p:nvPicPr>
          <p:cNvPr id="12" name="Picture 11">
            <a:extLst>
              <a:ext uri="{FF2B5EF4-FFF2-40B4-BE49-F238E27FC236}">
                <a16:creationId xmlns:a16="http://schemas.microsoft.com/office/drawing/2014/main" xmlns="" id="{C8440CDD-DBC9-964B-A796-6A8CCB24D1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195754" y="16863168"/>
            <a:ext cx="11379246" cy="2914354"/>
          </a:xfrm>
          <a:prstGeom prst="rect">
            <a:avLst/>
          </a:prstGeom>
        </p:spPr>
      </p:pic>
      <p:pic>
        <p:nvPicPr>
          <p:cNvPr id="14" name="Picture 13">
            <a:extLst>
              <a:ext uri="{FF2B5EF4-FFF2-40B4-BE49-F238E27FC236}">
                <a16:creationId xmlns:a16="http://schemas.microsoft.com/office/drawing/2014/main" xmlns="" id="{6B60BE5E-FB2D-EC4F-BA55-1672E513F5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95754" y="20721637"/>
            <a:ext cx="11379246" cy="2261144"/>
          </a:xfrm>
          <a:prstGeom prst="rect">
            <a:avLst/>
          </a:prstGeom>
        </p:spPr>
      </p:pic>
      <p:sp>
        <p:nvSpPr>
          <p:cNvPr id="16" name="TextBox 15">
            <a:extLst>
              <a:ext uri="{FF2B5EF4-FFF2-40B4-BE49-F238E27FC236}">
                <a16:creationId xmlns:a16="http://schemas.microsoft.com/office/drawing/2014/main" xmlns="" id="{EDC5E841-C026-CE4A-8A8D-206D5A75DD90}"/>
              </a:ext>
            </a:extLst>
          </p:cNvPr>
          <p:cNvSpPr txBox="1"/>
          <p:nvPr/>
        </p:nvSpPr>
        <p:spPr>
          <a:xfrm>
            <a:off x="17195754" y="16106775"/>
            <a:ext cx="8153400" cy="584775"/>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CNN</a:t>
            </a:r>
            <a:r>
              <a:rPr lang="zh-CN" altLang="en-US" sz="3200" b="1" dirty="0">
                <a:latin typeface="Calibri" panose="020F0502020204030204" pitchFamily="34" charset="0"/>
                <a:cs typeface="Calibri" panose="020F0502020204030204" pitchFamily="34" charset="0"/>
              </a:rPr>
              <a:t> </a:t>
            </a:r>
            <a:r>
              <a:rPr lang="en-US" altLang="zh-CN" sz="3200" b="1" dirty="0">
                <a:latin typeface="Calibri" panose="020F0502020204030204" pitchFamily="34" charset="0"/>
                <a:cs typeface="Calibri" panose="020F0502020204030204" pitchFamily="34" charset="0"/>
              </a:rPr>
              <a:t>Results</a:t>
            </a:r>
            <a:r>
              <a:rPr lang="zh-CN" altLang="en-US" sz="3200" b="1" dirty="0">
                <a:latin typeface="Calibri" panose="020F0502020204030204" pitchFamily="34" charset="0"/>
                <a:cs typeface="Calibri" panose="020F0502020204030204" pitchFamily="34" charset="0"/>
              </a:rPr>
              <a:t>：</a:t>
            </a:r>
            <a:endParaRPr lang="en-US" sz="3200" b="1"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xmlns="" id="{D94BDC2A-6335-ED43-AE15-2C6C9E1905A8}"/>
              </a:ext>
            </a:extLst>
          </p:cNvPr>
          <p:cNvSpPr txBox="1"/>
          <p:nvPr/>
        </p:nvSpPr>
        <p:spPr>
          <a:xfrm>
            <a:off x="17195754" y="20006122"/>
            <a:ext cx="6731046" cy="584775"/>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Classical</a:t>
            </a:r>
            <a:r>
              <a:rPr lang="zh-CN" altLang="en-US" sz="3200" b="1" dirty="0">
                <a:latin typeface="Calibri" panose="020F0502020204030204" pitchFamily="34" charset="0"/>
                <a:cs typeface="Calibri" panose="020F0502020204030204" pitchFamily="34" charset="0"/>
              </a:rPr>
              <a:t> </a:t>
            </a:r>
            <a:r>
              <a:rPr lang="en-US" altLang="zh-CN" sz="3200" b="1" dirty="0">
                <a:latin typeface="Calibri" panose="020F0502020204030204" pitchFamily="34" charset="0"/>
                <a:cs typeface="Calibri" panose="020F0502020204030204" pitchFamily="34" charset="0"/>
              </a:rPr>
              <a:t>Neural</a:t>
            </a:r>
            <a:r>
              <a:rPr lang="zh-CN" altLang="en-US" sz="3200" b="1" dirty="0">
                <a:latin typeface="Calibri" panose="020F0502020204030204" pitchFamily="34" charset="0"/>
                <a:cs typeface="Calibri" panose="020F0502020204030204" pitchFamily="34" charset="0"/>
              </a:rPr>
              <a:t> </a:t>
            </a:r>
            <a:r>
              <a:rPr lang="en-US" altLang="zh-CN" sz="3200" b="1" dirty="0">
                <a:latin typeface="Calibri" panose="020F0502020204030204" pitchFamily="34" charset="0"/>
                <a:cs typeface="Calibri" panose="020F0502020204030204" pitchFamily="34" charset="0"/>
              </a:rPr>
              <a:t>Network</a:t>
            </a:r>
            <a:r>
              <a:rPr lang="zh-CN" altLang="en-US" sz="3200" b="1" dirty="0">
                <a:latin typeface="Calibri" panose="020F0502020204030204" pitchFamily="34" charset="0"/>
                <a:cs typeface="Calibri" panose="020F0502020204030204" pitchFamily="34" charset="0"/>
              </a:rPr>
              <a:t> </a:t>
            </a:r>
            <a:r>
              <a:rPr lang="en-US" altLang="zh-CN" sz="3200" b="1" dirty="0">
                <a:latin typeface="Calibri" panose="020F0502020204030204" pitchFamily="34" charset="0"/>
                <a:cs typeface="Calibri" panose="020F0502020204030204" pitchFamily="34" charset="0"/>
              </a:rPr>
              <a:t>Result</a:t>
            </a:r>
            <a:r>
              <a:rPr lang="zh-CN" altLang="en-US" sz="3200" b="1" dirty="0">
                <a:latin typeface="Calibri" panose="020F0502020204030204" pitchFamily="34" charset="0"/>
                <a:cs typeface="Calibri" panose="020F0502020204030204" pitchFamily="34" charset="0"/>
              </a:rPr>
              <a:t>：</a:t>
            </a:r>
            <a:endParaRPr lang="en-US" sz="3200" b="1" dirty="0">
              <a:latin typeface="Calibri" panose="020F0502020204030204" pitchFamily="34" charset="0"/>
              <a:cs typeface="Calibri" panose="020F0502020204030204" pitchFamily="34" charset="0"/>
            </a:endParaRPr>
          </a:p>
        </p:txBody>
      </p:sp>
      <p:pic>
        <p:nvPicPr>
          <p:cNvPr id="23" name="Picture 22">
            <a:extLst>
              <a:ext uri="{FF2B5EF4-FFF2-40B4-BE49-F238E27FC236}">
                <a16:creationId xmlns:a16="http://schemas.microsoft.com/office/drawing/2014/main" xmlns="" id="{F0A207A5-7987-EC4B-9A01-062A6BEDA23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469100" y="12010179"/>
            <a:ext cx="4876800" cy="3965856"/>
          </a:xfrm>
          <a:prstGeom prst="rect">
            <a:avLst/>
          </a:prstGeom>
        </p:spPr>
      </p:pic>
      <p:sp>
        <p:nvSpPr>
          <p:cNvPr id="24" name="TextBox 23">
            <a:extLst>
              <a:ext uri="{FF2B5EF4-FFF2-40B4-BE49-F238E27FC236}">
                <a16:creationId xmlns:a16="http://schemas.microsoft.com/office/drawing/2014/main" xmlns="" id="{19485C27-A9B6-5340-9736-865B9117FCF5}"/>
              </a:ext>
            </a:extLst>
          </p:cNvPr>
          <p:cNvSpPr txBox="1"/>
          <p:nvPr/>
        </p:nvSpPr>
        <p:spPr>
          <a:xfrm>
            <a:off x="16703674" y="23427274"/>
            <a:ext cx="11337926" cy="923330"/>
          </a:xfrm>
          <a:prstGeom prst="rect">
            <a:avLst/>
          </a:prstGeom>
          <a:noFill/>
        </p:spPr>
        <p:txBody>
          <a:bodyPr wrap="square" rtlCol="0">
            <a:spAutoFit/>
          </a:bodyPr>
          <a:lstStyle/>
          <a:p>
            <a:r>
              <a:rPr lang="en-US" sz="5400" b="1" dirty="0">
                <a:latin typeface="Calibri" panose="020F0502020204030204" pitchFamily="34" charset="0"/>
                <a:cs typeface="Calibri" panose="020F0502020204030204" pitchFamily="34" charset="0"/>
              </a:rPr>
              <a:t>Dataset</a:t>
            </a:r>
            <a:r>
              <a:rPr lang="zh-CN" altLang="en-US" sz="5400" b="1" dirty="0">
                <a:latin typeface="Calibri" panose="020F0502020204030204" pitchFamily="34" charset="0"/>
                <a:cs typeface="Calibri" panose="020F0502020204030204" pitchFamily="34" charset="0"/>
              </a:rPr>
              <a:t> </a:t>
            </a:r>
            <a:r>
              <a:rPr lang="en-US" altLang="zh-CN" sz="5400" b="1" dirty="0">
                <a:latin typeface="Calibri" panose="020F0502020204030204" pitchFamily="34" charset="0"/>
                <a:cs typeface="Calibri" panose="020F0502020204030204" pitchFamily="34" charset="0"/>
              </a:rPr>
              <a:t>and</a:t>
            </a:r>
            <a:r>
              <a:rPr lang="zh-CN" altLang="en-US" sz="5400" b="1" dirty="0">
                <a:latin typeface="Calibri" panose="020F0502020204030204" pitchFamily="34" charset="0"/>
                <a:cs typeface="Calibri" panose="020F0502020204030204" pitchFamily="34" charset="0"/>
              </a:rPr>
              <a:t> </a:t>
            </a:r>
            <a:r>
              <a:rPr lang="en-US" sz="5400" b="1" dirty="0">
                <a:latin typeface="Calibri" panose="020F0502020204030204" pitchFamily="34" charset="0"/>
                <a:cs typeface="Calibri" panose="020F0502020204030204" pitchFamily="34" charset="0"/>
              </a:rPr>
              <a:t>Data</a:t>
            </a:r>
            <a:r>
              <a:rPr lang="zh-CN" altLang="en-US" sz="5400" b="1" dirty="0">
                <a:latin typeface="Calibri" panose="020F0502020204030204" pitchFamily="34" charset="0"/>
                <a:cs typeface="Calibri" panose="020F0502020204030204" pitchFamily="34" charset="0"/>
              </a:rPr>
              <a:t> </a:t>
            </a:r>
            <a:r>
              <a:rPr lang="en-US" altLang="zh-CN" sz="5400" b="1" dirty="0">
                <a:latin typeface="Calibri" panose="020F0502020204030204" pitchFamily="34" charset="0"/>
                <a:cs typeface="Calibri" panose="020F0502020204030204" pitchFamily="34" charset="0"/>
              </a:rPr>
              <a:t>Preprocessing</a:t>
            </a:r>
            <a:r>
              <a:rPr lang="zh-CN" altLang="en-US" sz="5400" b="1" dirty="0">
                <a:latin typeface="Calibri" panose="020F0502020204030204" pitchFamily="34" charset="0"/>
                <a:cs typeface="Calibri" panose="020F0502020204030204" pitchFamily="34" charset="0"/>
              </a:rPr>
              <a:t>：</a:t>
            </a:r>
            <a:endParaRPr lang="en-US" sz="5400" b="1" dirty="0">
              <a:latin typeface="Calibri" panose="020F0502020204030204" pitchFamily="34" charset="0"/>
              <a:cs typeface="Calibri" panose="020F0502020204030204" pitchFamily="34" charset="0"/>
            </a:endParaRPr>
          </a:p>
        </p:txBody>
      </p:sp>
      <p:pic>
        <p:nvPicPr>
          <p:cNvPr id="26" name="Picture 25">
            <a:extLst>
              <a:ext uri="{FF2B5EF4-FFF2-40B4-BE49-F238E27FC236}">
                <a16:creationId xmlns:a16="http://schemas.microsoft.com/office/drawing/2014/main" xmlns="" id="{E3F1C499-DB87-A94E-A038-124DA9DE002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217876" y="24795096"/>
            <a:ext cx="11357124" cy="3205259"/>
          </a:xfrm>
          <a:prstGeom prst="rect">
            <a:avLst/>
          </a:prstGeom>
        </p:spPr>
      </p:pic>
      <p:pic>
        <p:nvPicPr>
          <p:cNvPr id="28" name="Picture 27">
            <a:extLst>
              <a:ext uri="{FF2B5EF4-FFF2-40B4-BE49-F238E27FC236}">
                <a16:creationId xmlns:a16="http://schemas.microsoft.com/office/drawing/2014/main" xmlns="" id="{68E32462-8FB9-D94A-AFEE-99AE278B541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195754" y="28688023"/>
            <a:ext cx="11379246" cy="26414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1200</TotalTime>
  <Words>201</Words>
  <Application>Microsoft Macintosh PowerPoint</Application>
  <PresentationFormat>自定义</PresentationFormat>
  <Paragraphs>47</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Arial</vt:lpstr>
      <vt:lpstr>Calibri</vt:lpstr>
      <vt:lpstr>ＭＳ Ｐゴシック</vt:lpstr>
      <vt:lpstr>Office Theme</vt:lpstr>
      <vt:lpstr>Age Detection in Facial Recognition Junxin Xia, Hantao Ren, Hao Cheng</vt:lpstr>
    </vt:vector>
  </TitlesOfParts>
  <Manager/>
  <Company>Stevens Institute of Technology</Company>
  <LinksUpToDate>false</LinksUpToDate>
  <SharedDoc>false</SharedDoc>
  <HyperlinkBase/>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Xia Dylan</cp:lastModifiedBy>
  <cp:revision>77</cp:revision>
  <cp:lastPrinted>2015-02-10T22:06:34Z</cp:lastPrinted>
  <dcterms:created xsi:type="dcterms:W3CDTF">2008-04-07T13:20:48Z</dcterms:created>
  <dcterms:modified xsi:type="dcterms:W3CDTF">2018-06-02T22:46:20Z</dcterms:modified>
  <cp:category/>
</cp:coreProperties>
</file>