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24" autoAdjust="0"/>
  </p:normalViewPr>
  <p:slideViewPr>
    <p:cSldViewPr snapToGrid="0">
      <p:cViewPr>
        <p:scale>
          <a:sx n="66" d="100"/>
          <a:sy n="66" d="100"/>
        </p:scale>
        <p:origin x="1301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7BCE0-4B5D-4CE6-8D4C-2C28FF23630B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231FF-3302-49E8-BC6C-B8C71F491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6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TPE</a:t>
            </a:r>
            <a:r>
              <a:rPr lang="zh-CN" altLang="en-US" dirty="0"/>
              <a:t>算法：</a:t>
            </a:r>
            <a:r>
              <a:rPr lang="en-US" altLang="zh-CN" dirty="0"/>
              <a:t>https://papers.nips.cc/paper/4443-algorithms-for-hyper-parameter-optimization.pdf</a:t>
            </a:r>
          </a:p>
          <a:p>
            <a:r>
              <a:rPr lang="en-US" altLang="zh-CN" dirty="0"/>
              <a:t>wall-clock time</a:t>
            </a:r>
            <a:r>
              <a:rPr lang="zh-CN" altLang="en-US" dirty="0"/>
              <a:t>：损失函数值到达某个阈值所消耗的时间，阈值由复用次数为 </a:t>
            </a:r>
            <a:r>
              <a:rPr lang="en-US" altLang="zh-CN" dirty="0"/>
              <a:t>1 </a:t>
            </a:r>
            <a:r>
              <a:rPr lang="zh-CN" altLang="en-US" dirty="0"/>
              <a:t>时的损失函数收敛值乘上一个系数</a:t>
            </a:r>
            <a:r>
              <a:rPr lang="en-US" altLang="zh-CN" dirty="0"/>
              <a:t>(1.01)</a:t>
            </a:r>
            <a:r>
              <a:rPr lang="zh-CN" altLang="en-US" dirty="0"/>
              <a:t>确定。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231FF-3302-49E8-BC6C-B8C71F49133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650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231FF-3302-49E8-BC6C-B8C71F49133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120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231FF-3302-49E8-BC6C-B8C71F49133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173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231FF-3302-49E8-BC6C-B8C71F49133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641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231FF-3302-49E8-BC6C-B8C71F49133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31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231FF-3302-49E8-BC6C-B8C71F49133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568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231FF-3302-49E8-BC6C-B8C71F49133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89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231FF-3302-49E8-BC6C-B8C71F49133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6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0D749-74C5-4A19-963C-98AE23520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C19DFC-EF5D-44C2-B631-36DEAB40C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EAF75-B46A-4894-8893-36E5D501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6432-B71B-4C3C-BBBC-B6CA190895BE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BA2B8-0C78-4508-958F-1CF1AE2B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3636A4-1DD8-4CF3-870E-6026C048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7C36-2384-4166-83BA-3E02D4D85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78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33569-979F-481B-9ED6-78CF8BD9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5783C7-E7CB-411D-9D10-607A31F64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9E1C0-DE0F-4FC8-8FE3-CA38B4DD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6432-B71B-4C3C-BBBC-B6CA190895BE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4EEA9-D44A-403F-B26A-318BED27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19309-E8AE-4892-9C82-2C3802C1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7C36-2384-4166-83BA-3E02D4D85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26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2205DC-0FDF-4AF6-AA72-874858F8F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E53905-E3B9-475D-8191-3980B069E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E3516-B8E0-4B3C-8703-6E56F669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6432-B71B-4C3C-BBBC-B6CA190895BE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CB126-2CB0-4C04-9ED1-334BACC6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12DC5-2534-46E6-A5F9-80D32E5C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7C36-2384-4166-83BA-3E02D4D85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5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09D34-C831-46E5-B46C-423F4614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A7BEF-BF21-489C-B75B-F879D6503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B9DCD-49B1-4EDE-9CBB-98FA7BFB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6432-B71B-4C3C-BBBC-B6CA190895BE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5F82D-A508-42E6-8F4E-DBFEBCBF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7F061-0183-466B-BBF3-AFF5D077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7C36-2384-4166-83BA-3E02D4D85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52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C1810-C515-45C4-B330-05BA829E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32A6D3-25FA-4ECE-B374-86DC401AE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8A8802-BCED-4E4D-BFE3-C0A101CC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6432-B71B-4C3C-BBBC-B6CA190895BE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0F5A0-A838-46E7-9DDF-0D09EBCF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0CB30-9AEA-44B8-A641-D5084D40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7C36-2384-4166-83BA-3E02D4D85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62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ADF48-26DE-4CA2-8D54-A026E748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F1306-7876-4CA4-AD90-F76DB7BE6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26A350-25B0-4369-8136-00264B1DC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4F78A5-B83D-403A-8935-591B1346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6432-B71B-4C3C-BBBC-B6CA190895BE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2FDDCB-B3D0-4DB1-915A-465EAE60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ACEF1A-4B5C-4A00-B699-90530019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7C36-2384-4166-83BA-3E02D4D85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19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1A026-B22E-4116-B4CA-56C3D4B4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05B1A-E5BE-4293-94D9-F2480CE35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BA688F-6EA7-46C7-83B6-C6CC90714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61AF24-2F24-4E05-B5FB-335E93B15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662370-D1C2-47E6-B82E-BCB990948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4DFCDC-D789-4BB6-84F7-57248FAF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6432-B71B-4C3C-BBBC-B6CA190895BE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334726-8B4F-4BEF-9979-413617F6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F4020B-9240-4688-B7A9-DC84E9B7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7C36-2384-4166-83BA-3E02D4D85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32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393DA-F200-47F1-99B5-D2A45C12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4FF9B3-AB51-4006-8804-C77A93EC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6432-B71B-4C3C-BBBC-B6CA190895BE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0E61D2-F67E-4821-95BF-B03CE12B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A24EAF-E1CF-4ABE-B5FE-C6F73DB7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7C36-2384-4166-83BA-3E02D4D85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75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1368AA-98EE-4060-B95F-62845CE7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6432-B71B-4C3C-BBBC-B6CA190895BE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0F9558-05EF-4B55-A903-88A6611C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1E491B-CC0B-4BE4-A4D9-9144B457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7C36-2384-4166-83BA-3E02D4D85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7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82DB4-0ACD-482D-9A39-E821491C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D427F-6259-4365-8707-BB5EE64FB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D1E413-6F25-4D12-A820-4590AAAE7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25E26D-7D5B-4F48-8940-4613A89F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6432-B71B-4C3C-BBBC-B6CA190895BE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031BB8-B5DA-4E11-BCDE-065228D9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7226AF-693A-4BDD-AA4E-E0B8892C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7C36-2384-4166-83BA-3E02D4D85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0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25BE4-2E9E-476E-86BC-7BE9BB02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D0F855-3B0E-4255-B41C-D86B88ADB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BB84AA-AFC3-4F43-857B-4263E452A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DF7222-532E-4967-A814-E7CE357C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6432-B71B-4C3C-BBBC-B6CA190895BE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E4647E-7A08-4261-A36C-5FFDC29C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A86549-CA03-4E3C-B6C9-365B2DA0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7C36-2384-4166-83BA-3E02D4D85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13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7AC1A3-A41D-4E69-92CE-0F93E163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605883-9291-4754-B978-C3E849964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434A5-6D9E-4CC8-A57F-5BC67DF5C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36432-B71B-4C3C-BBBC-B6CA190895BE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2841C-26F4-45B4-89B6-C8B753FD4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EC870-8618-4E1C-BD76-A5EC771CD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D7C36-2384-4166-83BA-3E02D4D85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52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27AB2-ECCC-410D-9443-ACF2C4DCF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20200430 </a:t>
            </a:r>
            <a:r>
              <a:rPr lang="zh-CN" altLang="en-US" dirty="0"/>
              <a:t>展示</a:t>
            </a:r>
          </a:p>
        </p:txBody>
      </p:sp>
    </p:spTree>
    <p:extLst>
      <p:ext uri="{BB962C8B-B14F-4D97-AF65-F5344CB8AC3E}">
        <p14:creationId xmlns:p14="http://schemas.microsoft.com/office/powerpoint/2010/main" val="1078190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1F47D-326A-4DAD-A912-F4B66968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0" y="212723"/>
            <a:ext cx="10515600" cy="1325563"/>
          </a:xfrm>
        </p:spPr>
        <p:txBody>
          <a:bodyPr/>
          <a:lstStyle/>
          <a:p>
            <a:r>
              <a:rPr lang="zh-CN" altLang="en-US" dirty="0"/>
              <a:t>附：数值数据</a:t>
            </a:r>
          </a:p>
        </p:txBody>
      </p:sp>
    </p:spTree>
    <p:extLst>
      <p:ext uri="{BB962C8B-B14F-4D97-AF65-F5344CB8AC3E}">
        <p14:creationId xmlns:p14="http://schemas.microsoft.com/office/powerpoint/2010/main" val="422802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1F47D-326A-4DAD-A912-F4B66968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0" y="212723"/>
            <a:ext cx="10515600" cy="1325563"/>
          </a:xfrm>
        </p:spPr>
        <p:txBody>
          <a:bodyPr/>
          <a:lstStyle/>
          <a:p>
            <a:r>
              <a:rPr lang="zh-CN" altLang="en-US" dirty="0"/>
              <a:t>参数设定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B4CC5-C6D1-43D6-B920-A9211EB21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使用 </a:t>
            </a:r>
            <a:r>
              <a:rPr lang="en-US" altLang="zh-CN" dirty="0" err="1"/>
              <a:t>enron</a:t>
            </a:r>
            <a:r>
              <a:rPr lang="en-US" altLang="zh-CN" dirty="0"/>
              <a:t> </a:t>
            </a:r>
            <a:r>
              <a:rPr lang="zh-CN" altLang="en-US" dirty="0"/>
              <a:t>数据集的 </a:t>
            </a:r>
            <a:r>
              <a:rPr lang="en-US" altLang="zh-CN" dirty="0"/>
              <a:t>10% </a:t>
            </a:r>
            <a:r>
              <a:rPr lang="zh-CN" altLang="en-US" dirty="0"/>
              <a:t>内容进行测试；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文档数：</a:t>
            </a:r>
            <a:r>
              <a:rPr lang="en-US" altLang="zh-CN" dirty="0"/>
              <a:t>3986</a:t>
            </a:r>
            <a:r>
              <a:rPr lang="zh-CN" altLang="en-US" dirty="0"/>
              <a:t>，单词数：</a:t>
            </a:r>
            <a:r>
              <a:rPr lang="en-US" altLang="zh-CN" dirty="0"/>
              <a:t>399,074</a:t>
            </a:r>
            <a:r>
              <a:rPr lang="zh-CN" altLang="en-US" dirty="0"/>
              <a:t>，词汇量：</a:t>
            </a:r>
            <a:r>
              <a:rPr lang="en-US" altLang="zh-CN" dirty="0"/>
              <a:t>17,524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在不同主题数下，寻找最优复用次数，并研究主题数与最优复用次数关系。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781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1136A8-D3BB-479E-87E9-737E21BF0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673244"/>
            <a:ext cx="5992090" cy="454467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E01F47D-326A-4DAD-A912-F4B66968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0" y="212723"/>
            <a:ext cx="10515600" cy="1325563"/>
          </a:xfrm>
        </p:spPr>
        <p:txBody>
          <a:bodyPr/>
          <a:lstStyle/>
          <a:p>
            <a:r>
              <a:rPr lang="zh-CN" altLang="en-US" dirty="0"/>
              <a:t>最优复用次数</a:t>
            </a:r>
            <a:r>
              <a:rPr lang="en-US" altLang="zh-CN" dirty="0"/>
              <a:t>——</a:t>
            </a:r>
            <a:r>
              <a:rPr lang="zh-CN" altLang="en-US" dirty="0"/>
              <a:t>尝试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B4CC5-C6D1-43D6-B920-A9211EB21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785"/>
            <a:ext cx="10515600" cy="75501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采用 </a:t>
            </a:r>
            <a:r>
              <a:rPr lang="en-US" altLang="zh-CN" dirty="0"/>
              <a:t>TPE </a:t>
            </a:r>
            <a:r>
              <a:rPr lang="zh-CN" altLang="en-US" dirty="0"/>
              <a:t>算法进行尝试，复用次数的搜索空间为 </a:t>
            </a:r>
            <a:r>
              <a:rPr lang="en-US" altLang="zh-CN" dirty="0"/>
              <a:t>uniform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5B5BFAF-C339-455A-A386-FCAB32CFA824}"/>
              </a:ext>
            </a:extLst>
          </p:cNvPr>
          <p:cNvSpPr txBox="1">
            <a:spLocks/>
          </p:cNvSpPr>
          <p:nvPr/>
        </p:nvSpPr>
        <p:spPr>
          <a:xfrm>
            <a:off x="3651250" y="6123942"/>
            <a:ext cx="4706620" cy="54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/>
              <a:t>图</a:t>
            </a:r>
            <a:r>
              <a:rPr lang="en-US" altLang="zh-CN" sz="2000" dirty="0"/>
              <a:t>1. </a:t>
            </a:r>
            <a:r>
              <a:rPr lang="zh-CN" altLang="en-US" sz="2000" dirty="0"/>
              <a:t>主题数为</a:t>
            </a:r>
            <a:r>
              <a:rPr lang="en-US" altLang="zh-CN" sz="2000" dirty="0"/>
              <a:t>256</a:t>
            </a:r>
            <a:r>
              <a:rPr lang="zh-CN" altLang="en-US" sz="2000" dirty="0"/>
              <a:t>时绘制的图象</a:t>
            </a:r>
            <a:r>
              <a:rPr lang="en-US" altLang="zh-CN" sz="2000" dirty="0"/>
              <a:t>(uniform)</a:t>
            </a:r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649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1F47D-326A-4DAD-A912-F4B66968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0" y="212723"/>
            <a:ext cx="10515600" cy="1325563"/>
          </a:xfrm>
        </p:spPr>
        <p:txBody>
          <a:bodyPr/>
          <a:lstStyle/>
          <a:p>
            <a:r>
              <a:rPr lang="zh-CN" altLang="en-US" dirty="0"/>
              <a:t>最优复用次数</a:t>
            </a:r>
            <a:r>
              <a:rPr lang="en-US" altLang="zh-CN" dirty="0"/>
              <a:t>——</a:t>
            </a:r>
            <a:r>
              <a:rPr lang="zh-CN" altLang="en-US" dirty="0"/>
              <a:t>改进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7A191F6-6F6D-4BA6-8B01-F4830432E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1705292"/>
            <a:ext cx="6245542" cy="463992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B4CC5-C6D1-43D6-B920-A9211EB21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785"/>
            <a:ext cx="10515600" cy="75501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搜索空间改为指数分布的形式，并进行最小二乘法拟合。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FE25647-147C-48E4-9496-49186309B9B6}"/>
              </a:ext>
            </a:extLst>
          </p:cNvPr>
          <p:cNvSpPr txBox="1">
            <a:spLocks/>
          </p:cNvSpPr>
          <p:nvPr/>
        </p:nvSpPr>
        <p:spPr>
          <a:xfrm>
            <a:off x="3633700" y="6241072"/>
            <a:ext cx="4706620" cy="54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/>
              <a:t>图</a:t>
            </a:r>
            <a:r>
              <a:rPr lang="en-US" altLang="zh-CN" sz="2000" dirty="0"/>
              <a:t>2. </a:t>
            </a:r>
            <a:r>
              <a:rPr lang="zh-CN" altLang="en-US" sz="2000" dirty="0"/>
              <a:t>主题数为</a:t>
            </a:r>
            <a:r>
              <a:rPr lang="en-US" altLang="zh-CN" sz="2000" dirty="0"/>
              <a:t>256</a:t>
            </a:r>
            <a:r>
              <a:rPr lang="zh-CN" altLang="en-US" sz="2000" dirty="0"/>
              <a:t>时绘制的图象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189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1F47D-326A-4DAD-A912-F4B66968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0" y="212723"/>
            <a:ext cx="10515600" cy="1325563"/>
          </a:xfrm>
        </p:spPr>
        <p:txBody>
          <a:bodyPr/>
          <a:lstStyle/>
          <a:p>
            <a:r>
              <a:rPr lang="zh-CN" altLang="en-US" dirty="0"/>
              <a:t>最优复用次数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3B74F51-0D17-4ACA-97B9-C6286A04A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16792"/>
            <a:ext cx="5801588" cy="41744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349E1A-9A54-4F74-A7C4-A5B80A622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" y="1507275"/>
            <a:ext cx="5318760" cy="3752430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83AB68D-8FCF-4E55-B051-3540EBE504CC}"/>
              </a:ext>
            </a:extLst>
          </p:cNvPr>
          <p:cNvSpPr txBox="1">
            <a:spLocks/>
          </p:cNvSpPr>
          <p:nvPr/>
        </p:nvSpPr>
        <p:spPr>
          <a:xfrm>
            <a:off x="1408660" y="5492854"/>
            <a:ext cx="3823740" cy="54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/>
              <a:t>图</a:t>
            </a:r>
            <a:r>
              <a:rPr lang="en-US" altLang="zh-CN" sz="2000" dirty="0"/>
              <a:t>3. </a:t>
            </a:r>
            <a:r>
              <a:rPr lang="zh-CN" altLang="en-US" sz="2000" dirty="0"/>
              <a:t>主题数为 </a:t>
            </a:r>
            <a:r>
              <a:rPr lang="en-US" altLang="zh-CN" sz="2000" dirty="0"/>
              <a:t>64 </a:t>
            </a:r>
            <a:r>
              <a:rPr lang="zh-CN" altLang="en-US" sz="2000" dirty="0"/>
              <a:t>时绘制的图象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431D764-0DCC-4D9B-AD80-CC70752B76BB}"/>
              </a:ext>
            </a:extLst>
          </p:cNvPr>
          <p:cNvSpPr txBox="1">
            <a:spLocks/>
          </p:cNvSpPr>
          <p:nvPr/>
        </p:nvSpPr>
        <p:spPr>
          <a:xfrm>
            <a:off x="7423380" y="5563549"/>
            <a:ext cx="3823740" cy="54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/>
              <a:t>图</a:t>
            </a:r>
            <a:r>
              <a:rPr lang="en-US" altLang="zh-CN" sz="2000" dirty="0"/>
              <a:t>4. </a:t>
            </a:r>
            <a:r>
              <a:rPr lang="zh-CN" altLang="en-US" sz="2000" dirty="0"/>
              <a:t>主题数为 </a:t>
            </a:r>
            <a:r>
              <a:rPr lang="en-US" altLang="zh-CN" sz="2000" dirty="0"/>
              <a:t>128 </a:t>
            </a:r>
            <a:r>
              <a:rPr lang="zh-CN" altLang="en-US" sz="2000" dirty="0"/>
              <a:t>时绘制的图象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68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1F47D-326A-4DAD-A912-F4B66968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0" y="212723"/>
            <a:ext cx="10515600" cy="1325563"/>
          </a:xfrm>
        </p:spPr>
        <p:txBody>
          <a:bodyPr/>
          <a:lstStyle/>
          <a:p>
            <a:r>
              <a:rPr lang="zh-CN" altLang="en-US" dirty="0"/>
              <a:t>最优复用次数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83AB68D-8FCF-4E55-B051-3540EBE504CC}"/>
              </a:ext>
            </a:extLst>
          </p:cNvPr>
          <p:cNvSpPr txBox="1">
            <a:spLocks/>
          </p:cNvSpPr>
          <p:nvPr/>
        </p:nvSpPr>
        <p:spPr>
          <a:xfrm>
            <a:off x="1408660" y="5492854"/>
            <a:ext cx="3823740" cy="54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/>
              <a:t>图</a:t>
            </a:r>
            <a:r>
              <a:rPr lang="en-US" altLang="zh-CN" sz="2000" dirty="0"/>
              <a:t>5. </a:t>
            </a:r>
            <a:r>
              <a:rPr lang="zh-CN" altLang="en-US" sz="2000" dirty="0"/>
              <a:t>主题数为 </a:t>
            </a:r>
            <a:r>
              <a:rPr lang="en-US" altLang="zh-CN" sz="2000" dirty="0"/>
              <a:t>256 </a:t>
            </a:r>
            <a:r>
              <a:rPr lang="zh-CN" altLang="en-US" sz="2000" dirty="0"/>
              <a:t>时绘制的图象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431D764-0DCC-4D9B-AD80-CC70752B76BB}"/>
              </a:ext>
            </a:extLst>
          </p:cNvPr>
          <p:cNvSpPr txBox="1">
            <a:spLocks/>
          </p:cNvSpPr>
          <p:nvPr/>
        </p:nvSpPr>
        <p:spPr>
          <a:xfrm>
            <a:off x="7149060" y="5553389"/>
            <a:ext cx="3823740" cy="54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/>
              <a:t>图</a:t>
            </a:r>
            <a:r>
              <a:rPr lang="en-US" altLang="zh-CN" sz="2000" dirty="0"/>
              <a:t>6. </a:t>
            </a:r>
            <a:r>
              <a:rPr lang="zh-CN" altLang="en-US" sz="2000" dirty="0"/>
              <a:t>主题数为 </a:t>
            </a:r>
            <a:r>
              <a:rPr lang="en-US" altLang="zh-CN" sz="2000" dirty="0"/>
              <a:t>512 </a:t>
            </a:r>
            <a:r>
              <a:rPr lang="zh-CN" altLang="en-US" sz="2000" dirty="0"/>
              <a:t>时绘制的图象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6BD06C-CBC2-44D2-9D50-8F9565DC3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90" y="1270888"/>
            <a:ext cx="5473382" cy="40662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A50200-07E3-48E7-939D-F941D354D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70" y="1226143"/>
            <a:ext cx="5716488" cy="415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03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1F47D-326A-4DAD-A912-F4B66968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0" y="212723"/>
            <a:ext cx="10515600" cy="1325563"/>
          </a:xfrm>
        </p:spPr>
        <p:txBody>
          <a:bodyPr/>
          <a:lstStyle/>
          <a:p>
            <a:r>
              <a:rPr lang="zh-CN" altLang="en-US" dirty="0"/>
              <a:t>最优复用次数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83AB68D-8FCF-4E55-B051-3540EBE504CC}"/>
              </a:ext>
            </a:extLst>
          </p:cNvPr>
          <p:cNvSpPr txBox="1">
            <a:spLocks/>
          </p:cNvSpPr>
          <p:nvPr/>
        </p:nvSpPr>
        <p:spPr>
          <a:xfrm>
            <a:off x="1270000" y="5492854"/>
            <a:ext cx="3962400" cy="54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/>
              <a:t>图</a:t>
            </a:r>
            <a:r>
              <a:rPr lang="en-US" altLang="zh-CN" sz="2000" dirty="0"/>
              <a:t>7. </a:t>
            </a:r>
            <a:r>
              <a:rPr lang="zh-CN" altLang="en-US" sz="2000" dirty="0"/>
              <a:t>主题数为 </a:t>
            </a:r>
            <a:r>
              <a:rPr lang="en-US" altLang="zh-CN" sz="2000" dirty="0"/>
              <a:t>1024 </a:t>
            </a:r>
            <a:r>
              <a:rPr lang="zh-CN" altLang="en-US" sz="2000" dirty="0"/>
              <a:t>时绘制的图象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431D764-0DCC-4D9B-AD80-CC70752B76BB}"/>
              </a:ext>
            </a:extLst>
          </p:cNvPr>
          <p:cNvSpPr txBox="1">
            <a:spLocks/>
          </p:cNvSpPr>
          <p:nvPr/>
        </p:nvSpPr>
        <p:spPr>
          <a:xfrm>
            <a:off x="6959602" y="5492854"/>
            <a:ext cx="3962400" cy="54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/>
              <a:t>图</a:t>
            </a:r>
            <a:r>
              <a:rPr lang="en-US" altLang="zh-CN" sz="2000" dirty="0"/>
              <a:t>8. </a:t>
            </a:r>
            <a:r>
              <a:rPr lang="zh-CN" altLang="en-US" sz="2000" dirty="0"/>
              <a:t>主题数为 </a:t>
            </a:r>
            <a:r>
              <a:rPr lang="en-US" altLang="zh-CN" sz="2000" dirty="0"/>
              <a:t>2048 </a:t>
            </a:r>
            <a:r>
              <a:rPr lang="zh-CN" altLang="en-US" sz="2000" dirty="0"/>
              <a:t>时绘制的图象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FAF90A-DCE5-4A8E-A01F-82E5332B7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31" y="1361440"/>
            <a:ext cx="5698006" cy="41028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227E21-A007-4F55-AD66-7A6A473CB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400" y="1371600"/>
            <a:ext cx="5697749" cy="41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6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1F47D-326A-4DAD-A912-F4B66968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0" y="212723"/>
            <a:ext cx="10515600" cy="1325563"/>
          </a:xfrm>
        </p:spPr>
        <p:txBody>
          <a:bodyPr/>
          <a:lstStyle/>
          <a:p>
            <a:r>
              <a:rPr lang="zh-CN" altLang="en-US" dirty="0"/>
              <a:t>最优复用次数</a:t>
            </a:r>
            <a:r>
              <a:rPr lang="en-US" altLang="zh-CN" dirty="0"/>
              <a:t>——</a:t>
            </a:r>
            <a:r>
              <a:rPr lang="zh-CN" altLang="en-US" dirty="0"/>
              <a:t>对比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F7C1A3-D70C-46B6-BA0F-C299334D2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" y="2530714"/>
            <a:ext cx="2275840" cy="16056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830B4A-9271-4B3B-8A01-B8B661EA7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2470631"/>
            <a:ext cx="2308860" cy="16613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6668C3B-FDE8-48AD-9245-F0658DDA93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780" y="2450312"/>
            <a:ext cx="2330974" cy="1731721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D007472D-2DB2-4B7E-B8E5-70EFD57F37E3}"/>
              </a:ext>
            </a:extLst>
          </p:cNvPr>
          <p:cNvSpPr/>
          <p:nvPr/>
        </p:nvSpPr>
        <p:spPr>
          <a:xfrm>
            <a:off x="3131820" y="3077054"/>
            <a:ext cx="833120" cy="280468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943A0BB-020A-44A9-B87A-CD599E7DD6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813" y="4882756"/>
            <a:ext cx="2346007" cy="1705494"/>
          </a:xfrm>
          <a:prstGeom prst="rect">
            <a:avLst/>
          </a:prstGeom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D51642BC-AE07-45FC-A7DB-9656F59D7B1F}"/>
              </a:ext>
            </a:extLst>
          </p:cNvPr>
          <p:cNvSpPr/>
          <p:nvPr/>
        </p:nvSpPr>
        <p:spPr>
          <a:xfrm rot="5400000">
            <a:off x="9047742" y="4413089"/>
            <a:ext cx="527050" cy="23861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F958641-B0B7-4A1F-970E-08CF3A8698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666" y="4882756"/>
            <a:ext cx="2346007" cy="1689227"/>
          </a:xfrm>
          <a:prstGeom prst="rect">
            <a:avLst/>
          </a:prstGeom>
        </p:spPr>
      </p:pic>
      <p:sp>
        <p:nvSpPr>
          <p:cNvPr id="20" name="箭头: 右 19">
            <a:extLst>
              <a:ext uri="{FF2B5EF4-FFF2-40B4-BE49-F238E27FC236}">
                <a16:creationId xmlns:a16="http://schemas.microsoft.com/office/drawing/2014/main" id="{C42B43DB-C246-446A-8707-F35AF3B5F6CB}"/>
              </a:ext>
            </a:extLst>
          </p:cNvPr>
          <p:cNvSpPr/>
          <p:nvPr/>
        </p:nvSpPr>
        <p:spPr>
          <a:xfrm>
            <a:off x="6908800" y="3125135"/>
            <a:ext cx="833120" cy="280468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ABAA1DD-8532-493A-B44F-E3CC4A22B793}"/>
              </a:ext>
            </a:extLst>
          </p:cNvPr>
          <p:cNvSpPr/>
          <p:nvPr/>
        </p:nvSpPr>
        <p:spPr>
          <a:xfrm rot="10800000">
            <a:off x="6908800" y="5587135"/>
            <a:ext cx="833120" cy="280468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05F381B-5E90-4995-A3D1-0F0DFFA328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5" y="4866489"/>
            <a:ext cx="2352095" cy="1705494"/>
          </a:xfrm>
          <a:prstGeom prst="rect">
            <a:avLst/>
          </a:prstGeom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0361A2A2-5F65-4CE8-BEE4-1CA598F9BFAC}"/>
              </a:ext>
            </a:extLst>
          </p:cNvPr>
          <p:cNvSpPr/>
          <p:nvPr/>
        </p:nvSpPr>
        <p:spPr>
          <a:xfrm rot="10800000">
            <a:off x="3046333" y="5579002"/>
            <a:ext cx="833120" cy="280468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65B6F883-523B-48FB-8DE2-28FC88332597}"/>
              </a:ext>
            </a:extLst>
          </p:cNvPr>
          <p:cNvSpPr txBox="1">
            <a:spLocks/>
          </p:cNvSpPr>
          <p:nvPr/>
        </p:nvSpPr>
        <p:spPr>
          <a:xfrm>
            <a:off x="658090" y="1518272"/>
            <a:ext cx="9365586" cy="54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/>
              <a:t>可明显看出二次函数图象的右移，即最优复用次数随主题数的增大而增大。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224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1F47D-326A-4DAD-A912-F4B66968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0" y="212723"/>
            <a:ext cx="10515600" cy="1325563"/>
          </a:xfrm>
        </p:spPr>
        <p:txBody>
          <a:bodyPr/>
          <a:lstStyle/>
          <a:p>
            <a:r>
              <a:rPr lang="zh-CN" altLang="en-US" dirty="0"/>
              <a:t>主题数</a:t>
            </a:r>
            <a:r>
              <a:rPr lang="en-US" altLang="zh-CN" dirty="0"/>
              <a:t>-</a:t>
            </a:r>
            <a:r>
              <a:rPr lang="zh-CN" altLang="en-US" dirty="0"/>
              <a:t>最优复用次数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F7C1A3-D70C-46B6-BA0F-C299334D2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" y="2530714"/>
            <a:ext cx="2275840" cy="16056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830B4A-9271-4B3B-8A01-B8B661EA7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2470631"/>
            <a:ext cx="2308860" cy="16613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6668C3B-FDE8-48AD-9245-F0658DDA93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780" y="2450312"/>
            <a:ext cx="2330974" cy="1731721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D007472D-2DB2-4B7E-B8E5-70EFD57F37E3}"/>
              </a:ext>
            </a:extLst>
          </p:cNvPr>
          <p:cNvSpPr/>
          <p:nvPr/>
        </p:nvSpPr>
        <p:spPr>
          <a:xfrm>
            <a:off x="3131820" y="3077054"/>
            <a:ext cx="833120" cy="280468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943A0BB-020A-44A9-B87A-CD599E7DD6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813" y="4882756"/>
            <a:ext cx="2346007" cy="1705494"/>
          </a:xfrm>
          <a:prstGeom prst="rect">
            <a:avLst/>
          </a:prstGeom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D51642BC-AE07-45FC-A7DB-9656F59D7B1F}"/>
              </a:ext>
            </a:extLst>
          </p:cNvPr>
          <p:cNvSpPr/>
          <p:nvPr/>
        </p:nvSpPr>
        <p:spPr>
          <a:xfrm rot="5400000">
            <a:off x="9047742" y="4413089"/>
            <a:ext cx="527050" cy="23861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F958641-B0B7-4A1F-970E-08CF3A8698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666" y="4882756"/>
            <a:ext cx="2346007" cy="1689227"/>
          </a:xfrm>
          <a:prstGeom prst="rect">
            <a:avLst/>
          </a:prstGeom>
        </p:spPr>
      </p:pic>
      <p:sp>
        <p:nvSpPr>
          <p:cNvPr id="20" name="箭头: 右 19">
            <a:extLst>
              <a:ext uri="{FF2B5EF4-FFF2-40B4-BE49-F238E27FC236}">
                <a16:creationId xmlns:a16="http://schemas.microsoft.com/office/drawing/2014/main" id="{C42B43DB-C246-446A-8707-F35AF3B5F6CB}"/>
              </a:ext>
            </a:extLst>
          </p:cNvPr>
          <p:cNvSpPr/>
          <p:nvPr/>
        </p:nvSpPr>
        <p:spPr>
          <a:xfrm>
            <a:off x="6908800" y="3125135"/>
            <a:ext cx="833120" cy="280468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ABAA1DD-8532-493A-B44F-E3CC4A22B793}"/>
              </a:ext>
            </a:extLst>
          </p:cNvPr>
          <p:cNvSpPr/>
          <p:nvPr/>
        </p:nvSpPr>
        <p:spPr>
          <a:xfrm rot="10800000">
            <a:off x="6908800" y="5587135"/>
            <a:ext cx="833120" cy="280468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05F381B-5E90-4995-A3D1-0F0DFFA328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5" y="4866489"/>
            <a:ext cx="2352095" cy="1705494"/>
          </a:xfrm>
          <a:prstGeom prst="rect">
            <a:avLst/>
          </a:prstGeom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0361A2A2-5F65-4CE8-BEE4-1CA598F9BFAC}"/>
              </a:ext>
            </a:extLst>
          </p:cNvPr>
          <p:cNvSpPr/>
          <p:nvPr/>
        </p:nvSpPr>
        <p:spPr>
          <a:xfrm rot="10800000">
            <a:off x="3046333" y="5579002"/>
            <a:ext cx="833120" cy="280468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65B6F883-523B-48FB-8DE2-28FC88332597}"/>
              </a:ext>
            </a:extLst>
          </p:cNvPr>
          <p:cNvSpPr txBox="1">
            <a:spLocks/>
          </p:cNvSpPr>
          <p:nvPr/>
        </p:nvSpPr>
        <p:spPr>
          <a:xfrm>
            <a:off x="658090" y="1518272"/>
            <a:ext cx="9365586" cy="54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/>
              <a:t>可明显看出二次函数图象的右移，即最优复用次数随主题数的增大而增大。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517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306</Words>
  <Application>Microsoft Office PowerPoint</Application>
  <PresentationFormat>宽屏</PresentationFormat>
  <Paragraphs>37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20200430 展示</vt:lpstr>
      <vt:lpstr>参数设定</vt:lpstr>
      <vt:lpstr>最优复用次数——尝试</vt:lpstr>
      <vt:lpstr>最优复用次数——改进</vt:lpstr>
      <vt:lpstr>最优复用次数</vt:lpstr>
      <vt:lpstr>最优复用次数</vt:lpstr>
      <vt:lpstr>最优复用次数</vt:lpstr>
      <vt:lpstr>最优复用次数——对比</vt:lpstr>
      <vt:lpstr>主题数-最优复用次数</vt:lpstr>
      <vt:lpstr>附：数值数据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20200430 展示</dc:title>
  <dc:creator>杨雅儒</dc:creator>
  <cp:lastModifiedBy>杨雅儒</cp:lastModifiedBy>
  <cp:revision>95</cp:revision>
  <dcterms:created xsi:type="dcterms:W3CDTF">2020-04-28T08:50:26Z</dcterms:created>
  <dcterms:modified xsi:type="dcterms:W3CDTF">2020-04-28T09:37:20Z</dcterms:modified>
</cp:coreProperties>
</file>