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sldIdLst>
    <p:sldId id="256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  <p:sldId id="267" r:id="rId12"/>
    <p:sldId id="268" r:id="rId13"/>
    <p:sldId id="269" r:id="rId14"/>
    <p:sldId id="290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5" r:id="rId23"/>
    <p:sldId id="334" r:id="rId24"/>
    <p:sldId id="335" r:id="rId25"/>
    <p:sldId id="336" r:id="rId26"/>
    <p:sldId id="337" r:id="rId27"/>
    <p:sldId id="338" r:id="rId28"/>
    <p:sldId id="372" r:id="rId29"/>
    <p:sldId id="470" r:id="rId30"/>
    <p:sldId id="279" r:id="rId31"/>
    <p:sldId id="280" r:id="rId32"/>
    <p:sldId id="29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81" d="100"/>
          <a:sy n="81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2594C6-20E3-417A-9FAC-3648C80A2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BB6D1E-CECF-41C4-AD55-644A31A9E1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230CE7-16EE-4796-A324-18CB9F5BC832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7C8D8A6-BF68-408D-A212-32462039E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45F89CD-2F92-4834-BB61-1F810B52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15AF2-C800-4D93-9BD4-4E0333533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1DB26-9589-4C08-B9E3-46F481A0E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A2ADD7-C0F4-49FE-A173-6A962C28A4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6D0CE09-32F5-4B1F-B726-56C13CEB8B1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8B22ACF-7850-4FBD-AFE9-EA4E93084C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A8BD7F9F-220F-4D43-AE4C-61F27F4B1F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8ECE7397-7FE1-4B7F-8981-E862923E49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C52CFDC-AEE7-46F2-A641-1887D3A8E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3F5A0E2-4002-4F3D-9C84-E8F53B98AF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93459DDA-01A0-45E6-98C3-028E5956A2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46C47DC9-E22D-45A2-9714-811BB9477B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A1B0AE22-E532-4950-89A3-A848B1020B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EEF0BABA-4CA7-40D1-88D5-A317429A7C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7BF50FA-63D4-4385-8AC3-28DEA8183C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7C5F1A54-7E30-4AF7-80F6-8C4C9053C2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BB4488A9-C837-49B6-BD78-6934660BA8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2C1650BC-84AA-44F4-BCF6-F1ECDE3421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874514D8-57D9-40FC-8358-38138AD137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F82D2ECF-C450-485A-A224-EA98E551733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3" y="748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B6C6DEF-CD07-44BC-A1A5-073492DA3F4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BD2B0BB-6789-4038-9011-0F8E668CEC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4D2F8C0D-5468-484F-AE67-0C98907F48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A0930503-DF9E-494B-A307-0F331B16214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5A6C62C5-E9A2-4425-8E69-2D15A4B480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DE08A4F2-436C-45FC-A58F-45CD495230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5E95FBBC-CAA2-4B8B-85F6-6CBB452369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726C79EF-05DE-4571-881B-3067C285A5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F9C75A17-44BF-4B2E-9573-CC29C47452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22A200DD-0B5F-4B97-B0DB-206583CC89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DEFEB7F8-56DC-4A51-9C14-89F303B700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8BB9FCD6-0640-44CB-AF3F-020EB46017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1" y="269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546A4874-BA7A-4986-A3B2-107778A5EE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1BF3BB14-0C12-43F1-8FD1-8D68A65BD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0BBA9A9A-0C12-4E3D-829E-7A36C7840F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1F34C86F-510B-437C-832B-04301F061DF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6D7156C1-CBA5-4D6B-A7B8-50BD7107CC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0C5E61C-9223-4EDA-86F2-DB8E568A2C8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E1B0EE72-BCBA-4887-B31D-D506143990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AC04572-8374-4643-9560-526ED8C155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9905F36D-1876-4B9D-8694-4455F0966C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33B5AA6C-EC15-465A-B5AE-212A96DCDC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A88DB0D8-045C-4175-ADCE-9BC2CF3538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DA8E6772-7963-4287-B421-4879C1685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9B17810D-FD46-41E7-A785-02A4C36E16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5CF9B481-002A-4C51-B46F-F6D4C44617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CD06E8A-C937-4F26-B1D5-EF5DE305D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2000540B-4D3D-43B0-9526-28A9077C5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F781EF24-CA69-46D6-A274-971164AFED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B6845-43DB-43D3-8274-A89DFDBC8C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93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EA40103-AAFE-4F38-9483-F04983E71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45F1B7F9-39B6-4867-BE91-C3DF36217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20BB91DB-66EC-47CD-B7B2-904522E614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3C029-406C-4CCF-A7DF-8707794940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15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9D2F753-94AB-4667-ADFE-F101A76BD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2077EB3-85E5-4ADE-BED3-3A8E3F2DC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29A76469-780A-4C22-ADB7-4312D13B8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05939-EA13-4860-BFC7-072942D90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74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720090">
              <a:lnSpc>
                <a:spcPct val="130000"/>
              </a:lnSpc>
              <a:spcBef>
                <a:spcPts val="0"/>
              </a:spcBef>
              <a:buFont typeface="Arial" panose="020B0604020202020204"/>
              <a:buNone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97BBC54-9BC4-4AA7-B874-107BEFD3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E1D9B-8ADC-4C1C-A1D4-C235A7112161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225D347-EE17-4986-9703-200B3147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98887E8-A2C9-4FDD-A748-9172CDC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487AE-525F-4ABF-A49C-808CE44112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46FC124C-D70C-4911-A1F4-6CF0BEC647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2" t="44270"/>
          <a:stretch>
            <a:fillRect/>
          </a:stretch>
        </p:blipFill>
        <p:spPr bwMode="auto">
          <a:xfrm rot="16200000">
            <a:off x="6257925" y="-2946399"/>
            <a:ext cx="676275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7307F8E6-D739-473A-8516-DA39B91DE2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r="62778" b="20522"/>
          <a:stretch>
            <a:fillRect/>
          </a:stretch>
        </p:blipFill>
        <p:spPr bwMode="auto">
          <a:xfrm rot="16200000">
            <a:off x="3295650" y="1562100"/>
            <a:ext cx="676275" cy="969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BD75511-555F-466F-8501-26237D60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793956C-42E1-4F82-A287-5908703A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B718048-A72A-4F62-9164-CB41B0A2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B917B-D0B7-4327-8D8C-97EBB4DBDA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820184"/>
      </p:ext>
    </p:extLst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533FAE8-EBA8-46E3-A8F9-F27419A621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18FF25B-69DB-4C73-9D22-16E1CD6E5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063FAEF0-0A0B-4C0C-8957-049A9684A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B5F03-EB42-43D3-9D2B-E12A5BEFC3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90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B0A4C80D-4C5B-4AD9-A601-4ED4060765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07F9A62E-9F8E-477F-9DBB-654599CCA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0988181-4CCB-45DD-87E2-2227E6678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B5B31-0E67-47BC-9F74-A81F7FA10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4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2522ADF0-379E-4A8E-8A1C-65B1B86D0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41B011D6-AE15-4A57-8F12-41A91F044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07F7770E-B70D-44FB-945E-D14373471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2EF37-8F60-4F0B-8619-0A3E4177A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0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B53C7CE0-8A95-48AC-A963-6C99988D3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D9734A87-70F4-4B93-9FB3-AE5820385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99B02657-7047-4756-A282-53BC639A2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ED9F4-3CBC-4578-B7F5-725D9239D6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55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6A7E0B6C-127F-43F7-8A06-1AD21CBFC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44B295B8-FE76-4908-865D-F09E56A49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3481AE42-CC0C-4F9E-BC6D-6552DDD0C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350D8-0FEE-43C4-A8DC-6BA8F04E08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2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ADBD4080-0DA7-42A4-9FF6-2E8CA9B10F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A27F0CA0-ABD4-4B89-AB32-262DBCCF2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8673A41C-E073-4197-972C-8DC41F1FF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56B81-15BE-44F8-9CCD-DBBF340B7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11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7A2000C5-1C6E-44C0-8314-2DA1F977DA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6C96149C-4E40-475D-9AF4-FA076B3450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EA25555E-7E3D-4E2D-B0FB-4DE21D206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C65C8-585A-45A3-9FEB-D4FC68F34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0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68394720-9810-45C4-B8E0-DA8A6F1F1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752416A-0C28-4F98-88FD-A0254B02BF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7B0C186A-9C06-42EA-B0F5-1DA7E1B4B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C0047-D478-4CF5-9150-088FEBF8C0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38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30CCF35-CBCA-4672-BB53-2A018CEDF64F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>
              <a:extLst>
                <a:ext uri="{FF2B5EF4-FFF2-40B4-BE49-F238E27FC236}">
                  <a16:creationId xmlns:a16="http://schemas.microsoft.com/office/drawing/2014/main" id="{9C9762C3-60D1-47C5-925E-14F06538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3CE78AA1-C017-4D21-9C98-D2A1B8C594AA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>
                <a:extLst>
                  <a:ext uri="{FF2B5EF4-FFF2-40B4-BE49-F238E27FC236}">
                    <a16:creationId xmlns:a16="http://schemas.microsoft.com/office/drawing/2014/main" id="{821737B4-BE5D-464B-B3FD-1B30F969A4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FC070663-0CA6-4E72-84F4-50E60B12EE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AA35EE06-D309-46E9-9353-0C2ED72207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B66CE6B7-E3AE-44C4-9985-D178BAF07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6E93EE7C-C7AD-44B0-901C-A6F5E7ED0716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804F8EFF-0364-4B39-B86B-6042171DE5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588A8295-14E3-4C60-A34E-A13F845A9A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06F76F3A-5220-4160-A5EF-BEC1FD742A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BA594AA1-F790-43C7-BE07-766824F639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60AC1801-8D60-4E5F-B600-445F6AC002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Group 15">
                <a:extLst>
                  <a:ext uri="{FF2B5EF4-FFF2-40B4-BE49-F238E27FC236}">
                    <a16:creationId xmlns:a16="http://schemas.microsoft.com/office/drawing/2014/main" id="{965C6AC7-8480-4C4B-8E80-67B929C0216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1C092BD8-59D7-4F67-B833-A1530D9427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4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BD1B4ADC-46FC-43D6-831F-E7771C16C13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21" y="1758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7F62149D-BCEA-458D-A698-C87D9FE00AB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4" y="1718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0242A32C-E21F-4521-A58C-870760F8A6DB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65B02D6D-A306-4471-822E-3041E54861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71052ADA-B2D0-47DD-A555-6919AF665A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F6FDBC05-DB0E-447E-914F-954D4F2EA2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3">
              <a:extLst>
                <a:ext uri="{FF2B5EF4-FFF2-40B4-BE49-F238E27FC236}">
                  <a16:creationId xmlns:a16="http://schemas.microsoft.com/office/drawing/2014/main" id="{3F70D6E6-A8A5-49DB-A6F4-775F5F47CC19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19ACF282-C77E-4047-BACF-59A1DAEA44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36C87A3D-FF0C-4071-B402-0D79D7EE3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>
                <a:extLst>
                  <a:ext uri="{FF2B5EF4-FFF2-40B4-BE49-F238E27FC236}">
                    <a16:creationId xmlns:a16="http://schemas.microsoft.com/office/drawing/2014/main" id="{61175A6F-2E46-4A46-829C-66B6ADAD4C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Group 27">
              <a:extLst>
                <a:ext uri="{FF2B5EF4-FFF2-40B4-BE49-F238E27FC236}">
                  <a16:creationId xmlns:a16="http://schemas.microsoft.com/office/drawing/2014/main" id="{2CDEAE7A-2169-43D3-A2D6-BE3F71256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D2FA07DE-DFD2-4EA1-9988-A5D2150324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98E48C95-4F0A-4B09-BB2D-BA3204DACD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>
                <a:extLst>
                  <a:ext uri="{FF2B5EF4-FFF2-40B4-BE49-F238E27FC236}">
                    <a16:creationId xmlns:a16="http://schemas.microsoft.com/office/drawing/2014/main" id="{E37B3309-26EB-44FF-99EA-E2959303F9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0EF135F0-9A8D-431A-9AFF-5F3545960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031E5ED9-D1FE-4186-82B0-80BF5070D5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4165C522-F924-42BD-A6CB-F20154CD8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EC9BFCAB-ADD3-4E7E-886D-68837E580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91A42A99-DF83-4560-897D-A8D8F8D6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BFA93866-8313-4741-A775-B4C79CEA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D7F63905-0E5B-4965-90ED-020D0AF32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316C4EB5-B15D-4E9C-8235-7B37237C78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79C3BB6A-1D11-42BE-8F79-1A92A6D3E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D918495C-DBFA-4975-A09C-34A52F9A40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BBDF938F-C469-443D-AE60-7BE977F651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ADCE27EE-DC17-4400-BF95-27D3CAD669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DDF20AD9-4AD7-414A-B128-C6338449D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44">
              <a:extLst>
                <a:ext uri="{FF2B5EF4-FFF2-40B4-BE49-F238E27FC236}">
                  <a16:creationId xmlns:a16="http://schemas.microsoft.com/office/drawing/2014/main" id="{5FA68753-4E73-45F6-9D44-2839B5DF84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4E2CE1E7-A549-481B-9765-5897777DB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511EE5B7-8006-4683-912D-439B6959D6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7405181C-9D25-4470-A364-43A885E9C7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B4EC8882-426D-47A9-85F3-5748EADD65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238C9502-73E2-4A87-BC98-769543C722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655456-A8A1-4565-95FE-A6EA6AF9A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  <p:sldLayoutId id="2147483682" r:id="rId12"/>
    <p:sldLayoutId id="2147483683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7240-C545-4476-AC3C-3E7FBD04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672" y="908720"/>
            <a:ext cx="6192837" cy="297611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ADE2-9AD7-4C6B-80EE-168BBF5FF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56550" y="260350"/>
            <a:ext cx="969963" cy="5953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创建类和实例</a:t>
            </a:r>
          </a:p>
        </p:txBody>
      </p:sp>
      <p:sp>
        <p:nvSpPr>
          <p:cNvPr id="15362" name="矩形 2">
            <a:extLst>
              <a:ext uri="{FF2B5EF4-FFF2-40B4-BE49-F238E27FC236}">
                <a16:creationId xmlns:a16="http://schemas.microsoft.com/office/drawing/2014/main" id="{5562C2B0-7A37-49E1-94F3-6B3F8D3AF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15888"/>
            <a:ext cx="7345362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class Dog():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def __init__(self, name, age):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"""Initialize name and age attributes."""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self.name = name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self.age = age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def sit(self):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"""Simulate a dog sitting in response to a command."""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print(self.name.title() + " is now sitting.")</a:t>
            </a: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 def roll_over(self):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"""Simulate rolling over in response to a command."""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print(self.name.title() + " rolled over!")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my_dog = Dog('willie', 6)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your_dog = Dog('lucy', 3)</a:t>
            </a: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print("My dog's name is " + my_dog.name.title() + ".")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print("My dog is " + str(my_dog.age) + " years old.")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my_dog.sit()</a:t>
            </a: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print("\nYour dog's name is " + your_dog.name.title() + ".")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print("Your dog is " + str(your_dog.age) + " years old.")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your_dog.sit()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>
            <a:extLst>
              <a:ext uri="{FF2B5EF4-FFF2-40B4-BE49-F238E27FC236}">
                <a16:creationId xmlns:a16="http://schemas.microsoft.com/office/drawing/2014/main" id="{08DE87AB-27AE-459D-A8F8-329229B6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9606" r="68199" b="64725"/>
          <a:stretch>
            <a:fillRect/>
          </a:stretch>
        </p:blipFill>
        <p:spPr bwMode="auto">
          <a:xfrm>
            <a:off x="2339975" y="1989138"/>
            <a:ext cx="403225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C74F6A6-7D33-4FB8-B6FB-65585A87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733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使用类和实例</a:t>
            </a:r>
          </a:p>
        </p:txBody>
      </p:sp>
      <p:sp>
        <p:nvSpPr>
          <p:cNvPr id="17410" name="矩形 5">
            <a:extLst>
              <a:ext uri="{FF2B5EF4-FFF2-40B4-BE49-F238E27FC236}">
                <a16:creationId xmlns:a16="http://schemas.microsoft.com/office/drawing/2014/main" id="{E0D9E145-7995-4046-B39C-2C6322BA9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77755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/>
              <a:t>class Car():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"""A simple attempt to represent a car."""</a:t>
            </a:r>
          </a:p>
          <a:p>
            <a:pPr>
              <a:spcBef>
                <a:spcPts val="600"/>
              </a:spcBef>
            </a:pPr>
            <a:endParaRPr lang="en-US" altLang="zh-CN" sz="2000"/>
          </a:p>
          <a:p>
            <a:pPr>
              <a:spcBef>
                <a:spcPts val="600"/>
              </a:spcBef>
            </a:pPr>
            <a:r>
              <a:rPr lang="en-US" altLang="zh-CN" sz="2000"/>
              <a:t>    def __init__(self, manufacturer, model, year):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"""Initialize attributes to describe a car."""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self.manufacturer = manufacturer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self.model = model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self.year = year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def get_descriptive_name(self):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"""Return a neatly formatted descriptive name."""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long_name = str(self.year) + ' ' + self.manufacturer + ' ' + self.model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        return long_name.title()</a:t>
            </a:r>
          </a:p>
          <a:p>
            <a:pPr>
              <a:spcBef>
                <a:spcPts val="600"/>
              </a:spcBef>
            </a:pPr>
            <a:endParaRPr lang="en-US" altLang="zh-CN" sz="2000"/>
          </a:p>
          <a:p>
            <a:pPr>
              <a:spcBef>
                <a:spcPts val="600"/>
              </a:spcBef>
            </a:pPr>
            <a:r>
              <a:rPr lang="en-US" altLang="zh-CN" sz="2000"/>
              <a:t>my_new_car=Car('audi','a4',2016)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print(my_new_car. get_descriptive_name())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C19193-43C5-4194-86B7-D8C6D62D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41650"/>
            <a:ext cx="2513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2016 Audi A4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C3235-5E6E-4494-BACB-E7B8ACFE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048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给属性指定默认值</a:t>
            </a:r>
          </a:p>
        </p:txBody>
      </p:sp>
      <p:sp>
        <p:nvSpPr>
          <p:cNvPr id="18434" name="矩形 2">
            <a:extLst>
              <a:ext uri="{FF2B5EF4-FFF2-40B4-BE49-F238E27FC236}">
                <a16:creationId xmlns:a16="http://schemas.microsoft.com/office/drawing/2014/main" id="{5F0128F2-914C-448E-89B8-4E2C5391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1125538"/>
            <a:ext cx="6840538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def __init__(self, manufacturer, model, year):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  """Initialize attributes to describe a car."""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  self.manufacturer = manufacturer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  self.model = model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  self.year = year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  self.odometer_reading = 0</a:t>
            </a:r>
            <a:endParaRPr lang="zh-CN" altLang="en-US" sz="2400"/>
          </a:p>
        </p:txBody>
      </p:sp>
      <p:sp>
        <p:nvSpPr>
          <p:cNvPr id="18435" name="矩形 3">
            <a:extLst>
              <a:ext uri="{FF2B5EF4-FFF2-40B4-BE49-F238E27FC236}">
                <a16:creationId xmlns:a16="http://schemas.microsoft.com/office/drawing/2014/main" id="{E3D3FC9A-A8B8-4C53-B90E-4601CB3B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3948113"/>
            <a:ext cx="77041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def read_odometer(self):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        """Print a statement showing the car's mileage."""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        print("This car has " + str(self.odometer_reading) + " miles on it.")</a:t>
            </a:r>
            <a:endParaRPr lang="zh-CN" altLang="en-US" sz="2400"/>
          </a:p>
        </p:txBody>
      </p:sp>
      <p:sp>
        <p:nvSpPr>
          <p:cNvPr id="18436" name="矩形 4">
            <a:extLst>
              <a:ext uri="{FF2B5EF4-FFF2-40B4-BE49-F238E27FC236}">
                <a16:creationId xmlns:a16="http://schemas.microsoft.com/office/drawing/2014/main" id="{AC2A4FF6-881C-4825-93D9-51EF4ED4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5805488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</a:t>
            </a:r>
            <a:r>
              <a:rPr lang="en-US" altLang="zh-CN" sz="2400"/>
              <a:t>. </a:t>
            </a:r>
            <a:r>
              <a:rPr lang="en-US" altLang="zh-CN" sz="2400">
                <a:latin typeface="Times New Roman" panose="02020603050405020304" pitchFamily="18" charset="0"/>
              </a:rPr>
              <a:t>read_odometer</a:t>
            </a:r>
            <a:r>
              <a:rPr lang="en-US" altLang="zh-CN" sz="2400"/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8274-8870-4BAF-85E8-B3EAD611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直接修改属性的值</a:t>
            </a:r>
          </a:p>
        </p:txBody>
      </p:sp>
      <p:sp>
        <p:nvSpPr>
          <p:cNvPr id="19458" name="矩形 2">
            <a:extLst>
              <a:ext uri="{FF2B5EF4-FFF2-40B4-BE49-F238E27FC236}">
                <a16:creationId xmlns:a16="http://schemas.microsoft.com/office/drawing/2014/main" id="{F19FC4FE-D11B-4DEF-97BD-E3FE926E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989138"/>
            <a:ext cx="7632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400"/>
              <a:t>my_new_car=Car('audi','a4',2016)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400"/>
              <a:t>print(my_new_car. get_descriptive_name())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400"/>
              <a:t>my_new_car.odometer_reading = 23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400"/>
              <a:t>my_new_car. read_odometer()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0CDE-CF3C-49D2-8277-2ED76DF3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通过方法修改属性的值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0350B3-AFBB-4B43-8AAC-F7A6FE59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89363"/>
            <a:ext cx="68770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</a:rPr>
              <a:t> def update_odometer(self, mileage):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"""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Set the odometer reading to the given value.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Reject the change if it attempts to roll the odometer back.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"""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if mileage &gt;= self.odometer_reading: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    self.odometer_reading = mileage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else:</a:t>
            </a:r>
          </a:p>
          <a:p>
            <a:r>
              <a:rPr lang="en-US" altLang="zh-CN" sz="2000">
                <a:latin typeface="Times New Roman" panose="02020603050405020304" pitchFamily="18" charset="0"/>
              </a:rPr>
              <a:t>            print("You can't roll back an odometer!")</a:t>
            </a:r>
            <a:endParaRPr lang="zh-CN" altLang="en-US" sz="2000"/>
          </a:p>
        </p:txBody>
      </p:sp>
      <p:sp>
        <p:nvSpPr>
          <p:cNvPr id="20483" name="矩形 3">
            <a:extLst>
              <a:ext uri="{FF2B5EF4-FFF2-40B4-BE49-F238E27FC236}">
                <a16:creationId xmlns:a16="http://schemas.microsoft.com/office/drawing/2014/main" id="{4A9B3A4A-0E9D-4640-B915-CE6B9045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662622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 def update_odometer(self, mileage):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        self.odometer_reading = mileage</a:t>
            </a:r>
          </a:p>
          <a:p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my_new_car. update_odometer(23)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my_new_car. read_odometer()</a:t>
            </a:r>
          </a:p>
          <a:p>
            <a:endParaRPr lang="en-US" altLang="zh-CN" sz="2400">
              <a:latin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</a:rPr>
              <a:t>       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5F8B4-A856-4E48-A6EF-B1B03328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通过方法对属性的值进行递增</a:t>
            </a:r>
          </a:p>
        </p:txBody>
      </p:sp>
      <p:sp>
        <p:nvSpPr>
          <p:cNvPr id="21506" name="矩形 2">
            <a:extLst>
              <a:ext uri="{FF2B5EF4-FFF2-40B4-BE49-F238E27FC236}">
                <a16:creationId xmlns:a16="http://schemas.microsoft.com/office/drawing/2014/main" id="{4AF26C68-E555-4005-BDA3-02F4F6F3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7848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 def increment_odometer(self, miles):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        """Add the given amount to the odometer reading."""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        self.odometer_reading += miles</a:t>
            </a:r>
            <a:endParaRPr lang="zh-CN" altLang="en-US" sz="2400"/>
          </a:p>
        </p:txBody>
      </p:sp>
      <p:sp>
        <p:nvSpPr>
          <p:cNvPr id="21507" name="矩形 3">
            <a:extLst>
              <a:ext uri="{FF2B5EF4-FFF2-40B4-BE49-F238E27FC236}">
                <a16:creationId xmlns:a16="http://schemas.microsoft.com/office/drawing/2014/main" id="{A1A4B38F-8718-4B26-B51D-BF9828C9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068638"/>
            <a:ext cx="604043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my_new_car. update_odometer(23000)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my_new_car. read_odometer()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my_new_car. increment_odometer(500)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my_new_car. read_odometer()</a:t>
            </a:r>
          </a:p>
          <a:p>
            <a:pPr>
              <a:spcBef>
                <a:spcPts val="600"/>
              </a:spcBef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A9385869-F82F-4140-A3BC-BBC851D6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2" r="57808" b="49553"/>
          <a:stretch>
            <a:fillRect/>
          </a:stretch>
        </p:blipFill>
        <p:spPr bwMode="auto">
          <a:xfrm>
            <a:off x="971550" y="5453063"/>
            <a:ext cx="764063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9115D-0873-4128-BD98-7CAD43CF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继承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69B99BDF-A865-446C-A72F-71AC87E2B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1913" y="1628775"/>
            <a:ext cx="6985000" cy="44561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/>
              <a:t> </a:t>
            </a:r>
            <a:r>
              <a:rPr lang="zh-CN" altLang="en-US" sz="2800"/>
              <a:t>一个类继承另一个类时，它将自动获得另一个类的所有属性和方法。</a:t>
            </a:r>
            <a:endParaRPr lang="en-US" altLang="zh-CN" sz="2800"/>
          </a:p>
          <a:p>
            <a:pPr>
              <a:spcAft>
                <a:spcPts val="600"/>
              </a:spcAft>
            </a:pPr>
            <a:r>
              <a:rPr lang="zh-CN" altLang="en-US" sz="2800"/>
              <a:t>原有的类称为父类，新类称为子类。</a:t>
            </a:r>
            <a:endParaRPr lang="en-US" altLang="zh-CN" sz="2800"/>
          </a:p>
          <a:p>
            <a:pPr>
              <a:spcAft>
                <a:spcPts val="600"/>
              </a:spcAft>
            </a:pPr>
            <a:r>
              <a:rPr lang="en-US" altLang="zh-CN" sz="2800"/>
              <a:t> </a:t>
            </a:r>
            <a:r>
              <a:rPr lang="zh-CN" altLang="en-US" sz="2800"/>
              <a:t>子类继承了其父类的所有属性和方法，同时还可以定义自己的属性和方法。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B34C-0FD2-4C80-AF60-B4257E4C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588962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子类的方法</a:t>
            </a:r>
            <a:r>
              <a:rPr lang="en-US" altLang="zh-CN" sz="3600" dirty="0"/>
              <a:t>__</a:t>
            </a:r>
            <a:r>
              <a:rPr lang="en-US" altLang="zh-CN" sz="3600" dirty="0" err="1"/>
              <a:t>init</a:t>
            </a:r>
            <a:r>
              <a:rPr lang="en-US" altLang="zh-CN" sz="3600" dirty="0"/>
              <a:t>__()</a:t>
            </a:r>
            <a:endParaRPr lang="zh-CN" altLang="en-US" sz="3600" dirty="0"/>
          </a:p>
        </p:txBody>
      </p:sp>
      <p:sp>
        <p:nvSpPr>
          <p:cNvPr id="23554" name="矩形 3">
            <a:extLst>
              <a:ext uri="{FF2B5EF4-FFF2-40B4-BE49-F238E27FC236}">
                <a16:creationId xmlns:a16="http://schemas.microsoft.com/office/drawing/2014/main" id="{93E4E123-A378-45D8-81D7-1906F8C1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7988"/>
            <a:ext cx="941705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class Car():</a:t>
            </a:r>
          </a:p>
          <a:p>
            <a:r>
              <a:rPr lang="en-US" altLang="zh-CN" sz="1600"/>
              <a:t>    def __init__(self, manufacturer, model, year):</a:t>
            </a:r>
          </a:p>
          <a:p>
            <a:r>
              <a:rPr lang="en-US" altLang="zh-CN" sz="1600"/>
              <a:t>        """Initialize attributes to describe a car."""</a:t>
            </a:r>
          </a:p>
          <a:p>
            <a:r>
              <a:rPr lang="en-US" altLang="zh-CN" sz="1600"/>
              <a:t>        self.manufacturer = manufacturer</a:t>
            </a:r>
          </a:p>
          <a:p>
            <a:r>
              <a:rPr lang="en-US" altLang="zh-CN" sz="1600"/>
              <a:t>        self.model = model</a:t>
            </a:r>
          </a:p>
          <a:p>
            <a:r>
              <a:rPr lang="en-US" altLang="zh-CN" sz="1600"/>
              <a:t>        self.year = year</a:t>
            </a:r>
          </a:p>
          <a:p>
            <a:r>
              <a:rPr lang="en-US" altLang="zh-CN" sz="1600"/>
              <a:t>        self.odometer_reading = 0</a:t>
            </a:r>
          </a:p>
          <a:p>
            <a:r>
              <a:rPr lang="en-US" altLang="zh-CN" sz="1600"/>
              <a:t>        </a:t>
            </a:r>
          </a:p>
          <a:p>
            <a:r>
              <a:rPr lang="en-US" altLang="zh-CN" sz="1600"/>
              <a:t>    def get_descriptive_name(self):</a:t>
            </a:r>
          </a:p>
          <a:p>
            <a:r>
              <a:rPr lang="en-US" altLang="zh-CN" sz="1600"/>
              <a:t>        """Return a neatly formatted descriptive name."""</a:t>
            </a:r>
          </a:p>
          <a:p>
            <a:r>
              <a:rPr lang="en-US" altLang="zh-CN" sz="1600"/>
              <a:t>        long_name = str(self.year) + ' ' + self.manufacturer + ' ' + self.model</a:t>
            </a:r>
          </a:p>
          <a:p>
            <a:r>
              <a:rPr lang="en-US" altLang="zh-CN" sz="1600"/>
              <a:t>        return long_name.title()</a:t>
            </a:r>
          </a:p>
          <a:p>
            <a:endParaRPr lang="en-US" altLang="zh-CN" sz="1600"/>
          </a:p>
          <a:p>
            <a:r>
              <a:rPr lang="en-US" altLang="zh-CN" sz="1600"/>
              <a:t>class ElectricCar(Car):</a:t>
            </a:r>
          </a:p>
          <a:p>
            <a:r>
              <a:rPr lang="en-US" altLang="zh-CN" sz="1600"/>
              <a:t>    """Models aspects of a car, specific to electric vehicles."""</a:t>
            </a:r>
          </a:p>
          <a:p>
            <a:endParaRPr lang="en-US" altLang="zh-CN" sz="1600"/>
          </a:p>
          <a:p>
            <a:r>
              <a:rPr lang="en-US" altLang="zh-CN" sz="1600"/>
              <a:t>    def __init__(self, manufacturer, model, year):</a:t>
            </a:r>
          </a:p>
          <a:p>
            <a:r>
              <a:rPr lang="en-US" altLang="zh-CN" sz="1600"/>
              <a:t>        """</a:t>
            </a:r>
          </a:p>
          <a:p>
            <a:r>
              <a:rPr lang="en-US" altLang="zh-CN" sz="1600"/>
              <a:t>        Initialize attributes of the parent class.</a:t>
            </a:r>
          </a:p>
          <a:p>
            <a:r>
              <a:rPr lang="en-US" altLang="zh-CN" sz="1600"/>
              <a:t>        Then initialize attributes specific to an electric car.</a:t>
            </a:r>
          </a:p>
          <a:p>
            <a:r>
              <a:rPr lang="en-US" altLang="zh-CN" sz="1600"/>
              <a:t>        """</a:t>
            </a:r>
          </a:p>
          <a:p>
            <a:r>
              <a:rPr lang="en-US" altLang="zh-CN" sz="1600"/>
              <a:t>        </a:t>
            </a:r>
            <a:r>
              <a:rPr lang="en-US" altLang="zh-CN" sz="1600" b="1">
                <a:solidFill>
                  <a:srgbClr val="FF0000"/>
                </a:solidFill>
              </a:rPr>
              <a:t>super().__init__(manufacturer, model, year)</a:t>
            </a:r>
          </a:p>
          <a:p>
            <a:endParaRPr lang="en-US" altLang="zh-CN" sz="1600"/>
          </a:p>
          <a:p>
            <a:r>
              <a:rPr lang="en-US" altLang="zh-CN" sz="1600"/>
              <a:t>my_tesla=ElectricCar('tesla','model s',2016)</a:t>
            </a:r>
          </a:p>
          <a:p>
            <a:r>
              <a:rPr lang="en-US" altLang="zh-CN" sz="1600"/>
              <a:t>print(my_tesla.get_descriptive_name())</a:t>
            </a:r>
            <a:endParaRPr lang="zh-CN" altLang="en-US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1E6BE-903D-4456-A6AD-DD7EBDC8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876925"/>
            <a:ext cx="2678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2016 Tesla Model 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9CB-88CF-46AE-B1BC-BFC3DE2D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给子类定义属性和方法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E80EE7BF-3813-4898-ACB2-BE78455C5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8820150" cy="965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/>
              <a:t>    </a:t>
            </a:r>
            <a:r>
              <a:rPr lang="zh-CN" altLang="en-US" sz="2000"/>
              <a:t>让一个类继承另一个类后， 可添加区分子类和父类所需的新属性和方法。</a:t>
            </a:r>
            <a:endParaRPr lang="en-US" altLang="zh-CN" sz="2000"/>
          </a:p>
          <a:p>
            <a:pPr marL="0" indent="0">
              <a:buFontTx/>
              <a:buNone/>
            </a:pPr>
            <a:endParaRPr lang="zh-CN" altLang="en-US" sz="2000"/>
          </a:p>
        </p:txBody>
      </p:sp>
      <p:sp>
        <p:nvSpPr>
          <p:cNvPr id="24579" name="矩形 2">
            <a:extLst>
              <a:ext uri="{FF2B5EF4-FFF2-40B4-BE49-F238E27FC236}">
                <a16:creationId xmlns:a16="http://schemas.microsoft.com/office/drawing/2014/main" id="{1EC53F54-9D7B-4F64-B603-DAECAF6F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557338"/>
            <a:ext cx="741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class Car():</a:t>
            </a:r>
          </a:p>
          <a:p>
            <a:r>
              <a:rPr lang="en-US" altLang="zh-CN"/>
              <a:t>       ……</a:t>
            </a:r>
          </a:p>
          <a:p>
            <a:endParaRPr lang="en-US" altLang="zh-CN"/>
          </a:p>
          <a:p>
            <a:r>
              <a:rPr lang="en-US" altLang="zh-CN"/>
              <a:t>class ElectricCar(Car):</a:t>
            </a:r>
          </a:p>
          <a:p>
            <a:r>
              <a:rPr lang="en-US" altLang="zh-CN"/>
              <a:t>    """Models aspects of a car, specific to electric vehicles."""</a:t>
            </a:r>
          </a:p>
          <a:p>
            <a:endParaRPr lang="en-US" altLang="zh-CN"/>
          </a:p>
          <a:p>
            <a:r>
              <a:rPr lang="en-US" altLang="zh-CN"/>
              <a:t>    def __init__(self, manufacturer, model, year):</a:t>
            </a:r>
          </a:p>
          <a:p>
            <a:r>
              <a:rPr lang="en-US" altLang="zh-CN"/>
              <a:t>        super().__init__(manufacturer, model, year)</a:t>
            </a:r>
          </a:p>
          <a:p>
            <a:r>
              <a:rPr lang="en-US" altLang="zh-CN"/>
              <a:t>        self.battery = 70</a:t>
            </a:r>
          </a:p>
          <a:p>
            <a:endParaRPr lang="en-US" altLang="zh-CN"/>
          </a:p>
          <a:p>
            <a:r>
              <a:rPr lang="en-US" altLang="zh-CN"/>
              <a:t>    def describe_battery(self):</a:t>
            </a:r>
          </a:p>
          <a:p>
            <a:r>
              <a:rPr lang="en-US" altLang="zh-CN"/>
              <a:t>        print("This car has a " + str(self.battery_size) + "-kWh battery.") </a:t>
            </a:r>
          </a:p>
          <a:p>
            <a:endParaRPr lang="en-US" altLang="zh-CN"/>
          </a:p>
          <a:p>
            <a:r>
              <a:rPr lang="en-US" altLang="zh-CN"/>
              <a:t>my_tesla = ElectricCar('tesla', 'roadster', 2015)</a:t>
            </a:r>
          </a:p>
          <a:p>
            <a:r>
              <a:rPr lang="en-US" altLang="zh-CN"/>
              <a:t>print(my_tesla.get_descriptive_name())</a:t>
            </a:r>
          </a:p>
          <a:p>
            <a:r>
              <a:rPr lang="en-US" altLang="zh-CN"/>
              <a:t>my_tesla. describe_battery()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左大括号 6">
            <a:extLst>
              <a:ext uri="{FF2B5EF4-FFF2-40B4-BE49-F238E27FC236}">
                <a16:creationId xmlns:a16="http://schemas.microsoft.com/office/drawing/2014/main" id="{1AC1152E-E466-4445-829B-3B053B8D30E6}"/>
              </a:ext>
            </a:extLst>
          </p:cNvPr>
          <p:cNvSpPr/>
          <p:nvPr/>
        </p:nvSpPr>
        <p:spPr>
          <a:xfrm>
            <a:off x="4098925" y="1844675"/>
            <a:ext cx="287338" cy="3240088"/>
          </a:xfrm>
          <a:prstGeom prst="leftBrace">
            <a:avLst>
              <a:gd name="adj1" fmla="val 63705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7170" name="矩形 7">
            <a:extLst>
              <a:ext uri="{FF2B5EF4-FFF2-40B4-BE49-F238E27FC236}">
                <a16:creationId xmlns:a16="http://schemas.microsoft.com/office/drawing/2014/main" id="{2CD5A4BA-2D8B-4247-B3DB-B4B12B0A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75013"/>
            <a:ext cx="2265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Python</a:t>
            </a:r>
            <a:r>
              <a:rPr lang="zh-CN" altLang="en-US" b="1"/>
              <a:t>内置</a:t>
            </a:r>
            <a:r>
              <a:rPr lang="zh-CN" altLang="zh-CN" b="1"/>
              <a:t>数据类型</a:t>
            </a:r>
          </a:p>
        </p:txBody>
      </p:sp>
      <p:sp>
        <p:nvSpPr>
          <p:cNvPr id="7171" name="矩形 11">
            <a:extLst>
              <a:ext uri="{FF2B5EF4-FFF2-40B4-BE49-F238E27FC236}">
                <a16:creationId xmlns:a16="http://schemas.microsoft.com/office/drawing/2014/main" id="{8CF969AE-8A4F-45C1-9B75-DE98B24F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17446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数值类型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FC0FD98C-DC42-45C2-B010-EB7AB1B104A3}"/>
              </a:ext>
            </a:extLst>
          </p:cNvPr>
          <p:cNvSpPr/>
          <p:nvPr/>
        </p:nvSpPr>
        <p:spPr>
          <a:xfrm>
            <a:off x="5827713" y="1384300"/>
            <a:ext cx="215900" cy="1081088"/>
          </a:xfrm>
          <a:prstGeom prst="leftBrace">
            <a:avLst>
              <a:gd name="adj1" fmla="val 45248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7173" name="矩形 13">
            <a:extLst>
              <a:ext uri="{FF2B5EF4-FFF2-40B4-BE49-F238E27FC236}">
                <a16:creationId xmlns:a16="http://schemas.microsoft.com/office/drawing/2014/main" id="{BAF1D79D-3673-48B3-836E-C361A6BD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1303338"/>
            <a:ext cx="198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整数类型</a:t>
            </a:r>
            <a:r>
              <a:rPr lang="en-US" altLang="zh-CN" b="1"/>
              <a:t> (integer)</a:t>
            </a:r>
            <a:endParaRPr lang="zh-CN" altLang="en-US"/>
          </a:p>
        </p:txBody>
      </p:sp>
      <p:sp>
        <p:nvSpPr>
          <p:cNvPr id="7174" name="矩形 17">
            <a:extLst>
              <a:ext uri="{FF2B5EF4-FFF2-40B4-BE49-F238E27FC236}">
                <a16:creationId xmlns:a16="http://schemas.microsoft.com/office/drawing/2014/main" id="{12A8E36E-C9C7-4AA4-B802-F5137F0B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1735138"/>
            <a:ext cx="1471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浮点型</a:t>
            </a:r>
            <a:r>
              <a:rPr lang="en-US" altLang="zh-CN" b="1"/>
              <a:t>(float)</a:t>
            </a:r>
          </a:p>
        </p:txBody>
      </p:sp>
      <p:sp>
        <p:nvSpPr>
          <p:cNvPr id="7175" name="矩形 18">
            <a:extLst>
              <a:ext uri="{FF2B5EF4-FFF2-40B4-BE49-F238E27FC236}">
                <a16:creationId xmlns:a16="http://schemas.microsoft.com/office/drawing/2014/main" id="{C9ECFF8C-7628-4A33-A086-CDE375FC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166938"/>
            <a:ext cx="163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复数</a:t>
            </a:r>
            <a:r>
              <a:rPr lang="en-US" altLang="zh-CN" b="1"/>
              <a:t>(complex )</a:t>
            </a:r>
            <a:endParaRPr lang="zh-CN" altLang="en-US" b="1"/>
          </a:p>
        </p:txBody>
      </p:sp>
      <p:sp>
        <p:nvSpPr>
          <p:cNvPr id="7176" name="矩形 20">
            <a:extLst>
              <a:ext uri="{FF2B5EF4-FFF2-40B4-BE49-F238E27FC236}">
                <a16:creationId xmlns:a16="http://schemas.microsoft.com/office/drawing/2014/main" id="{ADC56D0E-0AEB-4B26-8618-CED33123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2681288"/>
            <a:ext cx="1452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布尔型</a:t>
            </a:r>
            <a:r>
              <a:rPr lang="en-US" altLang="zh-CN" b="1"/>
              <a:t>(bool)</a:t>
            </a:r>
          </a:p>
        </p:txBody>
      </p:sp>
      <p:sp>
        <p:nvSpPr>
          <p:cNvPr id="7177" name="矩形 22">
            <a:extLst>
              <a:ext uri="{FF2B5EF4-FFF2-40B4-BE49-F238E27FC236}">
                <a16:creationId xmlns:a16="http://schemas.microsoft.com/office/drawing/2014/main" id="{7D74CFB7-9C6A-4178-9035-291C0958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238500"/>
            <a:ext cx="232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字符串类型（</a:t>
            </a:r>
            <a:r>
              <a:rPr lang="en-US" altLang="zh-CN" b="1"/>
              <a:t>string</a:t>
            </a:r>
            <a:r>
              <a:rPr lang="zh-CN" altLang="en-US" b="1"/>
              <a:t>）</a:t>
            </a:r>
          </a:p>
        </p:txBody>
      </p:sp>
      <p:sp>
        <p:nvSpPr>
          <p:cNvPr id="7178" name="矩形 23">
            <a:extLst>
              <a:ext uri="{FF2B5EF4-FFF2-40B4-BE49-F238E27FC236}">
                <a16:creationId xmlns:a16="http://schemas.microsoft.com/office/drawing/2014/main" id="{ABF27EC4-D7B8-42E3-B3EF-0D04F45B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733800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序列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7DECF7BE-F890-4AF7-9F62-376DD93779AA}"/>
              </a:ext>
            </a:extLst>
          </p:cNvPr>
          <p:cNvSpPr/>
          <p:nvPr/>
        </p:nvSpPr>
        <p:spPr>
          <a:xfrm>
            <a:off x="5394325" y="3382963"/>
            <a:ext cx="215900" cy="1008062"/>
          </a:xfrm>
          <a:prstGeom prst="leftBrace">
            <a:avLst>
              <a:gd name="adj1" fmla="val 45248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7180" name="矩形 25">
            <a:extLst>
              <a:ext uri="{FF2B5EF4-FFF2-40B4-BE49-F238E27FC236}">
                <a16:creationId xmlns:a16="http://schemas.microsoft.com/office/drawing/2014/main" id="{FE8E980A-CBEA-4415-B259-C2896C85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670300"/>
            <a:ext cx="1074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列表</a:t>
            </a:r>
            <a:r>
              <a:rPr lang="en-US" altLang="zh-CN" b="1"/>
              <a:t>(list)</a:t>
            </a:r>
            <a:endParaRPr lang="zh-CN" altLang="en-US" b="1"/>
          </a:p>
        </p:txBody>
      </p:sp>
      <p:sp>
        <p:nvSpPr>
          <p:cNvPr id="7181" name="矩形 26">
            <a:extLst>
              <a:ext uri="{FF2B5EF4-FFF2-40B4-BE49-F238E27FC236}">
                <a16:creationId xmlns:a16="http://schemas.microsoft.com/office/drawing/2014/main" id="{7C169A23-75F8-4A69-AB03-B65A47234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111625"/>
            <a:ext cx="129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元组</a:t>
            </a:r>
            <a:r>
              <a:rPr lang="en-US" altLang="zh-CN" b="1"/>
              <a:t>(tuple)</a:t>
            </a:r>
            <a:endParaRPr lang="zh-CN" altLang="en-US" b="1"/>
          </a:p>
        </p:txBody>
      </p:sp>
      <p:sp>
        <p:nvSpPr>
          <p:cNvPr id="7182" name="矩形 27">
            <a:extLst>
              <a:ext uri="{FF2B5EF4-FFF2-40B4-BE49-F238E27FC236}">
                <a16:creationId xmlns:a16="http://schemas.microsoft.com/office/drawing/2014/main" id="{F7CAB8AE-7031-46F9-8610-0DEB478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716463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映射</a:t>
            </a:r>
          </a:p>
        </p:txBody>
      </p:sp>
      <p:sp>
        <p:nvSpPr>
          <p:cNvPr id="7183" name="矩形 28">
            <a:extLst>
              <a:ext uri="{FF2B5EF4-FFF2-40B4-BE49-F238E27FC236}">
                <a16:creationId xmlns:a16="http://schemas.microsoft.com/office/drawing/2014/main" id="{5F6460C6-7D7F-4898-968A-B7BCB65C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697413"/>
            <a:ext cx="1757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字典</a:t>
            </a:r>
            <a:r>
              <a:rPr lang="en-US" altLang="zh-CN" b="1"/>
              <a:t>(dictionary)</a:t>
            </a:r>
            <a:endParaRPr lang="zh-CN" altLang="en-US" b="1"/>
          </a:p>
        </p:txBody>
      </p:sp>
      <p:sp>
        <p:nvSpPr>
          <p:cNvPr id="7184" name="矩形 29">
            <a:extLst>
              <a:ext uri="{FF2B5EF4-FFF2-40B4-BE49-F238E27FC236}">
                <a16:creationId xmlns:a16="http://schemas.microsoft.com/office/drawing/2014/main" id="{2B2FA0DC-2ADB-43B7-9850-66C1FDED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4706938"/>
            <a:ext cx="60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——</a:t>
            </a:r>
            <a:endParaRPr lang="zh-CN" altLang="en-US" b="1"/>
          </a:p>
        </p:txBody>
      </p:sp>
      <p:sp>
        <p:nvSpPr>
          <p:cNvPr id="7185" name="标题 1">
            <a:extLst>
              <a:ext uri="{FF2B5EF4-FFF2-40B4-BE49-F238E27FC236}">
                <a16:creationId xmlns:a16="http://schemas.microsoft.com/office/drawing/2014/main" id="{98DE7257-AAF0-404D-BC43-C6F4D3C60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303213"/>
            <a:ext cx="8229600" cy="638175"/>
          </a:xfrm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zh-CN" altLang="en-US" sz="3200">
                <a:effectLst/>
              </a:rPr>
              <a:t>数据类型结构图</a:t>
            </a:r>
          </a:p>
        </p:txBody>
      </p:sp>
      <p:sp>
        <p:nvSpPr>
          <p:cNvPr id="7186" name="矩形 35">
            <a:extLst>
              <a:ext uri="{FF2B5EF4-FFF2-40B4-BE49-F238E27FC236}">
                <a16:creationId xmlns:a16="http://schemas.microsoft.com/office/drawing/2014/main" id="{6AC144C4-FE8D-4B83-9322-68C767C8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661025"/>
            <a:ext cx="134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自定义类型</a:t>
            </a:r>
          </a:p>
        </p:txBody>
      </p:sp>
      <p:sp>
        <p:nvSpPr>
          <p:cNvPr id="7187" name="矩形 36">
            <a:extLst>
              <a:ext uri="{FF2B5EF4-FFF2-40B4-BE49-F238E27FC236}">
                <a16:creationId xmlns:a16="http://schemas.microsoft.com/office/drawing/2014/main" id="{23C97AF3-824F-49A2-A7AC-A7263A37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1009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类</a:t>
            </a:r>
            <a:r>
              <a:rPr lang="en-US" altLang="zh-CN" b="1"/>
              <a:t>(class)</a:t>
            </a:r>
            <a:endParaRPr lang="zh-CN" altLang="en-US" b="1"/>
          </a:p>
        </p:txBody>
      </p:sp>
      <p:sp>
        <p:nvSpPr>
          <p:cNvPr id="7188" name="矩形 37">
            <a:extLst>
              <a:ext uri="{FF2B5EF4-FFF2-40B4-BE49-F238E27FC236}">
                <a16:creationId xmlns:a16="http://schemas.microsoft.com/office/drawing/2014/main" id="{B64CADB6-215F-4B93-BA20-9A1E5DCD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661025"/>
            <a:ext cx="601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——</a:t>
            </a:r>
            <a:endParaRPr lang="zh-CN" altLang="en-US" b="1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4639DC1C-81B8-4533-925B-89684465AB58}"/>
              </a:ext>
            </a:extLst>
          </p:cNvPr>
          <p:cNvSpPr/>
          <p:nvPr/>
        </p:nvSpPr>
        <p:spPr>
          <a:xfrm>
            <a:off x="1476375" y="3429000"/>
            <a:ext cx="287338" cy="2447925"/>
          </a:xfrm>
          <a:prstGeom prst="leftBrace">
            <a:avLst>
              <a:gd name="adj1" fmla="val 63705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7190" name="矩形 39">
            <a:extLst>
              <a:ext uri="{FF2B5EF4-FFF2-40B4-BE49-F238E27FC236}">
                <a16:creationId xmlns:a16="http://schemas.microsoft.com/office/drawing/2014/main" id="{D6FF7CCB-9233-49D2-B6F2-ECBD97E97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3706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数据类型</a:t>
            </a:r>
            <a:endParaRPr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0A7A1685-963B-4A45-8E33-A4C919BB15E8}"/>
              </a:ext>
            </a:extLst>
          </p:cNvPr>
          <p:cNvSpPr txBox="1"/>
          <p:nvPr/>
        </p:nvSpPr>
        <p:spPr bwMode="auto">
          <a:xfrm>
            <a:off x="265113" y="188913"/>
            <a:ext cx="8242300" cy="72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zh-CN" kern="0" dirty="0">
                <a:latin typeface="Palatino Linotype" panose="02040502050505030304" pitchFamily="18" charset="0"/>
                <a:ea typeface="黑体" panose="02010609060101010101" pitchFamily="49" charset="-122"/>
              </a:rPr>
              <a:t> 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3F54-3882-4A50-BA06-0484F82A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9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重写父类的方法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6EC1BC3A-1267-458B-8C30-1407F2610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908050"/>
            <a:ext cx="7067550" cy="445611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400"/>
              <a:t>    对于父类的方法，只要不符合子类模拟的实物的行为，都可对其进行重写。为此可在子类中定义一个这样的方法，即它与要重写的父类方法同名。这样，</a:t>
            </a:r>
            <a:r>
              <a:rPr lang="en-US" altLang="zh-CN" sz="2400"/>
              <a:t>Python </a:t>
            </a:r>
            <a:r>
              <a:rPr lang="zh-CN" altLang="en-US" sz="2400"/>
              <a:t>将不会考虑这个父类方法，而只关注在子类中定义的相应方法。</a:t>
            </a:r>
            <a:endParaRPr lang="en-US" altLang="zh-CN" sz="2400"/>
          </a:p>
        </p:txBody>
      </p:sp>
      <p:sp>
        <p:nvSpPr>
          <p:cNvPr id="25603" name="矩形 2">
            <a:extLst>
              <a:ext uri="{FF2B5EF4-FFF2-40B4-BE49-F238E27FC236}">
                <a16:creationId xmlns:a16="http://schemas.microsoft.com/office/drawing/2014/main" id="{A64B1F56-ABC1-43EE-AFBA-EB68524A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05263"/>
            <a:ext cx="71278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class ElectricCar(Car):</a:t>
            </a:r>
          </a:p>
          <a:p>
            <a:r>
              <a:rPr lang="en-US" altLang="zh-CN" sz="2000"/>
              <a:t>    …</a:t>
            </a:r>
          </a:p>
          <a:p>
            <a:endParaRPr lang="en-US" altLang="zh-CN" sz="2000"/>
          </a:p>
          <a:p>
            <a:r>
              <a:rPr lang="en-US" altLang="zh-CN" sz="2000"/>
              <a:t>    def fill_gas_tank(self):</a:t>
            </a:r>
          </a:p>
          <a:p>
            <a:r>
              <a:rPr lang="en-US" altLang="zh-CN" sz="2000"/>
              <a:t>          print(“This car doesn’t need a gas tank!”)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97A3-FD4B-434F-BC7D-2A1DF153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733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将实例用作属性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95F52E4E-F433-412D-B3AD-385D8A011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981075"/>
            <a:ext cx="8229600" cy="7477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/>
              <a:t>将属性和方法提取出来，放到一个专门的类中。</a:t>
            </a:r>
          </a:p>
        </p:txBody>
      </p:sp>
      <p:sp>
        <p:nvSpPr>
          <p:cNvPr id="26627" name="矩形 2">
            <a:extLst>
              <a:ext uri="{FF2B5EF4-FFF2-40B4-BE49-F238E27FC236}">
                <a16:creationId xmlns:a16="http://schemas.microsoft.com/office/drawing/2014/main" id="{0033C035-9FB7-4EFD-B20F-DD545C20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8532812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class Battery():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"""A simple attempt to model a battery for an electric car."""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def __init__(self, battery_size=60):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"""Initialize the batteery's attributes."""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self.battery_size = battery_size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  def describe_battery(self):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"""Print a statement describing the battery size."""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print("This car has a " + str(self.battery_size) + "-kWh battery.")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3">
            <a:extLst>
              <a:ext uri="{FF2B5EF4-FFF2-40B4-BE49-F238E27FC236}">
                <a16:creationId xmlns:a16="http://schemas.microsoft.com/office/drawing/2014/main" id="{FB774359-7863-415D-BA3C-B0FF25C2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88913"/>
            <a:ext cx="82804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   class ElectricCar(Car):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"""Models aspects of a car, specific to electric vehicles."""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  def __init__(self, manufacturer, model, year):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"""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Initialize attributes of the parent class.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Then initialize attributes specific to an electric car.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"""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super().__init__(manufacturer, model, year)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self.battery = Battery()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27650" name="矩形 4">
            <a:extLst>
              <a:ext uri="{FF2B5EF4-FFF2-40B4-BE49-F238E27FC236}">
                <a16:creationId xmlns:a16="http://schemas.microsoft.com/office/drawing/2014/main" id="{6F17BF7F-45CE-45FE-B07F-631FF06A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084763"/>
            <a:ext cx="74898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my_tesla = ElectricCar('tesla', 'roadster', 2015)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print(my_tesla.get_descriptive_name())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my_tesla. battery. describe_battery()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3FEFE615-1339-4751-A436-15451766398C}"/>
              </a:ext>
            </a:extLst>
          </p:cNvPr>
          <p:cNvSpPr txBox="1"/>
          <p:nvPr/>
        </p:nvSpPr>
        <p:spPr>
          <a:xfrm>
            <a:off x="4537075" y="2806700"/>
            <a:ext cx="3916363" cy="338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altLang="zh-CN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的父类为</a:t>
            </a:r>
            <a:r>
              <a:rPr lang="en-US" altLang="zh-CN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C</a:t>
            </a:r>
            <a:r>
              <a:rPr lang="zh-CN" altLang="en-US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， </a:t>
            </a:r>
            <a:r>
              <a:rPr lang="en-US" altLang="zh-CN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C</a:t>
            </a:r>
            <a:r>
              <a:rPr lang="zh-CN" altLang="en-US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的父类为</a:t>
            </a:r>
            <a:r>
              <a:rPr lang="en-US" altLang="zh-CN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B</a:t>
            </a:r>
            <a:r>
              <a:rPr lang="zh-CN" altLang="en-US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， </a:t>
            </a:r>
            <a:r>
              <a:rPr lang="en-US" altLang="zh-CN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B</a:t>
            </a:r>
            <a:r>
              <a:rPr lang="zh-CN" altLang="en-US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的父类为</a:t>
            </a:r>
            <a:r>
              <a:rPr lang="en-US" altLang="zh-CN" sz="1600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A</a:t>
            </a:r>
          </a:p>
        </p:txBody>
      </p:sp>
      <p:pic>
        <p:nvPicPr>
          <p:cNvPr id="28674" name="图片 1">
            <a:extLst>
              <a:ext uri="{FF2B5EF4-FFF2-40B4-BE49-F238E27FC236}">
                <a16:creationId xmlns:a16="http://schemas.microsoft.com/office/drawing/2014/main" id="{2EB969CF-380A-4427-9D74-6BCD3B10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871538"/>
            <a:ext cx="29527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26AE93-E3A1-4787-92AF-69FDDAD31D38}"/>
              </a:ext>
            </a:extLst>
          </p:cNvPr>
          <p:cNvSpPr txBox="1"/>
          <p:nvPr/>
        </p:nvSpPr>
        <p:spPr>
          <a:xfrm>
            <a:off x="3942079" y="344804"/>
            <a:ext cx="1402080" cy="5835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r>
              <a:rPr lang="zh-CN" altLang="en-US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  <a:sym typeface="+mn-ea"/>
              </a:rPr>
              <a:t>继承链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2">
            <a:extLst>
              <a:ext uri="{FF2B5EF4-FFF2-40B4-BE49-F238E27FC236}">
                <a16:creationId xmlns:a16="http://schemas.microsoft.com/office/drawing/2014/main" id="{53A35C2E-4F22-4A78-B695-2D7EE396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5510213"/>
            <a:ext cx="7000875" cy="706437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Consolas" panose="020B0609020204030204" pitchFamily="49" charset="0"/>
              </a:rPr>
              <a:t>B init.</a:t>
            </a:r>
          </a:p>
          <a:p>
            <a:pPr eaLnBrk="0" hangingPunct="0"/>
            <a:r>
              <a:rPr lang="en-US" altLang="zh-CN" sz="2000">
                <a:latin typeface="Consolas" panose="020B0609020204030204" pitchFamily="49" charset="0"/>
              </a:rPr>
              <a:t>D init.</a:t>
            </a:r>
          </a:p>
        </p:txBody>
      </p:sp>
      <p:sp>
        <p:nvSpPr>
          <p:cNvPr id="29698" name="矩形 4">
            <a:extLst>
              <a:ext uri="{FF2B5EF4-FFF2-40B4-BE49-F238E27FC236}">
                <a16:creationId xmlns:a16="http://schemas.microsoft.com/office/drawing/2014/main" id="{C3D5C2B0-009B-4FE6-BD68-EF8C472B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50838"/>
            <a:ext cx="7000875" cy="476885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#chain.py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A:</a:t>
            </a:r>
          </a:p>
          <a:p>
            <a:pPr eaLnBrk="0" hangingPunct="0"/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"A init."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b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B(A):</a:t>
            </a:r>
          </a:p>
          <a:p>
            <a:pPr eaLnBrk="0" hangingPunct="0"/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"B init."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b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C(B):</a:t>
            </a:r>
          </a:p>
          <a:p>
            <a:pPr eaLnBrk="0" hangingPunct="0"/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"C init."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b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D(C):</a:t>
            </a:r>
          </a:p>
          <a:p>
            <a:pPr eaLnBrk="0" hangingPunct="0"/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super(C,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).__init__()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"D init."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b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d = D()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068E944-661B-41E8-96C7-690CE9D73A1F}"/>
              </a:ext>
            </a:extLst>
          </p:cNvPr>
          <p:cNvSpPr txBox="1"/>
          <p:nvPr/>
        </p:nvSpPr>
        <p:spPr>
          <a:xfrm>
            <a:off x="4848225" y="933450"/>
            <a:ext cx="4506913" cy="369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在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类的代码内部试图执行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B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类的构造函数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6643F6-EB5F-4465-A477-0F56580BAB99}"/>
              </a:ext>
            </a:extLst>
          </p:cNvPr>
          <p:cNvSpPr txBox="1"/>
          <p:nvPr/>
        </p:nvSpPr>
        <p:spPr>
          <a:xfrm>
            <a:off x="4446588" y="1614488"/>
            <a:ext cx="4506912" cy="17541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实例化了一个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类对象，比如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，并试图执行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对象的方法时，解释器会查找并确定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类是否有该方法，有，执行之。如果没有，上溯到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C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类，也没有，上溯到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B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类，有了，执行之。如果到了继承链的顶端，仍然没有指定的方法，解释器停止执行并报错。</a:t>
            </a: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4CB42EF9-C457-4757-A035-2078223DB282}"/>
              </a:ext>
            </a:extLst>
          </p:cNvPr>
          <p:cNvSpPr txBox="1"/>
          <p:nvPr/>
        </p:nvSpPr>
        <p:spPr>
          <a:xfrm>
            <a:off x="1714500" y="1487488"/>
            <a:ext cx="6757988" cy="2584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继承链有关的方法和属性：</a:t>
            </a: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eaLnBrk="0" hangingPunct="0"/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issubclass(D,A): 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可以确定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类是否是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A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类的子类</a:t>
            </a: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D.__bases__: 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返回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类的基类</a:t>
            </a: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 isinstance(d,B): 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判断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对象是否是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B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类的实例</a:t>
            </a: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endParaRPr lang="en-US" altLang="zh-CN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marL="285750" indent="-285750" eaLnBrk="0" hangingPunct="0">
              <a:buFontTx/>
              <a:buChar char="-"/>
            </a:pP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d.__class__: 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返回对象</a:t>
            </a:r>
            <a:r>
              <a:rPr lang="en-US" altLang="zh-CN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d</a:t>
            </a:r>
            <a:r>
              <a:rPr lang="zh-CN" altLang="en-US" noProof="1"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的类型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6F8B0C44-382B-4F29-90D8-5DE61D5F858D}"/>
              </a:ext>
            </a:extLst>
          </p:cNvPr>
          <p:cNvSpPr txBox="1"/>
          <p:nvPr/>
        </p:nvSpPr>
        <p:spPr>
          <a:xfrm>
            <a:off x="568325" y="5586413"/>
            <a:ext cx="6969125" cy="106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描述了一个雇员，既是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人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类，也是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纳税人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</a:t>
            </a:r>
            <a:endParaRPr lang="zh-CN" altLang="en-US" sz="100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</p:txBody>
      </p:sp>
      <p:pic>
        <p:nvPicPr>
          <p:cNvPr id="31746" name="图片 4">
            <a:extLst>
              <a:ext uri="{FF2B5EF4-FFF2-40B4-BE49-F238E27FC236}">
                <a16:creationId xmlns:a16="http://schemas.microsoft.com/office/drawing/2014/main" id="{4DCAF10E-894F-42F4-8C54-69EB9959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879475"/>
            <a:ext cx="75628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本框 1">
            <a:extLst>
              <a:ext uri="{FF2B5EF4-FFF2-40B4-BE49-F238E27FC236}">
                <a16:creationId xmlns:a16="http://schemas.microsoft.com/office/drawing/2014/main" id="{D2BE43A9-7CB8-4A05-901B-09416141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381000"/>
            <a:ext cx="180975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latin typeface="阿里巴巴普惠体 R" pitchFamily="18" charset="-122"/>
                <a:ea typeface="阿里巴巴普惠体 R" pitchFamily="18" charset="-122"/>
                <a:sym typeface="宋体" panose="02010600030101010101" pitchFamily="2" charset="-122"/>
              </a:rPr>
              <a:t>多重继承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FE41AA-89FF-473C-9181-275B713948E4}"/>
              </a:ext>
            </a:extLst>
          </p:cNvPr>
          <p:cNvSpPr txBox="1"/>
          <p:nvPr/>
        </p:nvSpPr>
        <p:spPr>
          <a:xfrm>
            <a:off x="776288" y="6110288"/>
            <a:ext cx="9293225" cy="369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描述了一个雇员，既是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人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类，也是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纳税人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"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</a:t>
            </a:r>
            <a:endParaRPr lang="zh-CN" altLang="en-US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">
            <a:extLst>
              <a:ext uri="{FF2B5EF4-FFF2-40B4-BE49-F238E27FC236}">
                <a16:creationId xmlns:a16="http://schemas.microsoft.com/office/drawing/2014/main" id="{E5B13ECF-9009-45A1-9966-043C982B9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241300"/>
            <a:ext cx="6784975" cy="47085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Person: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	self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.sName = 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	self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.sId = 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"Person::__init__()."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eat(self,weight):</a:t>
            </a: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"Person::eat():"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, weight, 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"grams of food."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b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TaxPayer: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	self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.childrenCount = </a:t>
            </a:r>
            <a:r>
              <a:rPr lang="en-US" altLang="zh-CN" sz="12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"TaxPayer::__init__()."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compIncomeTax(self):</a:t>
            </a: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"TaxPayer::compIncomeTax()."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b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Employee(Person,TaxPayer):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    def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__init__(self):</a:t>
            </a: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super().__init__()</a:t>
            </a: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TaxPayer.__init__(</a:t>
            </a: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	self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.sEmployeeNo = 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	self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.iWeekSalary = </a:t>
            </a:r>
            <a:r>
              <a:rPr lang="en-US" altLang="zh-CN" sz="12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"Employee::__init__()."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work(self):</a:t>
            </a:r>
          </a:p>
          <a:p>
            <a:pPr eaLnBrk="0" hangingPunct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>
                <a:solidFill>
                  <a:srgbClr val="A31515"/>
                </a:solidFill>
                <a:latin typeface="Consolas" panose="020B0609020204030204" pitchFamily="49" charset="0"/>
              </a:rPr>
              <a:t>"Employee::work()."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941B41-7A7D-4130-B6DE-EC01EFAB90F1}"/>
              </a:ext>
            </a:extLst>
          </p:cNvPr>
          <p:cNvSpPr txBox="1"/>
          <p:nvPr/>
        </p:nvSpPr>
        <p:spPr>
          <a:xfrm>
            <a:off x="4211638" y="3081338"/>
            <a:ext cx="3033712" cy="1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Employee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类有两个父类，从左至右分别是</a:t>
            </a:r>
            <a:r>
              <a:rPr lang="en-US" altLang="zh-CN" sz="100" b="1" noProof="1">
                <a:solidFill>
                  <a:srgbClr val="FF0000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Person</a:t>
            </a:r>
            <a:r>
              <a:rPr lang="zh-CN" altLang="en-US" sz="100" b="1" noProof="1">
                <a:solidFill>
                  <a:srgbClr val="FF0000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和</a:t>
            </a:r>
            <a:r>
              <a:rPr lang="en-US" altLang="zh-CN" sz="100" b="1" noProof="1">
                <a:solidFill>
                  <a:srgbClr val="FF0000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TaxPayer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。从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Person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继承了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eat()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方法，从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TaxPayer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继承了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compIncomeTax() - 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计算收入税方法</a:t>
            </a:r>
            <a:endParaRPr lang="en-US" altLang="zh-CN" sz="100" noProof="1">
              <a:solidFill>
                <a:srgbClr val="333333"/>
              </a:solidFill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eaLnBrk="0" hangingPunct="0"/>
            <a:endParaRPr lang="en-US" altLang="zh-CN" sz="100" noProof="1">
              <a:solidFill>
                <a:srgbClr val="333333"/>
              </a:solidFill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eaLnBrk="0" hangingPunct="0"/>
            <a:endParaRPr lang="en-US" altLang="zh-CN" sz="100" noProof="1">
              <a:solidFill>
                <a:srgbClr val="333333"/>
              </a:solidFill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eaLnBrk="0" hangingPunct="0"/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一个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Employee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对象，同时也是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Person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对象，也是</a:t>
            </a:r>
            <a:r>
              <a:rPr lang="en-US" altLang="zh-CN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TaxPayer</a:t>
            </a:r>
            <a:r>
              <a:rPr lang="zh-CN" altLang="en-US" sz="100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</a:t>
            </a:r>
            <a:endParaRPr lang="zh-CN" altLang="en-US" sz="100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54130C-1FD9-4F91-89F6-BFDFEFF0EF98}"/>
              </a:ext>
            </a:extLst>
          </p:cNvPr>
          <p:cNvSpPr txBox="1"/>
          <p:nvPr/>
        </p:nvSpPr>
        <p:spPr>
          <a:xfrm>
            <a:off x="1244600" y="5014913"/>
            <a:ext cx="6878638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Employee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类有两个父类，从左至右分别是</a:t>
            </a:r>
            <a:r>
              <a:rPr lang="en-US" altLang="zh-CN" b="1" noProof="1">
                <a:solidFill>
                  <a:srgbClr val="FF0000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Person</a:t>
            </a:r>
            <a:r>
              <a:rPr lang="zh-CN" altLang="en-US" b="1" noProof="1">
                <a:solidFill>
                  <a:srgbClr val="FF0000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和</a:t>
            </a:r>
            <a:r>
              <a:rPr lang="en-US" altLang="zh-CN" b="1" noProof="1">
                <a:solidFill>
                  <a:srgbClr val="FF0000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TaxPayer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。从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Person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继承了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eat()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方法，从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TaxPayer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继承了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compIncomeTax() - 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计算收入税方法</a:t>
            </a:r>
            <a:endParaRPr lang="en-US" altLang="zh-CN" noProof="1">
              <a:solidFill>
                <a:srgbClr val="333333"/>
              </a:solidFill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eaLnBrk="0" hangingPunct="0"/>
            <a:endParaRPr lang="en-US" altLang="zh-CN" noProof="1">
              <a:solidFill>
                <a:srgbClr val="333333"/>
              </a:solidFill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  <a:p>
            <a:pPr eaLnBrk="0" hangingPunct="0"/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一个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Employee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对象，同时也是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Person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对象，也是</a:t>
            </a:r>
            <a:r>
              <a:rPr lang="en-US" altLang="zh-CN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TaxPayer</a:t>
            </a:r>
            <a:r>
              <a:rPr lang="zh-CN" altLang="en-US" noProof="1">
                <a:solidFill>
                  <a:srgbClr val="333333"/>
                </a:solidFill>
                <a:latin typeface="阿里巴巴普惠体 R" pitchFamily="18" charset="-122"/>
                <a:ea typeface="阿里巴巴普惠体 R" pitchFamily="18" charset="-122"/>
                <a:cs typeface="阿里巴巴普惠体 R" pitchFamily="18" charset="-122"/>
              </a:rPr>
              <a:t>对象</a:t>
            </a:r>
            <a:endParaRPr lang="zh-CN" altLang="en-US" noProof="1">
              <a:latin typeface="阿里巴巴普惠体 R" pitchFamily="18" charset="-122"/>
              <a:ea typeface="阿里巴巴普惠体 R" pitchFamily="18" charset="-122"/>
              <a:cs typeface="阿里巴巴普惠体 R" pitchFamily="18" charset="-122"/>
            </a:endParaRP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15816" y="260648"/>
            <a:ext cx="2732046" cy="391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类对象的属性和方法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619672" y="5154012"/>
            <a:ext cx="72728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objectCount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是类对象的属性，该属性记录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Tomato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类被实例化的次数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4020912"/>
            <a:ext cx="7035980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Tomato.smile</a:t>
            </a:r>
            <a:r>
              <a:rPr lang="en-US" altLang="zh-CN" sz="1200" dirty="0">
                <a:latin typeface="Consolas" panose="020B0609020204030204" pitchFamily="49" charset="0"/>
              </a:rPr>
              <a:t>(): without self parameter.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latin typeface="Consolas" panose="020B0609020204030204" pitchFamily="49" charset="0"/>
              </a:rPr>
              <a:t>: 3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t1.objectCount: 3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id of </a:t>
            </a:r>
            <a:r>
              <a:rPr lang="en-US" altLang="zh-CN" sz="1200" dirty="0" err="1"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latin typeface="Consolas" panose="020B0609020204030204" pitchFamily="49" charset="0"/>
              </a:rPr>
              <a:t>: 140720142013536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id of t1.objectCount: 140720142013536</a:t>
            </a:r>
          </a:p>
        </p:txBody>
      </p:sp>
      <p:sp>
        <p:nvSpPr>
          <p:cNvPr id="2" name="矩形 1"/>
          <p:cNvSpPr/>
          <p:nvPr/>
        </p:nvSpPr>
        <p:spPr>
          <a:xfrm>
            <a:off x="1619672" y="789258"/>
            <a:ext cx="7035980" cy="32316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#Tomato1.py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Tomato: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smile():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Tomato.smile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(): without self parameter."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Tomato.smile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t1 = Tomato()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t2 = Tomato()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t3 = Tomato()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"t1.objectCount:"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,t1.objectCount)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"id of Tomato.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objectCount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,id(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"id of t1.objectCount:"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,id(t1.objectCount))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66F026-BC8C-4B5C-82D6-95DC777D9DED}"/>
              </a:ext>
            </a:extLst>
          </p:cNvPr>
          <p:cNvSpPr txBox="1"/>
          <p:nvPr/>
        </p:nvSpPr>
        <p:spPr>
          <a:xfrm>
            <a:off x="1686440" y="5582789"/>
            <a:ext cx="696921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t1.objectCount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Tomato.objectCount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号表明，两种访问方式引用的是同一个对象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Wingdings" panose="05000000000000000000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1D73A2-8C24-421B-AE30-2B5967296757}"/>
              </a:ext>
            </a:extLst>
          </p:cNvPr>
          <p:cNvSpPr txBox="1"/>
          <p:nvPr/>
        </p:nvSpPr>
        <p:spPr>
          <a:xfrm>
            <a:off x="1686440" y="6205385"/>
            <a:ext cx="696921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smile()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函数没有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self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参数，该函数的执行不与任何具体的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Tomato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对象相关联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619199" y="4581128"/>
            <a:ext cx="696921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是否可以用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self.objectCount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+= 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来给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Tomato.objectCount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赋值？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不可以</a:t>
            </a:r>
            <a:endParaRPr lang="en-US" altLang="zh-CN" b="1" dirty="0">
              <a:solidFill>
                <a:srgbClr val="FF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Wingdings" panose="05000000000000000000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692696"/>
            <a:ext cx="7035980" cy="32316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#Tomato1.py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Tomato: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smile():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Tomato.smile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(): without self parameter."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Tomato.smile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t1 = Tomato()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t2 = Tomato()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t3 = Tomato()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"t1.objectCount:"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,t1.objectCount)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"id of Tomato.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objectCount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,id(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Tomato.objectCount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"id of t1.objectCount:"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,id(t1.objectCount))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3CF8E-B0B8-47D7-86F9-5FBA5AB8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zh-CN" sz="3600" dirty="0"/>
              <a:t>面向过程与面向对象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5A765-7331-4E0F-90A5-F406A4D9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920037" cy="4713287"/>
          </a:xfrm>
        </p:spPr>
        <p:txBody>
          <a:bodyPr>
            <a:normAutofit/>
          </a:bodyPr>
          <a:lstStyle/>
          <a:p>
            <a:pPr indent="720725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zh-CN" altLang="zh-CN" sz="2200"/>
              <a:t>在了解几种流行的程序语言时，介绍过面向过程是一种以事件为中心的编程思想，而面向对象是一种以事物为中心的编程思想。</a:t>
            </a:r>
          </a:p>
          <a:p>
            <a:pPr indent="720725">
              <a:spcBef>
                <a:spcPct val="0"/>
              </a:spcBef>
              <a:buFontTx/>
              <a:buNone/>
            </a:pPr>
            <a:r>
              <a:rPr lang="zh-CN" altLang="zh-CN" sz="2200"/>
              <a:t>以面向过程（</a:t>
            </a:r>
            <a:r>
              <a:rPr lang="en-US" altLang="zh-CN" sz="2200"/>
              <a:t>procedure-oriented</a:t>
            </a:r>
            <a:r>
              <a:rPr lang="zh-CN" altLang="zh-CN" sz="2200"/>
              <a:t>）的思想来编程，就是把解决问题的步骤写出来，程序一步一步执行就能解决问题。而以面向对象（</a:t>
            </a:r>
            <a:r>
              <a:rPr lang="en-US" altLang="zh-CN" sz="2200"/>
              <a:t>Object-Oriented</a:t>
            </a:r>
            <a:r>
              <a:rPr lang="zh-CN" altLang="zh-CN" sz="2200"/>
              <a:t>）的思想来编程，会把问题相关的数据提取出来，将具有相同属性的物体抽象为“类”，并给“类”设计相应的方法。程序执行时，通常就是创建这个类的一个对象，调用这个类的方法，就可以解决问题。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636E8-4DCE-414C-B5B0-0597E9DF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导入单个类</a:t>
            </a:r>
          </a:p>
        </p:txBody>
      </p:sp>
      <p:sp>
        <p:nvSpPr>
          <p:cNvPr id="33794" name="矩形 2">
            <a:extLst>
              <a:ext uri="{FF2B5EF4-FFF2-40B4-BE49-F238E27FC236}">
                <a16:creationId xmlns:a16="http://schemas.microsoft.com/office/drawing/2014/main" id="{6674196F-AD86-47C4-AEFA-108D25D9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60575"/>
            <a:ext cx="72723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from car import Car</a:t>
            </a:r>
          </a:p>
          <a:p>
            <a:endParaRPr lang="en-US" altLang="zh-CN" sz="2400"/>
          </a:p>
          <a:p>
            <a:r>
              <a:rPr lang="en-US" altLang="zh-CN" sz="2400"/>
              <a:t>my_new_car = Car('audi', 'a4', 2015)</a:t>
            </a:r>
          </a:p>
          <a:p>
            <a:r>
              <a:rPr lang="en-US" altLang="zh-CN" sz="2400"/>
              <a:t>print(my_new_car.get_descriptive_name())</a:t>
            </a:r>
          </a:p>
          <a:p>
            <a:endParaRPr lang="en-US" altLang="zh-CN" sz="2400"/>
          </a:p>
          <a:p>
            <a:r>
              <a:rPr lang="en-US" altLang="zh-CN" sz="2400"/>
              <a:t>my_new_car.odometer_reading = 23</a:t>
            </a:r>
          </a:p>
          <a:p>
            <a:r>
              <a:rPr lang="en-US" altLang="zh-CN" sz="2400"/>
              <a:t>my_new_car.read_odometer()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8FA1-F9B4-4717-BCB7-484F2631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导入多个类</a:t>
            </a:r>
          </a:p>
        </p:txBody>
      </p:sp>
      <p:sp>
        <p:nvSpPr>
          <p:cNvPr id="34818" name="矩形 2">
            <a:extLst>
              <a:ext uri="{FF2B5EF4-FFF2-40B4-BE49-F238E27FC236}">
                <a16:creationId xmlns:a16="http://schemas.microsoft.com/office/drawing/2014/main" id="{DE315328-9AFA-453D-995A-BDE14692B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57338"/>
            <a:ext cx="78311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from car import Car, ElectricCar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my_beetle = Car('volkswagen', 'beetle', 2015)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print(my_beetle.get_descriptive_name())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my_tesla = ElectricCar('tesla', 'roadster', 2015)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print(my_tesla.get_descriptive_name())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D8FA3-792F-40CF-BE87-A42DE3CA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导入整个模块</a:t>
            </a:r>
          </a:p>
        </p:txBody>
      </p:sp>
      <p:sp>
        <p:nvSpPr>
          <p:cNvPr id="35842" name="矩形 3">
            <a:extLst>
              <a:ext uri="{FF2B5EF4-FFF2-40B4-BE49-F238E27FC236}">
                <a16:creationId xmlns:a16="http://schemas.microsoft.com/office/drawing/2014/main" id="{58F658BB-5254-4357-BC39-00925CF22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8172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import car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my_beetle = car.Car('volkswagen', 'beetle', 2015)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print(my_beetle.get_descriptive_name())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941-327B-45BF-A19C-1A046A48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33375"/>
            <a:ext cx="7869238" cy="638175"/>
          </a:xfrm>
        </p:spPr>
        <p:txBody>
          <a:bodyPr/>
          <a:lstStyle/>
          <a:p>
            <a:pPr>
              <a:defRPr/>
            </a:pPr>
            <a:r>
              <a:rPr lang="zh-CN" altLang="zh-CN" sz="3600" dirty="0"/>
              <a:t>面向过程与面向对象</a:t>
            </a:r>
            <a:r>
              <a:rPr lang="en-US" altLang="zh-CN" sz="3600" dirty="0"/>
              <a:t>——</a:t>
            </a:r>
            <a:r>
              <a:rPr lang="zh-CN" altLang="zh-CN" sz="3600" dirty="0"/>
              <a:t>比较</a:t>
            </a:r>
            <a:endParaRPr lang="zh-CN" altLang="en-US" sz="3600" dirty="0"/>
          </a:p>
        </p:txBody>
      </p:sp>
      <p:sp>
        <p:nvSpPr>
          <p:cNvPr id="9218" name="内容占位符 5">
            <a:extLst>
              <a:ext uri="{FF2B5EF4-FFF2-40B4-BE49-F238E27FC236}">
                <a16:creationId xmlns:a16="http://schemas.microsoft.com/office/drawing/2014/main" id="{EB58FC08-7C97-4B93-AD41-5409FF990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931150" cy="4897437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例如一个班级有</a:t>
            </a:r>
            <a:r>
              <a:rPr lang="en-US" altLang="zh-CN" sz="2000"/>
              <a:t>20</a:t>
            </a:r>
            <a:r>
              <a:rPr lang="zh-CN" altLang="zh-CN" sz="2000"/>
              <a:t>个学生，每个学生有自己的名字，学号。如果使用面向过程语言，首先需要创建一个列表类型变量</a:t>
            </a:r>
            <a:r>
              <a:rPr lang="en-US" altLang="zh-CN" sz="2000"/>
              <a:t>name=[]</a:t>
            </a:r>
            <a:r>
              <a:rPr lang="zh-CN" altLang="zh-CN" sz="2000"/>
              <a:t>存放</a:t>
            </a:r>
            <a:r>
              <a:rPr lang="en-US" altLang="zh-CN" sz="2000"/>
              <a:t>20</a:t>
            </a:r>
            <a:r>
              <a:rPr lang="zh-CN" altLang="zh-CN" sz="2000"/>
              <a:t>个名字，使用另一个列表型变量</a:t>
            </a:r>
            <a:r>
              <a:rPr lang="en-US" altLang="zh-CN" sz="2000"/>
              <a:t>number=[]</a:t>
            </a:r>
            <a:r>
              <a:rPr lang="zh-CN" altLang="zh-CN" sz="2000"/>
              <a:t>存放每个人所对应的学号。开学后，每个学生进行选课，所选课程各不相同，这时又需要创建一个列表</a:t>
            </a:r>
            <a:r>
              <a:rPr lang="en-US" altLang="zh-CN" sz="2000"/>
              <a:t>course=[]</a:t>
            </a:r>
            <a:r>
              <a:rPr lang="zh-CN" altLang="zh-CN" sz="2000"/>
              <a:t>，其中的每一个元素又是一个列表，记录对应学生所选课程。对应于</a:t>
            </a:r>
            <a:r>
              <a:rPr lang="en-US" altLang="zh-CN" sz="2000"/>
              <a:t>course</a:t>
            </a:r>
            <a:r>
              <a:rPr lang="zh-CN" altLang="zh-CN" sz="2000"/>
              <a:t>，还需要一个</a:t>
            </a:r>
            <a:r>
              <a:rPr lang="en-US" altLang="zh-CN" sz="2000"/>
              <a:t>grade</a:t>
            </a:r>
            <a:r>
              <a:rPr lang="zh-CN" altLang="zh-CN" sz="2000"/>
              <a:t>列表来存放每门课的成绩，以及一个</a:t>
            </a:r>
            <a:r>
              <a:rPr lang="en-US" altLang="zh-CN" sz="2000"/>
              <a:t>GPA</a:t>
            </a:r>
            <a:r>
              <a:rPr lang="zh-CN" altLang="zh-CN" sz="2000"/>
              <a:t>列表来存放每个学生的绩点。现有一名学生转专业进入了该班，那么，需要对刚刚所建立的所有列表，都需要依次插入该转入学生的信息，现在已经初显面向过程编程的问题了，扩展性很差。当学期结束时，如果按照</a:t>
            </a:r>
            <a:r>
              <a:rPr lang="en-US" altLang="zh-CN" sz="2000"/>
              <a:t>GPA</a:t>
            </a:r>
            <a:r>
              <a:rPr lang="zh-CN" altLang="zh-CN" sz="2000"/>
              <a:t>的高低公布学生成绩，那么在对</a:t>
            </a:r>
            <a:r>
              <a:rPr lang="en-US" altLang="zh-CN" sz="2000"/>
              <a:t>GPA</a:t>
            </a:r>
            <a:r>
              <a:rPr lang="zh-CN" altLang="zh-CN" sz="2000"/>
              <a:t>列表进行排序的同时，</a:t>
            </a:r>
            <a:r>
              <a:rPr lang="en-US" altLang="zh-CN" sz="2000"/>
              <a:t>name</a:t>
            </a:r>
            <a:r>
              <a:rPr lang="zh-CN" altLang="zh-CN" sz="2000"/>
              <a:t>、</a:t>
            </a:r>
            <a:r>
              <a:rPr lang="en-US" altLang="zh-CN" sz="2000"/>
              <a:t>number</a:t>
            </a:r>
            <a:r>
              <a:rPr lang="zh-CN" altLang="zh-CN" sz="2000"/>
              <a:t>、</a:t>
            </a:r>
            <a:r>
              <a:rPr lang="en-US" altLang="zh-CN" sz="2000"/>
              <a:t>course</a:t>
            </a:r>
            <a:r>
              <a:rPr lang="zh-CN" altLang="zh-CN" sz="2000"/>
              <a:t>、</a:t>
            </a:r>
            <a:r>
              <a:rPr lang="en-US" altLang="zh-CN" sz="2000"/>
              <a:t>grade</a:t>
            </a:r>
            <a:r>
              <a:rPr lang="zh-CN" altLang="zh-CN" sz="2000"/>
              <a:t>等等列表均要同</a:t>
            </a:r>
            <a:r>
              <a:rPr lang="en-US" altLang="zh-CN" sz="2000"/>
              <a:t>GPA</a:t>
            </a:r>
            <a:r>
              <a:rPr lang="zh-CN" altLang="zh-CN" sz="2000"/>
              <a:t>排序同步进行，十分麻烦。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F23C1-2B44-4696-A1E4-155B0ED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       </a:t>
            </a:r>
            <a:r>
              <a:rPr lang="zh-CN" altLang="zh-CN" sz="3600" dirty="0"/>
              <a:t>面向过程与面向对象</a:t>
            </a:r>
            <a:r>
              <a:rPr lang="en-US" altLang="zh-CN" sz="3600" dirty="0"/>
              <a:t>——</a:t>
            </a:r>
            <a:r>
              <a:rPr lang="zh-CN" altLang="zh-CN" sz="3600" dirty="0"/>
              <a:t>比较</a:t>
            </a:r>
            <a:endParaRPr lang="zh-CN" altLang="en-US" sz="3600" dirty="0"/>
          </a:p>
        </p:txBody>
      </p:sp>
      <p:sp>
        <p:nvSpPr>
          <p:cNvPr id="10242" name="内容占位符 5">
            <a:extLst>
              <a:ext uri="{FF2B5EF4-FFF2-40B4-BE49-F238E27FC236}">
                <a16:creationId xmlns:a16="http://schemas.microsoft.com/office/drawing/2014/main" id="{FD0FE0EF-3CC9-4609-A58D-F97FB14A9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268413"/>
            <a:ext cx="7632700" cy="4897437"/>
          </a:xfrm>
        </p:spPr>
        <p:txBody>
          <a:bodyPr/>
          <a:lstStyle/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/>
              <a:t>相反，使用面向对象语言，可以将每一个学生定义为一个对象，每一个对象有诸多属性，例如姓名，学号，所选课，每门课成绩，</a:t>
            </a:r>
            <a:r>
              <a:rPr lang="en-US" altLang="zh-CN"/>
              <a:t>GPA</a:t>
            </a:r>
            <a:r>
              <a:rPr lang="zh-CN" altLang="zh-CN"/>
              <a:t>等等。而一个有</a:t>
            </a:r>
            <a:r>
              <a:rPr lang="en-US" altLang="zh-CN"/>
              <a:t>20</a:t>
            </a:r>
            <a:r>
              <a:rPr lang="zh-CN" altLang="zh-CN"/>
              <a:t>个元素，每个元素是一个学生对象的列表就可以表示一个班级，如果有新生加入，只需要将新生对象</a:t>
            </a:r>
            <a:r>
              <a:rPr lang="en-US" altLang="zh-CN"/>
              <a:t>append</a:t>
            </a:r>
            <a:r>
              <a:rPr lang="zh-CN" altLang="zh-CN"/>
              <a:t>到班级列表就可以实现，最后成绩的排序只需要对对象进行排序就可以实现。相比面向过程语言，这种面向对象编程有更好的扩展性，思维方式更加自然。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16F0-1A05-424B-8515-2F54E1BC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       </a:t>
            </a:r>
            <a:r>
              <a:rPr lang="zh-CN" altLang="zh-CN" sz="3600" dirty="0"/>
              <a:t>面向过程与面向对象</a:t>
            </a:r>
            <a:r>
              <a:rPr lang="en-US" altLang="zh-CN" sz="3600" dirty="0"/>
              <a:t>——</a:t>
            </a:r>
            <a:r>
              <a:rPr lang="zh-CN" altLang="en-US" sz="3600" dirty="0"/>
              <a:t>特点</a:t>
            </a:r>
          </a:p>
        </p:txBody>
      </p:sp>
      <p:sp>
        <p:nvSpPr>
          <p:cNvPr id="11266" name="内容占位符 5">
            <a:extLst>
              <a:ext uri="{FF2B5EF4-FFF2-40B4-BE49-F238E27FC236}">
                <a16:creationId xmlns:a16="http://schemas.microsoft.com/office/drawing/2014/main" id="{D3BBB7C4-D53D-4AD4-B99F-CE3718F06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859712" cy="4897437"/>
          </a:xfrm>
        </p:spPr>
        <p:txBody>
          <a:bodyPr/>
          <a:lstStyle/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/>
              <a:t>上述例子已经体现了面向对象一个重要特点，即</a:t>
            </a:r>
            <a:r>
              <a:rPr lang="zh-CN" altLang="zh-CN" sz="1800" b="1"/>
              <a:t>封装</a:t>
            </a:r>
            <a:r>
              <a:rPr lang="zh-CN" altLang="zh-CN" sz="1800"/>
              <a:t>（</a:t>
            </a:r>
            <a:r>
              <a:rPr lang="en-US" altLang="zh-CN" sz="1800"/>
              <a:t>Package</a:t>
            </a:r>
            <a:r>
              <a:rPr lang="zh-CN" altLang="zh-CN" sz="1800"/>
              <a:t>），把多个属性与多个方法（即列表、字符串章节所提的专用方法）封装成一个类。</a:t>
            </a:r>
          </a:p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rgbClr val="C00000"/>
                </a:solidFill>
              </a:rPr>
              <a:t>重用</a:t>
            </a:r>
            <a:r>
              <a:rPr lang="zh-CN" altLang="zh-CN" sz="1800"/>
              <a:t>，就是指开发人员所编写的代码可以重复使用，当今一个小的项目就可以达到成千上万行的代码量，如果每一个项目都是从</a:t>
            </a:r>
            <a:r>
              <a:rPr lang="en-US" altLang="zh-CN" sz="1800"/>
              <a:t>0</a:t>
            </a:r>
            <a:r>
              <a:rPr lang="zh-CN" altLang="zh-CN" sz="1800"/>
              <a:t>行开始写代码，一方面短时间要开发如此大代码量的项目，质量难以保证，另外该项目的生产周期必定远远大于需求，效率极低。</a:t>
            </a:r>
          </a:p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/>
              <a:t>面向过程也能进行重用，不过只能对函数进行简单的重复使用。如果要求对该函数的实现加以扩充，唯一能做的就是先拷贝再粘贴，最后对粘贴的代码进行改写。然而，对于面向对象语言，对一个类，不仅可以对父类进行继承，而且还能对其进行覆盖与扩充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8A3F-C703-4529-810C-AEB55220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549275"/>
            <a:ext cx="7439025" cy="638175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 </a:t>
            </a:r>
            <a:r>
              <a:rPr lang="zh-CN" altLang="zh-CN" sz="3600" dirty="0"/>
              <a:t>面向对象基本概念——类与对象</a:t>
            </a:r>
            <a:endParaRPr lang="zh-CN" altLang="en-US" sz="3600" dirty="0"/>
          </a:p>
        </p:txBody>
      </p:sp>
      <p:sp>
        <p:nvSpPr>
          <p:cNvPr id="12290" name="内容占位符 5">
            <a:extLst>
              <a:ext uri="{FF2B5EF4-FFF2-40B4-BE49-F238E27FC236}">
                <a16:creationId xmlns:a16="http://schemas.microsoft.com/office/drawing/2014/main" id="{671446FE-BEFF-478A-8E81-59F5C2014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229600" cy="2736850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类</a:t>
            </a:r>
            <a:r>
              <a:rPr lang="en-US" altLang="zh-CN" sz="2000"/>
              <a:t>(class)</a:t>
            </a:r>
            <a:r>
              <a:rPr lang="zh-CN" altLang="zh-CN" sz="2000"/>
              <a:t>与对象</a:t>
            </a:r>
            <a:r>
              <a:rPr lang="en-US" altLang="zh-CN" sz="2000"/>
              <a:t>(object)</a:t>
            </a:r>
            <a:r>
              <a:rPr lang="zh-CN" altLang="zh-CN" sz="2000"/>
              <a:t>的关系正如</a:t>
            </a:r>
            <a:r>
              <a:rPr lang="zh-CN" altLang="en-US" sz="2000"/>
              <a:t>上图</a:t>
            </a:r>
            <a:r>
              <a:rPr lang="zh-CN" altLang="zh-CN" sz="2000"/>
              <a:t>模具与各式各样蛋糕的关系是一样的，一个模具做好后，就可以做很多个这种形状的蛋糕了，同样，一个类定义好后，就可以生成很多这种类的对象了。使用类生成对象的过程，叫做实例化（</a:t>
            </a:r>
            <a:r>
              <a:rPr lang="en-US" altLang="zh-CN" sz="2000"/>
              <a:t>Instantiate</a:t>
            </a:r>
            <a:r>
              <a:rPr lang="zh-CN" altLang="zh-CN" sz="2000"/>
              <a:t>）。一个类可以包含多个已定义类型的变量，这些变量称为成员变量（也称属性），同时，还可以包含多个由该类实例化对象所使用的函数，这些函数称为成员函数（也称方法</a:t>
            </a:r>
            <a:r>
              <a:rPr lang="en-US" altLang="zh-CN" sz="2000"/>
              <a:t>methods</a:t>
            </a:r>
            <a:r>
              <a:rPr lang="zh-CN" altLang="zh-CN" sz="2000"/>
              <a:t>）。</a:t>
            </a:r>
          </a:p>
        </p:txBody>
      </p:sp>
      <p:pic>
        <p:nvPicPr>
          <p:cNvPr id="12291" name="Picture 2" descr="c121">
            <a:extLst>
              <a:ext uri="{FF2B5EF4-FFF2-40B4-BE49-F238E27FC236}">
                <a16:creationId xmlns:a16="http://schemas.microsoft.com/office/drawing/2014/main" id="{97156610-3C93-49B3-AD51-EF769498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56880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EC26A-F3F8-49C7-9927-8672E8D2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      </a:t>
            </a:r>
            <a:r>
              <a:rPr lang="zh-CN" altLang="zh-CN" sz="3200" dirty="0"/>
              <a:t>面向对象基本概念——类与对象</a:t>
            </a:r>
            <a:r>
              <a:rPr lang="zh-CN" altLang="en-US" sz="3200" dirty="0"/>
              <a:t>，实例</a:t>
            </a:r>
          </a:p>
        </p:txBody>
      </p:sp>
      <p:sp>
        <p:nvSpPr>
          <p:cNvPr id="13314" name="内容占位符 5">
            <a:extLst>
              <a:ext uri="{FF2B5EF4-FFF2-40B4-BE49-F238E27FC236}">
                <a16:creationId xmlns:a16="http://schemas.microsoft.com/office/drawing/2014/main" id="{A46A7A23-75EA-4698-AE57-E7D3C7F3C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4941888"/>
            <a:ext cx="8229600" cy="1295400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en-US" sz="2000"/>
              <a:t>上</a:t>
            </a:r>
            <a:r>
              <a:rPr lang="zh-CN" altLang="zh-CN" sz="2000"/>
              <a:t>述程序定义</a:t>
            </a:r>
            <a:r>
              <a:rPr lang="en-US" altLang="zh-CN" sz="2000"/>
              <a:t>student</a:t>
            </a:r>
            <a:r>
              <a:rPr lang="zh-CN" altLang="zh-CN" sz="2000"/>
              <a:t>类，该类包括四个成员变量：</a:t>
            </a:r>
            <a:r>
              <a:rPr lang="en-US" altLang="zh-CN" sz="2000"/>
              <a:t>name</a:t>
            </a:r>
            <a:r>
              <a:rPr lang="zh-CN" altLang="zh-CN" sz="2000"/>
              <a:t>，</a:t>
            </a:r>
            <a:r>
              <a:rPr lang="en-US" altLang="zh-CN" sz="2000"/>
              <a:t>number</a:t>
            </a:r>
            <a:r>
              <a:rPr lang="zh-CN" altLang="zh-CN" sz="2000"/>
              <a:t>，</a:t>
            </a:r>
            <a:r>
              <a:rPr lang="en-US" altLang="zh-CN" sz="2000"/>
              <a:t>Course_Grade</a:t>
            </a:r>
            <a:r>
              <a:rPr lang="zh-CN" altLang="zh-CN" sz="2000"/>
              <a:t>，</a:t>
            </a:r>
            <a:r>
              <a:rPr lang="en-US" altLang="zh-CN" sz="2000"/>
              <a:t>GPA</a:t>
            </a:r>
            <a:r>
              <a:rPr lang="zh-CN" altLang="zh-CN" sz="2000"/>
              <a:t>；两个成员函数：</a:t>
            </a:r>
            <a:r>
              <a:rPr lang="en-US" altLang="zh-CN" sz="2000"/>
              <a:t>__init__</a:t>
            </a:r>
            <a:r>
              <a:rPr lang="zh-CN" altLang="zh-CN" sz="2000"/>
              <a:t>，</a:t>
            </a:r>
            <a:r>
              <a:rPr lang="en-US" altLang="zh-CN" sz="2000"/>
              <a:t>getInfo</a:t>
            </a:r>
            <a:r>
              <a:rPr lang="zh-CN" altLang="zh-CN" sz="2000"/>
              <a:t>。并实例化了</a:t>
            </a:r>
            <a:r>
              <a:rPr lang="en-US" altLang="zh-CN" sz="2000"/>
              <a:t>XiaoMing</a:t>
            </a:r>
            <a:r>
              <a:rPr lang="zh-CN" altLang="zh-CN" sz="2000"/>
              <a:t>对象。</a:t>
            </a:r>
          </a:p>
        </p:txBody>
      </p:sp>
      <p:sp>
        <p:nvSpPr>
          <p:cNvPr id="13315" name="TextBox 7">
            <a:extLst>
              <a:ext uri="{FF2B5EF4-FFF2-40B4-BE49-F238E27FC236}">
                <a16:creationId xmlns:a16="http://schemas.microsoft.com/office/drawing/2014/main" id="{56BD9331-E553-4022-B649-21FE1A393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6337300" cy="4049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131313"/>
                </a:solidFill>
              </a:rPr>
              <a:t>#&lt;</a:t>
            </a:r>
            <a:r>
              <a:rPr lang="zh-CN" altLang="zh-CN" b="1">
                <a:solidFill>
                  <a:srgbClr val="131313"/>
                </a:solidFill>
              </a:rPr>
              <a:t>程序：自定义学生</a:t>
            </a:r>
            <a:r>
              <a:rPr lang="en-US" altLang="zh-CN" b="1">
                <a:solidFill>
                  <a:srgbClr val="131313"/>
                </a:solidFill>
              </a:rPr>
              <a:t>student</a:t>
            </a:r>
            <a:r>
              <a:rPr lang="zh-CN" altLang="zh-CN" b="1">
                <a:solidFill>
                  <a:srgbClr val="131313"/>
                </a:solidFill>
              </a:rPr>
              <a:t>类，并将该类实例化</a:t>
            </a:r>
            <a:r>
              <a:rPr lang="en-US" altLang="zh-CN" b="1">
                <a:solidFill>
                  <a:srgbClr val="131313"/>
                </a:solidFill>
              </a:rPr>
              <a:t>&gt;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class student:	 #</a:t>
            </a:r>
            <a:r>
              <a:rPr lang="zh-CN" altLang="zh-CN">
                <a:solidFill>
                  <a:srgbClr val="131313"/>
                </a:solidFill>
              </a:rPr>
              <a:t>学生类型：包含成员变量和成员函数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def __init__ (self,mname,mnumber):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	self.name = mname	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	self.number = mnumber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	self.Course_Grade = {}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	self.GPA = 0	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def getInfo(self):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	print(self.name,self.number)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XiaoMing = student("XiaoMing","1")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XiaoMing.getInfo()</a:t>
            </a:r>
            <a:endParaRPr lang="zh-CN" altLang="zh-CN">
              <a:solidFill>
                <a:srgbClr val="13131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31313"/>
                </a:solidFill>
              </a:rPr>
              <a:t>	</a:t>
            </a:r>
            <a:endParaRPr lang="zh-CN" altLang="zh-CN">
              <a:solidFill>
                <a:srgbClr val="13131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9926-422C-415C-9C78-AAE5C470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     </a:t>
            </a:r>
            <a:r>
              <a:rPr lang="zh-CN" altLang="zh-CN" sz="3200" dirty="0"/>
              <a:t>面向对象基本概念——类与对象</a:t>
            </a:r>
            <a:r>
              <a:rPr lang="zh-CN" altLang="en-US" sz="3200" dirty="0"/>
              <a:t>，实例</a:t>
            </a:r>
          </a:p>
        </p:txBody>
      </p:sp>
      <p:sp>
        <p:nvSpPr>
          <p:cNvPr id="14338" name="内容占位符 5">
            <a:extLst>
              <a:ext uri="{FF2B5EF4-FFF2-40B4-BE49-F238E27FC236}">
                <a16:creationId xmlns:a16="http://schemas.microsoft.com/office/drawing/2014/main" id="{40ECCBAC-5D61-4F83-9C6B-4354CE62A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726362" cy="4537075"/>
          </a:xfrm>
        </p:spPr>
        <p:txBody>
          <a:bodyPr/>
          <a:lstStyle/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__init__</a:t>
            </a:r>
            <a:r>
              <a:rPr lang="zh-CN" altLang="zh-CN"/>
              <a:t>方法是</a:t>
            </a:r>
            <a:r>
              <a:rPr lang="en-US" altLang="zh-CN"/>
              <a:t>Python</a:t>
            </a:r>
            <a:r>
              <a:rPr lang="zh-CN" altLang="zh-CN"/>
              <a:t>类中的一种特殊方法，方法名的开始和结束都是双下划线，该方法称为构造函数，当创建类的对象时，它被自动调用。在该方法中可以声明类所拥有的成员变量，并可为其赋初始值。该方法有一个特点，不能有返回值，因为它是用来构造对象的，调用后实例化了一个该类型的对象。</a:t>
            </a:r>
          </a:p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getInfo</a:t>
            </a:r>
            <a:r>
              <a:rPr lang="zh-CN" altLang="zh-CN"/>
              <a:t>方法是自定义的一个方法，用来打印学生的姓名和学号。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</TotalTime>
  <Words>3608</Words>
  <Application>Microsoft Office PowerPoint</Application>
  <PresentationFormat>全屏显示(4:3)</PresentationFormat>
  <Paragraphs>337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阿里巴巴普惠体 R</vt:lpstr>
      <vt:lpstr>Arial</vt:lpstr>
      <vt:lpstr>Calibri</vt:lpstr>
      <vt:lpstr>Consolas</vt:lpstr>
      <vt:lpstr>Palatino Linotype</vt:lpstr>
      <vt:lpstr>Times New Roman</vt:lpstr>
      <vt:lpstr>Verdana</vt:lpstr>
      <vt:lpstr>Balloons</vt:lpstr>
      <vt:lpstr>类</vt:lpstr>
      <vt:lpstr>数据类型结构图</vt:lpstr>
      <vt:lpstr>面向过程与面向对象</vt:lpstr>
      <vt:lpstr>面向过程与面向对象——比较</vt:lpstr>
      <vt:lpstr>       面向过程与面向对象——比较</vt:lpstr>
      <vt:lpstr>       面向过程与面向对象——特点</vt:lpstr>
      <vt:lpstr> 面向对象基本概念——类与对象</vt:lpstr>
      <vt:lpstr>      面向对象基本概念——类与对象，实例</vt:lpstr>
      <vt:lpstr>     面向对象基本概念——类与对象，实例</vt:lpstr>
      <vt:lpstr>创建类和实例</vt:lpstr>
      <vt:lpstr>PowerPoint 演示文稿</vt:lpstr>
      <vt:lpstr>使用类和实例</vt:lpstr>
      <vt:lpstr>给属性指定默认值</vt:lpstr>
      <vt:lpstr>直接修改属性的值</vt:lpstr>
      <vt:lpstr>通过方法修改属性的值</vt:lpstr>
      <vt:lpstr>通过方法对属性的值进行递增</vt:lpstr>
      <vt:lpstr>继承</vt:lpstr>
      <vt:lpstr>子类的方法__init__()</vt:lpstr>
      <vt:lpstr>给子类定义属性和方法</vt:lpstr>
      <vt:lpstr>重写父类的方法</vt:lpstr>
      <vt:lpstr>将实例用作属性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导入单个类</vt:lpstr>
      <vt:lpstr>导入多个类</vt:lpstr>
      <vt:lpstr>导入整个模块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122</cp:revision>
  <dcterms:created xsi:type="dcterms:W3CDTF">2008-02-24T15:59:36Z</dcterms:created>
  <dcterms:modified xsi:type="dcterms:W3CDTF">2025-06-21T01:53:57Z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