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58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3" r:id="rId15"/>
    <p:sldId id="276" r:id="rId16"/>
    <p:sldId id="270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807" autoAdjust="0"/>
  </p:normalViewPr>
  <p:slideViewPr>
    <p:cSldViewPr>
      <p:cViewPr varScale="1">
        <p:scale>
          <a:sx n="70" d="100"/>
          <a:sy n="70" d="100"/>
        </p:scale>
        <p:origin x="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8EC8BB6-5BC0-4610-B917-CCC023B5A7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3FC502-0380-4DE6-9203-DFB205C7AD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0DCA904-4852-483E-91A2-6E4D2766F71B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6140154-7270-4480-B8A8-B73C14FB0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A7648A8-2DB4-41FC-83BA-97F23D198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78806D-B27D-44F9-855F-449B712EB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669EE-9946-40C4-AC0B-82C5A21A7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268184-0AFA-4A50-BD6B-AA01193C608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1E62062-BC4E-42E6-A0DA-FB75E01238A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B2667C46-85AA-40CC-BB54-98EE69E8C00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686DECC4-19F5-4E9D-A480-9E9AF189E6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390EF857-F7A3-48D2-B2D6-DB861198EB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031EB4E7-86F5-42EC-880A-8645A87DFA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80761008-B808-4A9B-9660-62D69EA284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91817250-C573-4F79-91E2-EC735D77459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358E8EF5-1985-4C0C-8B11-7762DC261C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579D8270-8924-4970-B3DC-1BAA7B2CDB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6365EA69-2C81-48E1-A524-A7394974DF5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2E1745D1-EF94-43BB-8228-F8440F7584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CDC95A7D-8A2B-4883-94BC-54B560672E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D9279A23-5611-493A-894D-81441C929D3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4EF79570-7917-43AE-8491-56A4CB3829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40A02685-55BC-4DCD-A15A-45A3DC8E2C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4685D6A6-D30A-4B0C-AE9B-78F092BC43D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2" y="747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DB56FED2-81CA-43C6-A8F7-CF32C2CB97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C6230084-0D94-4FDB-AFCD-1571351EAE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5590183D-F209-4507-B11D-3D08858018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B212ECBC-40BB-42B0-8467-193DF5AFDCC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774E8FAD-0376-47D8-921F-EEB93ECCF7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8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842CCECD-F418-45F8-ACC9-F0FE016070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307AD745-C978-497A-8222-A11E4E8D2D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1D9C66A3-7526-4F81-91A8-AB64BDB2798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559CC45E-16E0-4C2C-9F90-ACBAF5493E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05C3D953-7C01-40A6-B0CD-A37493903C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526500A0-2E50-4BB1-B8A4-A1DB9A6012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41F7EB59-4386-4249-8048-67D9F99632D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0" y="268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0BD8CF54-CDE0-4BC9-9B6E-80A1147302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88A67509-AB59-4C4E-B52D-8DF6E57D16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C543BCD1-1A21-4EC1-9315-17F42499F9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CE740195-5AAD-4AE2-918D-599A362F0B9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13129B0A-CCB8-4E18-A548-AEC21F25B7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A0B9009E-A2AD-4A3A-A1A2-B34ABFDA96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CD2C3E05-DFC7-44DC-83A4-BB47D95DF4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57CE4E1C-18AA-4A92-82EF-FA97F30E9EA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7C89341A-A19E-4374-B8B0-6D56F4DE3B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9341A10D-FD82-4E28-8CF6-F1F3FDF4E9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B5343D68-0202-4332-87CB-02F46CE66EC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BDADEE90-5DF0-4DF9-B6BF-D50F589F7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46E0AE06-5AE9-4C22-8C40-1DD86F44C1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761F63EB-4CEB-4FBE-A30F-3038F4CCEA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9CAE80C2-85A6-4DF9-BA0E-4B29F3AC3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205CDEC8-344B-4CED-9D24-5593CACBA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EFA1F95D-F98D-4C1D-869F-6E33842E42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9632C-D6AD-4237-8F90-A7C3762504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99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F7F51F11-C30E-4790-8907-CA1B4FA95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F38EF4AA-8ADB-496A-BA02-DE7371FC3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3DF0CFA6-FAAD-4598-AA51-2CD36527E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E2AA1-C2D3-4ED4-81C0-604E939414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60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601C35B-B745-4803-8CFE-5E18EE800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505C1FAB-C5FB-47FE-95CA-AE51A66228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B38DD952-BCB6-4F29-9791-FAEDA63BEA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BC44BE-477A-45B6-A971-9B1518F81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19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6CEFF040-E1F9-4F74-A6AE-51EECC45CC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F59E84B3-8E3F-4176-A174-CE98C996E7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E6B9A844-0899-4525-9019-14BE3C5146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722A06-F9B7-4681-BC4F-5A349F56EE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3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F34E926-32B1-4AB5-ACBD-734A3BD62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8D0EA7FA-228F-4B6E-B0D9-F872E8403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88719F8F-2351-42CD-A398-004B1251A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E92438-A67A-4453-916B-85ECF48E0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835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1EB5AB45-2809-4129-9A3B-6F8CFA76D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30A3DA8A-8BF8-4F03-AFAB-C88B32D781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184F5EEA-6D2D-44F4-A890-A79065B74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B236A-3A6E-44E1-BC6B-75B4878FB1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97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D3AAE0E8-C21F-4E83-A176-AB8F36BEDD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9965F0D7-4B14-4189-993A-8CE8F07CEE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6EB0E8F6-E0A2-4CA4-A0BF-A35AE7C60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6B11B-3690-44F7-AEE9-9F2C4F581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25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7263EE32-FE70-42BA-9695-F69FA6B047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9C8BEDEB-5711-40BD-8878-3967FBEB7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8A7BCD1A-B7C1-4879-8F77-7E2A4A8BD3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D3ECB3-A626-4AEB-8C1C-92F102E045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0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01CF2FC9-78C1-402C-8868-54A6C22A66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2E54C69F-3D22-4A96-81B0-10C8313C4E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1D871FBA-F628-4D42-A7B7-A0DE1BF32C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02355-DC1E-41FD-BE88-245D1E1285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27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739F2A7A-CAB4-4FC9-9DDD-E96025D89F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68BB764E-4F54-47A3-9A72-40BBBEDF86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C35304BD-1C35-4120-B0A7-D26CF91D0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BE786-4FB2-4769-B42E-8F8D283FD4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1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00CC23E9-3E1D-4BF4-BA5F-77D45FDB89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29AB6580-AD4F-4105-8C4C-C36565C90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518C5CCD-A35F-46CA-A8B6-6F75FE562D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7C89E2-A0CC-44C9-94C9-03C9F3F210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00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AF440AC-0E04-4675-86EF-101EAC64A806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27" name="Freeform 3">
              <a:extLst>
                <a:ext uri="{FF2B5EF4-FFF2-40B4-BE49-F238E27FC236}">
                  <a16:creationId xmlns:a16="http://schemas.microsoft.com/office/drawing/2014/main" id="{78B41239-E312-47A3-9E0A-B4E3206A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A4423A17-4D93-4BAC-9F97-9C47EE075096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Freeform 5">
                <a:extLst>
                  <a:ext uri="{FF2B5EF4-FFF2-40B4-BE49-F238E27FC236}">
                    <a16:creationId xmlns:a16="http://schemas.microsoft.com/office/drawing/2014/main" id="{391244E2-0F78-4A0F-9114-3528BD2002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" name="Freeform 6">
                <a:extLst>
                  <a:ext uri="{FF2B5EF4-FFF2-40B4-BE49-F238E27FC236}">
                    <a16:creationId xmlns:a16="http://schemas.microsoft.com/office/drawing/2014/main" id="{4AA01647-8856-4F6B-8EC3-82B232BD43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21DD9912-F20F-4808-8516-B549866AF7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41F5AE1D-FA52-49D5-A7EE-E10C645F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9">
              <a:extLst>
                <a:ext uri="{FF2B5EF4-FFF2-40B4-BE49-F238E27FC236}">
                  <a16:creationId xmlns:a16="http://schemas.microsoft.com/office/drawing/2014/main" id="{695D9352-6054-449F-8FC9-C30DF8AA0F6D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0B378884-C029-4EA8-8663-D7EFC31852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B85F17AF-786A-4546-9507-95775CF53B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A0FCB5CB-467C-4A11-B1FB-EE86AC20EF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A7221623-C0DC-4427-8912-F49D5BD3BC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A46826B1-51FA-4C1E-BC53-501047FF99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" name="Group 15">
                <a:extLst>
                  <a:ext uri="{FF2B5EF4-FFF2-40B4-BE49-F238E27FC236}">
                    <a16:creationId xmlns:a16="http://schemas.microsoft.com/office/drawing/2014/main" id="{B090287C-CBBA-405A-A2D9-93B3620D4E00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Freeform 16">
                  <a:extLst>
                    <a:ext uri="{FF2B5EF4-FFF2-40B4-BE49-F238E27FC236}">
                      <a16:creationId xmlns:a16="http://schemas.microsoft.com/office/drawing/2014/main" id="{474DF6BF-30DE-4506-A2F9-921D0313410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-243" y="1803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7">
                  <a:extLst>
                    <a:ext uri="{FF2B5EF4-FFF2-40B4-BE49-F238E27FC236}">
                      <a16:creationId xmlns:a16="http://schemas.microsoft.com/office/drawing/2014/main" id="{E76BD316-5E82-4BC6-ACD2-4C950B63AD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20" y="1757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8">
                  <a:extLst>
                    <a:ext uri="{FF2B5EF4-FFF2-40B4-BE49-F238E27FC236}">
                      <a16:creationId xmlns:a16="http://schemas.microsoft.com/office/drawing/2014/main" id="{0A63EFBE-27B7-4012-BF99-A101F881B6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93" y="1717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3" name="Group 19">
              <a:extLst>
                <a:ext uri="{FF2B5EF4-FFF2-40B4-BE49-F238E27FC236}">
                  <a16:creationId xmlns:a16="http://schemas.microsoft.com/office/drawing/2014/main" id="{CBCAE27A-C771-4744-8CFA-A5DE15D51370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679E3ED1-0C51-4892-B253-5FD90D55E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2E2802AC-64BA-4A94-8EBC-CA283179AA9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93549E34-8AA1-4E56-98CB-AC51F48E65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3">
              <a:extLst>
                <a:ext uri="{FF2B5EF4-FFF2-40B4-BE49-F238E27FC236}">
                  <a16:creationId xmlns:a16="http://schemas.microsoft.com/office/drawing/2014/main" id="{66A6D58D-B964-4D54-9B92-E6AFCD6861FA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95A8C40D-1ACE-40C9-BFAF-669C1EB58A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4BB76569-77E5-4FDE-ABC9-1CC20E1792E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>
                <a:extLst>
                  <a:ext uri="{FF2B5EF4-FFF2-40B4-BE49-F238E27FC236}">
                    <a16:creationId xmlns:a16="http://schemas.microsoft.com/office/drawing/2014/main" id="{E93F492E-B1A6-4D1B-8982-157FFA79B2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1" name="Group 27">
              <a:extLst>
                <a:ext uri="{FF2B5EF4-FFF2-40B4-BE49-F238E27FC236}">
                  <a16:creationId xmlns:a16="http://schemas.microsoft.com/office/drawing/2014/main" id="{8F3AC319-AEA4-4609-8220-10C8A9EA6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BCA06541-FEB4-4B2A-A1F9-99C842749E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4351C980-DB1E-464E-B034-330C0DD764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>
                <a:extLst>
                  <a:ext uri="{FF2B5EF4-FFF2-40B4-BE49-F238E27FC236}">
                    <a16:creationId xmlns:a16="http://schemas.microsoft.com/office/drawing/2014/main" id="{69BB016A-8F38-4EEB-9B02-5A31F20B04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" name="Freeform 31">
              <a:extLst>
                <a:ext uri="{FF2B5EF4-FFF2-40B4-BE49-F238E27FC236}">
                  <a16:creationId xmlns:a16="http://schemas.microsoft.com/office/drawing/2014/main" id="{3DD60E2D-6037-4732-99A5-65F2E435A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32">
              <a:extLst>
                <a:ext uri="{FF2B5EF4-FFF2-40B4-BE49-F238E27FC236}">
                  <a16:creationId xmlns:a16="http://schemas.microsoft.com/office/drawing/2014/main" id="{DDDE4998-4315-463A-83A0-A61D449FE6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33">
              <a:extLst>
                <a:ext uri="{FF2B5EF4-FFF2-40B4-BE49-F238E27FC236}">
                  <a16:creationId xmlns:a16="http://schemas.microsoft.com/office/drawing/2014/main" id="{4AC9D337-645E-4857-9010-3105B5A42E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34">
              <a:extLst>
                <a:ext uri="{FF2B5EF4-FFF2-40B4-BE49-F238E27FC236}">
                  <a16:creationId xmlns:a16="http://schemas.microsoft.com/office/drawing/2014/main" id="{38E1AB07-32FA-4239-870D-FE433BFB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4B8A98BD-EA60-4C6F-A6FD-70372696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362EAA33-6E28-41F3-9206-7ED719038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70FD2555-3104-4D8F-82E8-FA04A72AA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49BB9004-A42E-4569-B66D-741F4838E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C9DFCA93-58C7-43CE-84DA-CD3B04AE6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CACD8E2D-AC5C-4259-AEE2-331428F225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E3C0AD96-2395-4584-A015-3A17F63EB3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C2BD9A2A-E604-4F63-8A10-97C4185EAA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C2FC8FF3-88E0-47BF-AB73-CBAD13E96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44">
              <a:extLst>
                <a:ext uri="{FF2B5EF4-FFF2-40B4-BE49-F238E27FC236}">
                  <a16:creationId xmlns:a16="http://schemas.microsoft.com/office/drawing/2014/main" id="{7686D2D1-03F4-42E1-A8D2-1CD7DEBF4E8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9461AF4E-DBF9-4344-B9B2-8CC14A0EF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3AC8E9A5-FC1F-4FAE-BE05-2E2F97A40F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0556581B-91DB-4972-9032-9DE04EDC83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A8FB2C43-DF43-44CC-8495-4FF519D054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227C2F99-591C-48FD-90D1-2A26305D28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AD9686-7C34-4B0E-82A0-AC49245286E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utenberg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32B78-106E-4ECB-9FA2-F8AE15F4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1720" y="980728"/>
            <a:ext cx="6192837" cy="290410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异常和异常处理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4">
            <a:extLst>
              <a:ext uri="{FF2B5EF4-FFF2-40B4-BE49-F238E27FC236}">
                <a16:creationId xmlns:a16="http://schemas.microsoft.com/office/drawing/2014/main" id="{E59388BD-9A0A-46BC-A949-E17C6ADF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56126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print("Give me two numbers, and I'll divide them.")</a:t>
            </a:r>
          </a:p>
          <a:p>
            <a:r>
              <a:rPr lang="en-US" altLang="zh-CN"/>
              <a:t>print("Enter 'q' to quit.")</a:t>
            </a:r>
          </a:p>
          <a:p>
            <a:endParaRPr lang="en-US" altLang="zh-CN"/>
          </a:p>
          <a:p>
            <a:r>
              <a:rPr lang="en-US" altLang="zh-CN"/>
              <a:t>while True:</a:t>
            </a:r>
          </a:p>
          <a:p>
            <a:r>
              <a:rPr lang="en-US" altLang="zh-CN"/>
              <a:t>    first_number = input("\nFirst number: ")</a:t>
            </a:r>
          </a:p>
          <a:p>
            <a:r>
              <a:rPr lang="en-US" altLang="zh-CN"/>
              <a:t>    if first_number == 'q':</a:t>
            </a:r>
          </a:p>
          <a:p>
            <a:r>
              <a:rPr lang="en-US" altLang="zh-CN"/>
              <a:t>        break</a:t>
            </a:r>
          </a:p>
          <a:p>
            <a:r>
              <a:rPr lang="en-US" altLang="zh-CN"/>
              <a:t>    second_number = input("Second number: ")</a:t>
            </a:r>
          </a:p>
          <a:p>
            <a:r>
              <a:rPr lang="en-US" altLang="zh-CN"/>
              <a:t>    try:</a:t>
            </a:r>
          </a:p>
          <a:p>
            <a:r>
              <a:rPr lang="en-US" altLang="zh-CN"/>
              <a:t>        answer = int(first_number) / int(second_number)</a:t>
            </a:r>
          </a:p>
          <a:p>
            <a:r>
              <a:rPr lang="en-US" altLang="zh-CN"/>
              <a:t>    except ZeroDivisionError:</a:t>
            </a:r>
          </a:p>
          <a:p>
            <a:r>
              <a:rPr lang="en-US" altLang="zh-CN"/>
              <a:t>        print("You can't divide by 0!")</a:t>
            </a:r>
          </a:p>
          <a:p>
            <a:r>
              <a:rPr lang="en-US" altLang="zh-CN"/>
              <a:t>    else:</a:t>
            </a:r>
          </a:p>
          <a:p>
            <a:r>
              <a:rPr lang="en-US" altLang="zh-CN"/>
              <a:t>        print(answer)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5EE5824C-AFCF-4236-8147-3F3F4F1F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23" r="40173" b="53729"/>
          <a:stretch>
            <a:fillRect/>
          </a:stretch>
        </p:blipFill>
        <p:spPr bwMode="auto">
          <a:xfrm>
            <a:off x="1619250" y="4159250"/>
            <a:ext cx="5256213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96030-C555-4FA7-B688-371D44DD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处理</a:t>
            </a:r>
            <a:r>
              <a:rPr lang="en-US" altLang="zh-CN" dirty="0" err="1"/>
              <a:t>FileNotFoundError</a:t>
            </a:r>
            <a:r>
              <a:rPr lang="zh-CN" altLang="en-US" dirty="0"/>
              <a:t>异常</a:t>
            </a:r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AF106360-4E37-407E-B182-4FFB611D09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1600200"/>
            <a:ext cx="7427912" cy="44561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使用文件时，一种常见的问题是找不到文件：要查找的文件可能在其他地方，文件名不正确，这个文件根本不存在。对于这些情形，可使用</a:t>
            </a:r>
            <a:r>
              <a:rPr lang="en-US" altLang="zh-CN"/>
              <a:t>try-except</a:t>
            </a:r>
            <a:r>
              <a:rPr lang="zh-CN" altLang="en-US"/>
              <a:t>代码块以直观的方式进行处理。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矩形 3">
            <a:extLst>
              <a:ext uri="{FF2B5EF4-FFF2-40B4-BE49-F238E27FC236}">
                <a16:creationId xmlns:a16="http://schemas.microsoft.com/office/drawing/2014/main" id="{8428A79D-DC91-4054-B791-231558211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7625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filename='alice.txt'</a:t>
            </a:r>
          </a:p>
          <a:p>
            <a:endParaRPr lang="en-US" altLang="zh-CN"/>
          </a:p>
          <a:p>
            <a:r>
              <a:rPr lang="en-US" altLang="zh-CN"/>
              <a:t>with open(filename) as f_obj:</a:t>
            </a:r>
          </a:p>
          <a:p>
            <a:r>
              <a:rPr lang="en-US" altLang="zh-CN"/>
              <a:t>    contents = f_obj.read()</a:t>
            </a:r>
            <a:endParaRPr lang="zh-CN" altLang="en-US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27AEA72B-9D45-4F29-A854-33903934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38" r="13301" b="68842"/>
          <a:stretch>
            <a:fillRect/>
          </a:stretch>
        </p:blipFill>
        <p:spPr bwMode="auto">
          <a:xfrm>
            <a:off x="344488" y="1773238"/>
            <a:ext cx="8486775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BEE5E18-D25E-4CFA-ACC6-F9F8BB72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3068638"/>
            <a:ext cx="75612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filename='alice.txt'</a:t>
            </a:r>
          </a:p>
          <a:p>
            <a:endParaRPr lang="en-US" altLang="zh-CN"/>
          </a:p>
          <a:p>
            <a:r>
              <a:rPr lang="en-US" altLang="zh-CN"/>
              <a:t>try:</a:t>
            </a:r>
          </a:p>
          <a:p>
            <a:r>
              <a:rPr lang="en-US" altLang="zh-CN"/>
              <a:t>    with open(filename) as f_obj:</a:t>
            </a:r>
          </a:p>
          <a:p>
            <a:r>
              <a:rPr lang="en-US" altLang="zh-CN"/>
              <a:t>        contents = f_obj.read()</a:t>
            </a:r>
          </a:p>
          <a:p>
            <a:r>
              <a:rPr lang="en-US" altLang="zh-CN"/>
              <a:t>except FileNotFoundError:</a:t>
            </a:r>
          </a:p>
          <a:p>
            <a:r>
              <a:rPr lang="en-US" altLang="zh-CN"/>
              <a:t>    msg="Sorry, the file" +  filename + "does not exist."</a:t>
            </a:r>
          </a:p>
          <a:p>
            <a:r>
              <a:rPr lang="en-US" altLang="zh-CN"/>
              <a:t>    print(msg)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28E1A96C-AEAC-4A88-A687-5D0B30EE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16" r="48079" b="54723"/>
          <a:stretch>
            <a:fillRect/>
          </a:stretch>
        </p:blipFill>
        <p:spPr bwMode="auto">
          <a:xfrm>
            <a:off x="1187450" y="5661025"/>
            <a:ext cx="54832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EB6B1-3374-4EAF-8B22-7656B114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04862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分析文本</a:t>
            </a:r>
          </a:p>
        </p:txBody>
      </p:sp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53799CEE-7D22-4EE2-A5EC-066A32E0D3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08050"/>
            <a:ext cx="8229600" cy="15843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     分析包含整本书的文本文件。（文本来自项目</a:t>
            </a:r>
            <a:r>
              <a:rPr lang="en-US" altLang="zh-CN" sz="2400"/>
              <a:t>Gutenberg(</a:t>
            </a:r>
            <a:r>
              <a:rPr lang="en-US" altLang="zh-CN" sz="2400">
                <a:hlinkClick r:id="rId2"/>
              </a:rPr>
              <a:t>https://www.gutenberg.org/</a:t>
            </a:r>
            <a:r>
              <a:rPr lang="en-US" altLang="zh-CN" sz="2400"/>
              <a:t>).</a:t>
            </a:r>
          </a:p>
          <a:p>
            <a:pPr marL="0" indent="0">
              <a:buFontTx/>
              <a:buNone/>
            </a:pPr>
            <a:r>
              <a:rPr lang="zh-CN" altLang="en-US" sz="2400"/>
              <a:t>     提取童话</a:t>
            </a:r>
            <a:r>
              <a:rPr lang="en-US" altLang="zh-CN" sz="2400"/>
              <a:t>Alice in Wonderland</a:t>
            </a:r>
            <a:r>
              <a:rPr lang="zh-CN" altLang="en-US" sz="2400"/>
              <a:t>的文本，计算包含多少个单词。</a:t>
            </a:r>
          </a:p>
        </p:txBody>
      </p:sp>
      <p:sp>
        <p:nvSpPr>
          <p:cNvPr id="16387" name="矩形 3">
            <a:extLst>
              <a:ext uri="{FF2B5EF4-FFF2-40B4-BE49-F238E27FC236}">
                <a16:creationId xmlns:a16="http://schemas.microsoft.com/office/drawing/2014/main" id="{1FFC1629-DFD8-4BCD-B79F-9C1F5AC8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65400"/>
            <a:ext cx="8281987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filename = 'alice.txt'</a:t>
            </a:r>
          </a:p>
          <a:p>
            <a:endParaRPr lang="en-US" altLang="zh-CN" sz="1600"/>
          </a:p>
          <a:p>
            <a:r>
              <a:rPr lang="en-US" altLang="zh-CN" sz="1600"/>
              <a:t>try:</a:t>
            </a:r>
          </a:p>
          <a:p>
            <a:r>
              <a:rPr lang="en-US" altLang="zh-CN" sz="1600"/>
              <a:t>    with open(filename) as f_obj:</a:t>
            </a:r>
          </a:p>
          <a:p>
            <a:r>
              <a:rPr lang="en-US" altLang="zh-CN" sz="1600"/>
              <a:t>        contents = f_obj.read()</a:t>
            </a:r>
          </a:p>
          <a:p>
            <a:r>
              <a:rPr lang="en-US" altLang="zh-CN" sz="1600"/>
              <a:t>except FileNotFoundError as e:</a:t>
            </a:r>
          </a:p>
          <a:p>
            <a:r>
              <a:rPr lang="en-US" altLang="zh-CN" sz="1600"/>
              <a:t>    msg = "Sorry, the file " + filename + " does not exist."</a:t>
            </a:r>
          </a:p>
          <a:p>
            <a:r>
              <a:rPr lang="en-US" altLang="zh-CN" sz="1600"/>
              <a:t>    print(msg)</a:t>
            </a:r>
          </a:p>
          <a:p>
            <a:r>
              <a:rPr lang="en-US" altLang="zh-CN" sz="1600"/>
              <a:t>else:</a:t>
            </a:r>
          </a:p>
          <a:p>
            <a:r>
              <a:rPr lang="en-US" altLang="zh-CN" sz="1600"/>
              <a:t>    # Count the approximate number of words in the file.</a:t>
            </a:r>
          </a:p>
          <a:p>
            <a:r>
              <a:rPr lang="en-US" altLang="zh-CN" sz="1600"/>
              <a:t>    words = contents.split()</a:t>
            </a:r>
          </a:p>
          <a:p>
            <a:r>
              <a:rPr lang="en-US" altLang="zh-CN" sz="1600"/>
              <a:t>    num_words = len(words)</a:t>
            </a:r>
          </a:p>
          <a:p>
            <a:r>
              <a:rPr lang="en-US" altLang="zh-CN" sz="1600"/>
              <a:t>    print("The file " + filename + " has about " + str(num_words) + " words.")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6EAA302B-80D9-437A-BE4A-2B9B13DD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9" r="47073" b="73119"/>
          <a:stretch>
            <a:fillRect/>
          </a:stretch>
        </p:blipFill>
        <p:spPr bwMode="auto">
          <a:xfrm>
            <a:off x="1042988" y="5949950"/>
            <a:ext cx="64960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789DB-1D96-4686-8DFC-06237BAC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1268413"/>
            <a:ext cx="960438" cy="3902075"/>
          </a:xfrm>
        </p:spPr>
        <p:txBody>
          <a:bodyPr/>
          <a:lstStyle/>
          <a:p>
            <a:pPr algn="l">
              <a:defRPr/>
            </a:pPr>
            <a:r>
              <a:rPr lang="zh-CN" altLang="en-US" dirty="0"/>
              <a:t>使用多个文件</a:t>
            </a:r>
          </a:p>
        </p:txBody>
      </p:sp>
      <p:sp>
        <p:nvSpPr>
          <p:cNvPr id="17410" name="矩形 3">
            <a:extLst>
              <a:ext uri="{FF2B5EF4-FFF2-40B4-BE49-F238E27FC236}">
                <a16:creationId xmlns:a16="http://schemas.microsoft.com/office/drawing/2014/main" id="{00BDB4E7-29FA-4004-AABB-04596494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5888"/>
            <a:ext cx="828040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def count_words(filename):</a:t>
            </a:r>
          </a:p>
          <a:p>
            <a:r>
              <a:rPr lang="en-US" altLang="zh-CN"/>
              <a:t>    """Count the approximate number of words in a file."""</a:t>
            </a:r>
          </a:p>
          <a:p>
            <a:r>
              <a:rPr lang="en-US" altLang="zh-CN"/>
              <a:t>    try:</a:t>
            </a:r>
          </a:p>
          <a:p>
            <a:r>
              <a:rPr lang="en-US" altLang="zh-CN"/>
              <a:t>        with open(filename) as f_obj:</a:t>
            </a:r>
          </a:p>
          <a:p>
            <a:r>
              <a:rPr lang="en-US" altLang="zh-CN"/>
              <a:t>            contents = f_obj.read() </a:t>
            </a:r>
          </a:p>
          <a:p>
            <a:r>
              <a:rPr lang="en-US" altLang="zh-CN"/>
              <a:t>    except FileNotFoundError:</a:t>
            </a:r>
          </a:p>
          <a:p>
            <a:r>
              <a:rPr lang="en-US" altLang="zh-CN"/>
              <a:t>        msg = "Sorry, the file " + filename + " does not exist."</a:t>
            </a:r>
          </a:p>
          <a:p>
            <a:r>
              <a:rPr lang="en-US" altLang="zh-CN"/>
              <a:t>        print(msg)</a:t>
            </a:r>
          </a:p>
          <a:p>
            <a:r>
              <a:rPr lang="en-US" altLang="zh-CN"/>
              <a:t>    else:</a:t>
            </a:r>
          </a:p>
          <a:p>
            <a:r>
              <a:rPr lang="en-US" altLang="zh-CN"/>
              <a:t>        # Count approximate number of words in the file.</a:t>
            </a:r>
          </a:p>
          <a:p>
            <a:r>
              <a:rPr lang="en-US" altLang="zh-CN"/>
              <a:t>        words = contents.split()</a:t>
            </a:r>
          </a:p>
          <a:p>
            <a:r>
              <a:rPr lang="en-US" altLang="zh-CN"/>
              <a:t>        num_words = len(words)</a:t>
            </a:r>
          </a:p>
          <a:p>
            <a:r>
              <a:rPr lang="en-US" altLang="zh-CN"/>
              <a:t>        print("The file " + filename + " has about " + str(num_words) + " words.")</a:t>
            </a:r>
          </a:p>
          <a:p>
            <a:endParaRPr lang="en-US" altLang="zh-CN"/>
          </a:p>
          <a:p>
            <a:r>
              <a:rPr lang="en-US" altLang="zh-CN"/>
              <a:t>filenames = ['alice.txt', 'siddhartha.txt', 'moby_dick.txt', 'little_women.txt']</a:t>
            </a:r>
          </a:p>
          <a:p>
            <a:r>
              <a:rPr lang="en-US" altLang="zh-CN"/>
              <a:t>for filename in filenames:</a:t>
            </a:r>
          </a:p>
          <a:p>
            <a:r>
              <a:rPr lang="en-US" altLang="zh-CN"/>
              <a:t>    count_words(filename)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F2A19936-D92E-4CF5-B156-005F9CB2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1" r="36163" b="56911"/>
          <a:stretch>
            <a:fillRect/>
          </a:stretch>
        </p:blipFill>
        <p:spPr bwMode="auto">
          <a:xfrm>
            <a:off x="1619250" y="5589588"/>
            <a:ext cx="522287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EC031-10ED-4F98-B8B1-59369D5E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失败时一声不吭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DED3F-A665-4808-B832-A6D0B26C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en-US" dirty="0"/>
              <a:t>     如果出现错误时，对错误不进行任何处理，可使用</a:t>
            </a:r>
            <a:r>
              <a:rPr lang="en-US" altLang="zh-CN" dirty="0"/>
              <a:t>pass</a:t>
            </a:r>
            <a:r>
              <a:rPr lang="zh-CN" altLang="en-US" dirty="0"/>
              <a:t>语句，</a:t>
            </a:r>
            <a:r>
              <a:rPr lang="en-US" altLang="zh-CN" dirty="0"/>
              <a:t>pass</a:t>
            </a:r>
            <a:r>
              <a:rPr lang="zh-CN" altLang="en-US" dirty="0"/>
              <a:t>还充当了占位符，提醒你程序的某个地方还什么都没做，以后也许要添加些代码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矩形 3">
            <a:extLst>
              <a:ext uri="{FF2B5EF4-FFF2-40B4-BE49-F238E27FC236}">
                <a16:creationId xmlns:a16="http://schemas.microsoft.com/office/drawing/2014/main" id="{E85805D6-E8DF-4D94-9203-6F9B5A51F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0350"/>
            <a:ext cx="72009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def count_words(filename):</a:t>
            </a:r>
          </a:p>
          <a:p>
            <a:r>
              <a:rPr lang="en-US" altLang="zh-CN"/>
              <a:t>    """Count the approximate number of words in a file."""</a:t>
            </a:r>
          </a:p>
          <a:p>
            <a:r>
              <a:rPr lang="en-US" altLang="zh-CN"/>
              <a:t>    try:</a:t>
            </a:r>
          </a:p>
          <a:p>
            <a:r>
              <a:rPr lang="en-US" altLang="zh-CN"/>
              <a:t>        with open(filename) as f_obj:</a:t>
            </a:r>
          </a:p>
          <a:p>
            <a:r>
              <a:rPr lang="en-US" altLang="zh-CN"/>
              <a:t>            contents = f_obj.read() </a:t>
            </a:r>
          </a:p>
          <a:p>
            <a:r>
              <a:rPr lang="en-US" altLang="zh-CN"/>
              <a:t>    except FileNotFoundError:</a:t>
            </a:r>
          </a:p>
          <a:p>
            <a:r>
              <a:rPr lang="en-US" altLang="zh-CN"/>
              <a:t>        pass</a:t>
            </a:r>
          </a:p>
          <a:p>
            <a:r>
              <a:rPr lang="en-US" altLang="zh-CN"/>
              <a:t>    else:</a:t>
            </a:r>
          </a:p>
          <a:p>
            <a:r>
              <a:rPr lang="en-US" altLang="zh-CN"/>
              <a:t>        # Count approximate number of words in the file.</a:t>
            </a:r>
          </a:p>
          <a:p>
            <a:r>
              <a:rPr lang="en-US" altLang="zh-CN"/>
              <a:t>        words = contents.split()</a:t>
            </a:r>
          </a:p>
          <a:p>
            <a:r>
              <a:rPr lang="en-US" altLang="zh-CN"/>
              <a:t>        num_words = len(words)</a:t>
            </a:r>
          </a:p>
          <a:p>
            <a:r>
              <a:rPr lang="en-US" altLang="zh-CN"/>
              <a:t>        print("The file " + filename + " has about " + str(num_words) + " words.")</a:t>
            </a:r>
          </a:p>
          <a:p>
            <a:endParaRPr lang="en-US" altLang="zh-CN"/>
          </a:p>
          <a:p>
            <a:r>
              <a:rPr lang="en-US" altLang="zh-CN"/>
              <a:t>filenames = ['alice.txt', 'siddhartha.txt', 'moby_dick.txt', 'little_women.txt']</a:t>
            </a:r>
          </a:p>
          <a:p>
            <a:r>
              <a:rPr lang="en-US" altLang="zh-CN"/>
              <a:t>for filename in filenames:</a:t>
            </a:r>
          </a:p>
          <a:p>
            <a:r>
              <a:rPr lang="en-US" altLang="zh-CN"/>
              <a:t>    count_words(filename)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AE2770D-5322-4424-AE36-248F6ECE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2" r="35561" b="70631"/>
          <a:stretch>
            <a:fillRect/>
          </a:stretch>
        </p:blipFill>
        <p:spPr bwMode="auto">
          <a:xfrm>
            <a:off x="1652588" y="5722938"/>
            <a:ext cx="64150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3D1C0-0BB1-4738-A8D0-44DE8D1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finally </a:t>
            </a:r>
            <a:r>
              <a:rPr lang="zh-CN" altLang="en-US" dirty="0"/>
              <a:t>代码块</a:t>
            </a:r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61618D87-6F14-4754-A6A4-732A749D9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4561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  </a:t>
            </a:r>
            <a:r>
              <a:rPr lang="zh-CN" altLang="en-US"/>
              <a:t>无论是否出现异常，在执行</a:t>
            </a:r>
            <a:r>
              <a:rPr lang="en-US" altLang="zh-CN"/>
              <a:t>try-except</a:t>
            </a:r>
            <a:r>
              <a:rPr lang="zh-CN" altLang="en-US"/>
              <a:t>代码块时，都会执行</a:t>
            </a:r>
            <a:r>
              <a:rPr lang="en-US" altLang="zh-CN"/>
              <a:t>finally </a:t>
            </a:r>
            <a:r>
              <a:rPr lang="zh-CN" altLang="en-US"/>
              <a:t>代码块。</a:t>
            </a:r>
            <a:endParaRPr lang="en-US" altLang="zh-CN"/>
          </a:p>
          <a:p>
            <a:pPr marL="0" indent="0">
              <a:buFontTx/>
              <a:buNone/>
            </a:pPr>
            <a:r>
              <a:rPr lang="zh-CN" altLang="en-US"/>
              <a:t>  如果无论是否发生错误，都绝对要执行的代码应该放在</a:t>
            </a:r>
            <a:r>
              <a:rPr lang="en-US" altLang="zh-CN"/>
              <a:t>finally</a:t>
            </a:r>
            <a:r>
              <a:rPr lang="zh-CN" altLang="en-US"/>
              <a:t>中。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>
            <a:extLst>
              <a:ext uri="{FF2B5EF4-FFF2-40B4-BE49-F238E27FC236}">
                <a16:creationId xmlns:a16="http://schemas.microsoft.com/office/drawing/2014/main" id="{EA2A2297-7E3F-4B9F-9614-D20F888D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24" r="55563" b="66457"/>
          <a:stretch>
            <a:fillRect/>
          </a:stretch>
        </p:blipFill>
        <p:spPr bwMode="auto">
          <a:xfrm>
            <a:off x="1476375" y="4292600"/>
            <a:ext cx="70659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6" name="矩形 3">
            <a:extLst>
              <a:ext uri="{FF2B5EF4-FFF2-40B4-BE49-F238E27FC236}">
                <a16:creationId xmlns:a16="http://schemas.microsoft.com/office/drawing/2014/main" id="{52B9EDBF-50BE-41EA-9D78-25BEF653C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188913"/>
            <a:ext cx="70580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while True:</a:t>
            </a:r>
          </a:p>
          <a:p>
            <a:r>
              <a:rPr lang="en-US" altLang="zh-CN"/>
              <a:t>    filename=input("Input a file to open:")</a:t>
            </a:r>
          </a:p>
          <a:p>
            <a:r>
              <a:rPr lang="en-US" altLang="zh-CN"/>
              <a:t>    try:</a:t>
            </a:r>
          </a:p>
          <a:p>
            <a:r>
              <a:rPr lang="en-US" altLang="zh-CN"/>
              <a:t>        datafile=open(filename)</a:t>
            </a:r>
          </a:p>
          <a:p>
            <a:r>
              <a:rPr lang="en-US" altLang="zh-CN"/>
              <a:t>    except:</a:t>
            </a:r>
          </a:p>
          <a:p>
            <a:r>
              <a:rPr lang="en-US" altLang="zh-CN"/>
              <a:t>        print("bad file name,try again")</a:t>
            </a:r>
          </a:p>
          <a:p>
            <a:r>
              <a:rPr lang="en-US" altLang="zh-CN"/>
              <a:t>    else:</a:t>
            </a:r>
          </a:p>
          <a:p>
            <a:r>
              <a:rPr lang="en-US" altLang="zh-CN"/>
              <a:t>        print("processing",filename)</a:t>
            </a:r>
          </a:p>
          <a:p>
            <a:r>
              <a:rPr lang="en-US" altLang="zh-CN"/>
              <a:t>        break</a:t>
            </a:r>
          </a:p>
          <a:p>
            <a:r>
              <a:rPr lang="en-US" altLang="zh-CN"/>
              <a:t>    finally:</a:t>
            </a:r>
          </a:p>
          <a:p>
            <a:r>
              <a:rPr lang="en-US" altLang="zh-CN"/>
              <a:t>        try:</a:t>
            </a:r>
          </a:p>
          <a:p>
            <a:r>
              <a:rPr lang="en-US" altLang="zh-CN"/>
              <a:t>            datafile.close()</a:t>
            </a:r>
          </a:p>
          <a:p>
            <a:r>
              <a:rPr lang="en-US" altLang="zh-CN"/>
              <a:t>        except:</a:t>
            </a:r>
          </a:p>
          <a:p>
            <a:r>
              <a:rPr lang="en-US" altLang="zh-CN"/>
              <a:t>            print('Going around again')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内容占位符 2">
            <a:extLst>
              <a:ext uri="{FF2B5EF4-FFF2-40B4-BE49-F238E27FC236}">
                <a16:creationId xmlns:a16="http://schemas.microsoft.com/office/drawing/2014/main" id="{9DE516A2-732A-4F2E-80C4-FA1187743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20713"/>
            <a:ext cx="8229600" cy="5435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/>
              <a:t>所有的输入都是邪恶的，除非被证实不是。</a:t>
            </a:r>
            <a:endParaRPr lang="en-US" altLang="zh-CN"/>
          </a:p>
          <a:p>
            <a:pPr marL="0" indent="0" algn="r">
              <a:buFontTx/>
              <a:buNone/>
            </a:pPr>
            <a:r>
              <a:rPr lang="en-US" altLang="zh-CN" sz="2400"/>
              <a:t>--Michael Howard</a:t>
            </a:r>
            <a:r>
              <a:rPr lang="zh-CN" altLang="en-US" sz="2400"/>
              <a:t>，</a:t>
            </a:r>
            <a:r>
              <a:rPr lang="en-US" altLang="zh-CN" sz="2400"/>
              <a:t>David LeBlanc</a:t>
            </a:r>
          </a:p>
          <a:p>
            <a:pPr marL="0" indent="0">
              <a:buFontTx/>
              <a:buNone/>
            </a:pPr>
            <a:endParaRPr lang="en-US" altLang="zh-CN" sz="2400"/>
          </a:p>
          <a:p>
            <a:pPr marL="0" indent="0">
              <a:buFontTx/>
              <a:buNone/>
            </a:pPr>
            <a:r>
              <a:rPr lang="zh-CN" altLang="en-US" sz="2400"/>
              <a:t>      安全的程序会防止自己受错误输入的影响。输入例程或代码段中的漏洞是最常见的入侵途径。保护代码安全，意味着避免在程序设计中没有预料到的方式来使用代码。</a:t>
            </a:r>
            <a:endParaRPr lang="en-US" altLang="zh-CN" sz="2400"/>
          </a:p>
          <a:p>
            <a:pPr marL="0" indent="0">
              <a:buFontTx/>
              <a:buNone/>
            </a:pPr>
            <a:endParaRPr lang="en-US" altLang="zh-CN" sz="2400"/>
          </a:p>
          <a:p>
            <a:pPr marL="0" indent="0">
              <a:buFontTx/>
              <a:buNone/>
            </a:pPr>
            <a:r>
              <a:rPr lang="en-US" altLang="zh-CN" sz="2400"/>
              <a:t>       Python</a:t>
            </a:r>
            <a:r>
              <a:rPr lang="zh-CN" altLang="en-US" sz="2400"/>
              <a:t>对输入一致性的处理。所有的输入都是字符串，在接收输入后进行处理，不让系统在默认情况下处理。</a:t>
            </a:r>
            <a:endParaRPr lang="en-US" altLang="zh-CN" sz="2400"/>
          </a:p>
          <a:p>
            <a:pPr marL="0" indent="0">
              <a:buFontTx/>
              <a:buNone/>
            </a:pPr>
            <a:endParaRPr lang="en-US" altLang="zh-CN" sz="2400"/>
          </a:p>
          <a:p>
            <a:pPr marL="0" indent="0">
              <a:buFontTx/>
              <a:buNone/>
            </a:pPr>
            <a:r>
              <a:rPr lang="zh-CN" altLang="en-US" sz="2400"/>
              <a:t>例如：如果字符串必须转换成其他类型，开发者可使用异常处理工具来保护自己的代码。通过使用这些工具，开发者能确认对输入进行的操作是否正常，如果不正常，可以采取纠正措施（重新提示用户输入），甚至忽略输入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F45EF-5BBC-47C9-8377-B1E582FF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异常</a:t>
            </a:r>
          </a:p>
        </p:txBody>
      </p:sp>
      <p:sp>
        <p:nvSpPr>
          <p:cNvPr id="6146" name="内容占位符 2">
            <a:extLst>
              <a:ext uri="{FF2B5EF4-FFF2-40B4-BE49-F238E27FC236}">
                <a16:creationId xmlns:a16="http://schemas.microsoft.com/office/drawing/2014/main" id="{919B137A-22D0-46AC-B7CA-4F6EF3E91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       Python</a:t>
            </a:r>
            <a:r>
              <a:rPr lang="zh-CN" altLang="en-US" sz="2800"/>
              <a:t>使用被称为异常的特殊对象来管理程序执行期间发生的错误。</a:t>
            </a: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       </a:t>
            </a:r>
            <a:r>
              <a:rPr lang="zh-CN" altLang="en-US" sz="2800"/>
              <a:t>每当发生错误时，它都会创建一个异常对象，若编写了处理该异常的代码，程序将继续运行，否则程序将停止，并显示一个</a:t>
            </a:r>
            <a:r>
              <a:rPr lang="en-US" altLang="zh-CN" sz="2800"/>
              <a:t>traceback</a:t>
            </a:r>
            <a:r>
              <a:rPr lang="zh-CN" altLang="en-US" sz="2800"/>
              <a:t>，其中包含有关异常的报告。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F50E-11DD-4821-97F0-9BEC4161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778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基本的异常处理</a:t>
            </a:r>
          </a:p>
        </p:txBody>
      </p:sp>
      <p:sp>
        <p:nvSpPr>
          <p:cNvPr id="7170" name="内容占位符 2">
            <a:extLst>
              <a:ext uri="{FF2B5EF4-FFF2-40B4-BE49-F238E27FC236}">
                <a16:creationId xmlns:a16="http://schemas.microsoft.com/office/drawing/2014/main" id="{4068D9F0-B3B0-456E-BCF9-BC9ADD7DA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196975"/>
            <a:ext cx="8229600" cy="4456113"/>
          </a:xfrm>
        </p:spPr>
        <p:txBody>
          <a:bodyPr/>
          <a:lstStyle/>
          <a:p>
            <a:r>
              <a:rPr lang="en-US" altLang="zh-CN" sz="2800"/>
              <a:t> </a:t>
            </a:r>
            <a:r>
              <a:rPr lang="zh-CN" altLang="en-US" sz="2800"/>
              <a:t>保持对特定代码块的“观察”。</a:t>
            </a:r>
            <a:endParaRPr lang="en-US" altLang="zh-CN" sz="2800"/>
          </a:p>
          <a:p>
            <a:r>
              <a:rPr lang="en-US" altLang="zh-CN" sz="2800"/>
              <a:t> </a:t>
            </a:r>
            <a:r>
              <a:rPr lang="zh-CN" altLang="en-US" sz="2800"/>
              <a:t>在“观察”的代码块中如果出现错误或发生异常，停止执行错误行的代码，并放弃还没有执行的代码块。如果保留未执行的代码行，它们将被忽略。</a:t>
            </a:r>
            <a:endParaRPr lang="en-US" altLang="zh-CN" sz="2800"/>
          </a:p>
          <a:p>
            <a:r>
              <a:rPr lang="zh-CN" altLang="en-US" sz="2800"/>
              <a:t>引发遇到的特定异常。</a:t>
            </a:r>
            <a:endParaRPr lang="en-US" altLang="zh-CN" sz="2800"/>
          </a:p>
          <a:p>
            <a:r>
              <a:rPr lang="en-US" altLang="zh-CN" sz="2800"/>
              <a:t> </a:t>
            </a:r>
            <a:r>
              <a:rPr lang="zh-CN" altLang="en-US" sz="2800"/>
              <a:t>寻找“捕获器”来捕获该异常。</a:t>
            </a:r>
            <a:endParaRPr lang="en-US" altLang="zh-CN" sz="2800"/>
          </a:p>
          <a:p>
            <a:r>
              <a:rPr lang="en-US" altLang="zh-CN" sz="2800"/>
              <a:t> </a:t>
            </a:r>
            <a:r>
              <a:rPr lang="zh-CN" altLang="en-US" sz="2800"/>
              <a:t>如果找到处理程序，跳转到处理异常的代码；否则，让</a:t>
            </a:r>
            <a:r>
              <a:rPr lang="en-US" altLang="zh-CN" sz="2800"/>
              <a:t>Python</a:t>
            </a:r>
            <a:r>
              <a:rPr lang="zh-CN" altLang="en-US" sz="2800"/>
              <a:t>处理（显示典型的错误消息，停止该程序，并返回到解释器）。</a:t>
            </a:r>
            <a:endParaRPr lang="en-US" altLang="zh-CN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DC0ED-2B97-4771-AC3B-2698ED7D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异常处理的基本语法</a:t>
            </a:r>
          </a:p>
        </p:txBody>
      </p:sp>
      <p:sp>
        <p:nvSpPr>
          <p:cNvPr id="8194" name="内容占位符 2">
            <a:extLst>
              <a:ext uri="{FF2B5EF4-FFF2-40B4-BE49-F238E27FC236}">
                <a16:creationId xmlns:a16="http://schemas.microsoft.com/office/drawing/2014/main" id="{A6AC1CB6-B424-42AE-A5D9-C036E44AD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1550" y="1412875"/>
            <a:ext cx="7272338" cy="445611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/>
              <a:t>异常使用</a:t>
            </a:r>
            <a:r>
              <a:rPr lang="en-US" altLang="zh-CN" sz="2800"/>
              <a:t>try-except</a:t>
            </a:r>
            <a:r>
              <a:rPr lang="zh-CN" altLang="en-US" sz="2800"/>
              <a:t>代码块。</a:t>
            </a:r>
            <a:endParaRPr lang="en-US" altLang="zh-CN" sz="2800"/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r>
              <a:rPr lang="en-US" altLang="zh-CN" sz="2800"/>
              <a:t>try-except</a:t>
            </a:r>
            <a:r>
              <a:rPr lang="zh-CN" altLang="en-US" sz="2800"/>
              <a:t>代码块让</a:t>
            </a:r>
            <a:r>
              <a:rPr lang="en-US" altLang="zh-CN" sz="2800"/>
              <a:t>python</a:t>
            </a:r>
            <a:r>
              <a:rPr lang="zh-CN" altLang="en-US" sz="2800"/>
              <a:t>执行指定的操作，同时告诉</a:t>
            </a:r>
            <a:r>
              <a:rPr lang="en-US" altLang="zh-CN" sz="2800"/>
              <a:t>python</a:t>
            </a:r>
            <a:r>
              <a:rPr lang="zh-CN" altLang="en-US" sz="2800"/>
              <a:t>发生异常时怎么办。这样，即便出现异常，程序也可以继续运行，显示编写好的错误信息提示，而不是</a:t>
            </a:r>
            <a:r>
              <a:rPr lang="en-US" altLang="zh-CN" sz="2800"/>
              <a:t>traceback.</a:t>
            </a:r>
          </a:p>
          <a:p>
            <a:pPr marL="0" indent="0">
              <a:buFontTx/>
              <a:buNone/>
            </a:pPr>
            <a:endParaRPr lang="en-US" altLang="zh-CN" sz="2800"/>
          </a:p>
          <a:p>
            <a:pPr marL="0" indent="0">
              <a:buFontTx/>
              <a:buNone/>
            </a:pPr>
            <a:br>
              <a:rPr lang="zh-CN" altLang="en-US" sz="2800"/>
            </a:b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BD4D8-0F07-4C80-863B-C206EBAC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处理</a:t>
            </a:r>
            <a:r>
              <a:rPr lang="en-US" altLang="zh-CN" dirty="0" err="1"/>
              <a:t>ZeroDivisionError</a:t>
            </a:r>
            <a:r>
              <a:rPr lang="zh-CN" altLang="en-US" dirty="0"/>
              <a:t>异常</a:t>
            </a:r>
          </a:p>
        </p:txBody>
      </p:sp>
      <p:sp>
        <p:nvSpPr>
          <p:cNvPr id="9218" name="内容占位符 2">
            <a:extLst>
              <a:ext uri="{FF2B5EF4-FFF2-40B4-BE49-F238E27FC236}">
                <a16:creationId xmlns:a16="http://schemas.microsoft.com/office/drawing/2014/main" id="{F9DB27D5-1608-44C3-876E-E47AD8CD30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6778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&gt;&gt;&gt; print(5/0)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92DFA6-8B29-470C-B592-947755785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565400"/>
            <a:ext cx="6121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Traceback (most recent call last):</a:t>
            </a:r>
          </a:p>
          <a:p>
            <a:r>
              <a:rPr lang="en-US" altLang="zh-CN"/>
              <a:t>  File "&lt;pyshell#0&gt;", line 1, in &lt;module&gt;</a:t>
            </a:r>
          </a:p>
          <a:p>
            <a:r>
              <a:rPr lang="en-US" altLang="zh-CN"/>
              <a:t>    print(5/0)</a:t>
            </a:r>
          </a:p>
          <a:p>
            <a:r>
              <a:rPr lang="en-US" altLang="zh-CN"/>
              <a:t>ZeroDivisionError: division by zero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5CD6648-3DB9-4624-9444-B59556FFC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24313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try:</a:t>
            </a:r>
          </a:p>
          <a:p>
            <a:r>
              <a:rPr lang="en-US" altLang="zh-CN"/>
              <a:t>    print(5/0)</a:t>
            </a:r>
          </a:p>
          <a:p>
            <a:r>
              <a:rPr lang="en-US" altLang="zh-CN"/>
              <a:t>except ZeroDivisionError:</a:t>
            </a:r>
          </a:p>
          <a:p>
            <a:r>
              <a:rPr lang="en-US" altLang="zh-CN"/>
              <a:t>    print("You can't divide by zero")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931428F-09EB-4C73-B039-67DDD3985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9" r="65295" b="45575"/>
          <a:stretch>
            <a:fillRect/>
          </a:stretch>
        </p:blipFill>
        <p:spPr bwMode="auto">
          <a:xfrm>
            <a:off x="1908175" y="5649913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D311D-58D7-4522-868F-90B60A0A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8" y="404813"/>
            <a:ext cx="8243887" cy="7334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使用异常避免崩溃</a:t>
            </a:r>
          </a:p>
        </p:txBody>
      </p:sp>
      <p:sp>
        <p:nvSpPr>
          <p:cNvPr id="10242" name="内容占位符 2">
            <a:extLst>
              <a:ext uri="{FF2B5EF4-FFF2-40B4-BE49-F238E27FC236}">
                <a16:creationId xmlns:a16="http://schemas.microsoft.com/office/drawing/2014/main" id="{FB82046B-7D9C-4EAC-BC7F-A151FBA167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31913" y="1700213"/>
            <a:ext cx="6985000" cy="208915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800"/>
              <a:t>      发现错误时，如果程序还有工作没有完成，妥善地处理错误就尤其重要。这种情况经常会出现在要求用户提供输入的程序中；如果程序能够妥善地处理无效输入，能再提示用户提供有效输入，而不至于崩溃。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3">
            <a:extLst>
              <a:ext uri="{FF2B5EF4-FFF2-40B4-BE49-F238E27FC236}">
                <a16:creationId xmlns:a16="http://schemas.microsoft.com/office/drawing/2014/main" id="{610680CB-7052-45B5-8E92-BA108AA9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80645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print("Give me two numbers, and I'll divide them.")</a:t>
            </a:r>
          </a:p>
          <a:p>
            <a:r>
              <a:rPr lang="en-US" altLang="zh-CN"/>
              <a:t>print("Enter 'q' to quit.")</a:t>
            </a:r>
          </a:p>
          <a:p>
            <a:endParaRPr lang="en-US" altLang="zh-CN"/>
          </a:p>
          <a:p>
            <a:r>
              <a:rPr lang="en-US" altLang="zh-CN"/>
              <a:t>while True:</a:t>
            </a:r>
          </a:p>
          <a:p>
            <a:r>
              <a:rPr lang="en-US" altLang="zh-CN"/>
              <a:t>    first_number = input("\nFirst number: ")</a:t>
            </a:r>
          </a:p>
          <a:p>
            <a:r>
              <a:rPr lang="en-US" altLang="zh-CN"/>
              <a:t>    if first_number == 'q':</a:t>
            </a:r>
          </a:p>
          <a:p>
            <a:r>
              <a:rPr lang="en-US" altLang="zh-CN"/>
              <a:t>        break</a:t>
            </a:r>
          </a:p>
          <a:p>
            <a:r>
              <a:rPr lang="en-US" altLang="zh-CN"/>
              <a:t>    second_number = input("Second number: ")</a:t>
            </a:r>
          </a:p>
          <a:p>
            <a:r>
              <a:rPr lang="en-US" altLang="zh-CN"/>
              <a:t>    if first_number == 'q':</a:t>
            </a:r>
          </a:p>
          <a:p>
            <a:r>
              <a:rPr lang="en-US" altLang="zh-CN"/>
              <a:t>        break</a:t>
            </a:r>
          </a:p>
          <a:p>
            <a:r>
              <a:rPr lang="en-US" altLang="zh-CN"/>
              <a:t>    answer = int(first_number) / int(second_number)</a:t>
            </a:r>
          </a:p>
          <a:p>
            <a:r>
              <a:rPr lang="en-US" altLang="zh-CN"/>
              <a:t>    print(answer)</a:t>
            </a:r>
            <a:endParaRPr lang="zh-CN" altLang="en-US"/>
          </a:p>
        </p:txBody>
      </p:sp>
      <p:pic>
        <p:nvPicPr>
          <p:cNvPr id="11266" name="Picture 3">
            <a:extLst>
              <a:ext uri="{FF2B5EF4-FFF2-40B4-BE49-F238E27FC236}">
                <a16:creationId xmlns:a16="http://schemas.microsoft.com/office/drawing/2014/main" id="{40C86274-46A1-46D7-85F2-DA6AAC4B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9" r="33356" b="59297"/>
          <a:stretch>
            <a:fillRect/>
          </a:stretch>
        </p:blipFill>
        <p:spPr bwMode="auto">
          <a:xfrm>
            <a:off x="971550" y="4005263"/>
            <a:ext cx="689927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C0524A-B8B0-4195-BA74-0C7EA856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else</a:t>
            </a:r>
            <a:r>
              <a:rPr lang="zh-CN" altLang="en-US" dirty="0"/>
              <a:t>代码块</a:t>
            </a:r>
          </a:p>
        </p:txBody>
      </p:sp>
      <p:sp>
        <p:nvSpPr>
          <p:cNvPr id="12290" name="内容占位符 3">
            <a:extLst>
              <a:ext uri="{FF2B5EF4-FFF2-40B4-BE49-F238E27FC236}">
                <a16:creationId xmlns:a16="http://schemas.microsoft.com/office/drawing/2014/main" id="{8F3BE06F-BF6B-47D7-BB6B-85FDC2A026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8229600" cy="44561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/>
              <a:t>    </a:t>
            </a:r>
            <a:r>
              <a:rPr lang="zh-CN" altLang="en-US"/>
              <a:t>通过将可能引发错误的代码放在</a:t>
            </a:r>
            <a:r>
              <a:rPr lang="en-US" altLang="zh-CN"/>
              <a:t>try-except</a:t>
            </a:r>
            <a:r>
              <a:rPr lang="zh-CN" altLang="en-US"/>
              <a:t>代码块中，可提高这个程序抵御错误的能力。错误是执行除法运算的代码导致的，因此需要将它放到</a:t>
            </a:r>
            <a:r>
              <a:rPr lang="en-US" altLang="zh-CN"/>
              <a:t>try-except</a:t>
            </a:r>
            <a:r>
              <a:rPr lang="zh-CN" altLang="en-US"/>
              <a:t>代码块中。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  <a:p>
            <a:pPr marL="0" indent="0">
              <a:buFontTx/>
              <a:buNone/>
            </a:pPr>
            <a:r>
              <a:rPr lang="en-US" altLang="zh-CN"/>
              <a:t>Else</a:t>
            </a:r>
            <a:r>
              <a:rPr lang="zh-CN" altLang="en-US"/>
              <a:t>代码块：依赖于</a:t>
            </a:r>
            <a:r>
              <a:rPr lang="en-US" altLang="zh-CN"/>
              <a:t>try</a:t>
            </a:r>
            <a:r>
              <a:rPr lang="zh-CN" altLang="en-US"/>
              <a:t>代码块成功执行的代码都应放到</a:t>
            </a:r>
            <a:r>
              <a:rPr lang="en-US" altLang="zh-CN"/>
              <a:t>else</a:t>
            </a:r>
            <a:r>
              <a:rPr lang="zh-CN" altLang="en-US"/>
              <a:t>代码块中。</a:t>
            </a: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9</TotalTime>
  <Words>1474</Words>
  <Application>Microsoft Office PowerPoint</Application>
  <PresentationFormat>全屏显示(4:3)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1" baseType="lpstr">
      <vt:lpstr>Calibri</vt:lpstr>
      <vt:lpstr>Verdana</vt:lpstr>
      <vt:lpstr>Balloons</vt:lpstr>
      <vt:lpstr>异常和异常处理</vt:lpstr>
      <vt:lpstr>PowerPoint 演示文稿</vt:lpstr>
      <vt:lpstr>异常</vt:lpstr>
      <vt:lpstr>基本的异常处理</vt:lpstr>
      <vt:lpstr>异常处理的基本语法</vt:lpstr>
      <vt:lpstr>处理ZeroDivisionError异常</vt:lpstr>
      <vt:lpstr>使用异常避免崩溃</vt:lpstr>
      <vt:lpstr>PowerPoint 演示文稿</vt:lpstr>
      <vt:lpstr>else代码块</vt:lpstr>
      <vt:lpstr>PowerPoint 演示文稿</vt:lpstr>
      <vt:lpstr>处理FileNotFoundError异常</vt:lpstr>
      <vt:lpstr>PowerPoint 演示文稿</vt:lpstr>
      <vt:lpstr>分析文本</vt:lpstr>
      <vt:lpstr>使用多个文件</vt:lpstr>
      <vt:lpstr>失败时一声不吭</vt:lpstr>
      <vt:lpstr>PowerPoint 演示文稿</vt:lpstr>
      <vt:lpstr>finally 代码块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119</cp:revision>
  <dcterms:created xsi:type="dcterms:W3CDTF">2008-02-24T15:59:36Z</dcterms:created>
  <dcterms:modified xsi:type="dcterms:W3CDTF">2025-06-21T01:54:40Z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