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6"/>
  </p:notesMasterIdLst>
  <p:sldIdLst>
    <p:sldId id="256" r:id="rId2"/>
    <p:sldId id="303" r:id="rId3"/>
    <p:sldId id="304" r:id="rId4"/>
    <p:sldId id="305" r:id="rId5"/>
    <p:sldId id="306" r:id="rId6"/>
    <p:sldId id="308" r:id="rId7"/>
    <p:sldId id="309" r:id="rId8"/>
    <p:sldId id="310" r:id="rId9"/>
    <p:sldId id="311"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332" r:id="rId24"/>
    <p:sldId id="273" r:id="rId25"/>
    <p:sldId id="274" r:id="rId26"/>
    <p:sldId id="276" r:id="rId27"/>
    <p:sldId id="277" r:id="rId28"/>
    <p:sldId id="335" r:id="rId29"/>
    <p:sldId id="280" r:id="rId30"/>
    <p:sldId id="281" r:id="rId31"/>
    <p:sldId id="330" r:id="rId32"/>
    <p:sldId id="282" r:id="rId33"/>
    <p:sldId id="333" r:id="rId34"/>
    <p:sldId id="285" r:id="rId35"/>
    <p:sldId id="288" r:id="rId36"/>
    <p:sldId id="336" r:id="rId37"/>
    <p:sldId id="324" r:id="rId38"/>
    <p:sldId id="291" r:id="rId39"/>
    <p:sldId id="293" r:id="rId40"/>
    <p:sldId id="294" r:id="rId41"/>
    <p:sldId id="295" r:id="rId42"/>
    <p:sldId id="297" r:id="rId43"/>
    <p:sldId id="361" r:id="rId44"/>
    <p:sldId id="362"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807" autoAdjust="0"/>
  </p:normalViewPr>
  <p:slideViewPr>
    <p:cSldViewPr>
      <p:cViewPr varScale="1">
        <p:scale>
          <a:sx n="82" d="100"/>
          <a:sy n="82" d="100"/>
        </p:scale>
        <p:origin x="128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F255041-83CC-4C15-9BE3-7FE60A71694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6922F0D6-456B-4C73-80DB-1B1845B0C32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B7B94465-BC12-42BD-9179-5A428550A946}" type="datetimeFigureOut">
              <a:rPr lang="zh-CN" altLang="en-US"/>
              <a:pPr>
                <a:defRPr/>
              </a:pPr>
              <a:t>2025/6/21</a:t>
            </a:fld>
            <a:endParaRPr lang="zh-CN" altLang="en-US"/>
          </a:p>
        </p:txBody>
      </p:sp>
      <p:sp>
        <p:nvSpPr>
          <p:cNvPr id="4" name="幻灯片图像占位符 3">
            <a:extLst>
              <a:ext uri="{FF2B5EF4-FFF2-40B4-BE49-F238E27FC236}">
                <a16:creationId xmlns:a16="http://schemas.microsoft.com/office/drawing/2014/main" id="{D24E1026-5332-4587-B465-D806B0E618B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67BB343-126D-4042-9CE3-28A08838607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586E51B-20D5-4E53-8401-A12356F99E6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819DDBE0-D33A-40C9-AFAD-08565524092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E309560-0198-4AC9-B096-0F8583CC6123}"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18F393B-674C-4BB2-AB0D-4CE3E4760C03}"/>
              </a:ext>
            </a:extLst>
          </p:cNvPr>
          <p:cNvGrpSpPr>
            <a:grpSpLocks/>
          </p:cNvGrpSpPr>
          <p:nvPr/>
        </p:nvGrpSpPr>
        <p:grpSpPr bwMode="auto">
          <a:xfrm>
            <a:off x="0" y="0"/>
            <a:ext cx="8805863" cy="6858000"/>
            <a:chOff x="0" y="0"/>
            <a:chExt cx="5547" cy="4320"/>
          </a:xfrm>
        </p:grpSpPr>
        <p:grpSp>
          <p:nvGrpSpPr>
            <p:cNvPr id="5" name="Group 3">
              <a:extLst>
                <a:ext uri="{FF2B5EF4-FFF2-40B4-BE49-F238E27FC236}">
                  <a16:creationId xmlns:a16="http://schemas.microsoft.com/office/drawing/2014/main" id="{07E5420C-A175-4A8B-993A-25E7D3BFB296}"/>
                </a:ext>
              </a:extLst>
            </p:cNvPr>
            <p:cNvGrpSpPr>
              <a:grpSpLocks/>
            </p:cNvGrpSpPr>
            <p:nvPr userDrawn="1"/>
          </p:nvGrpSpPr>
          <p:grpSpPr bwMode="auto">
            <a:xfrm rot="-215207">
              <a:off x="3691" y="234"/>
              <a:ext cx="1857" cy="3625"/>
              <a:chOff x="3010" y="778"/>
              <a:chExt cx="1857" cy="3625"/>
            </a:xfrm>
          </p:grpSpPr>
          <p:sp>
            <p:nvSpPr>
              <p:cNvPr id="39" name="Freeform 4">
                <a:extLst>
                  <a:ext uri="{FF2B5EF4-FFF2-40B4-BE49-F238E27FC236}">
                    <a16:creationId xmlns:a16="http://schemas.microsoft.com/office/drawing/2014/main" id="{0B0F5743-A505-41EC-940D-9499525250A4}"/>
                  </a:ext>
                </a:extLst>
              </p:cNvPr>
              <p:cNvSpPr>
                <a:spLocks noChangeArrowheads="1"/>
              </p:cNvSpPr>
              <p:nvPr userDrawn="1"/>
            </p:nvSpPr>
            <p:spPr bwMode="auto">
              <a:xfrm rot="12185230" flipV="1">
                <a:off x="3533" y="777"/>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40" name="Freeform 5">
                <a:extLst>
                  <a:ext uri="{FF2B5EF4-FFF2-40B4-BE49-F238E27FC236}">
                    <a16:creationId xmlns:a16="http://schemas.microsoft.com/office/drawing/2014/main" id="{11A8A9DE-737A-4BCB-9F6A-40A527C44BFF}"/>
                  </a:ext>
                </a:extLst>
              </p:cNvPr>
              <p:cNvSpPr>
                <a:spLocks noChangeArrowheads="1"/>
              </p:cNvSpPr>
              <p:nvPr userDrawn="1"/>
            </p:nvSpPr>
            <p:spPr bwMode="auto">
              <a:xfrm rot="12185230" flipV="1">
                <a:off x="4028" y="1801"/>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41" name="Freeform 6">
                <a:extLst>
                  <a:ext uri="{FF2B5EF4-FFF2-40B4-BE49-F238E27FC236}">
                    <a16:creationId xmlns:a16="http://schemas.microsoft.com/office/drawing/2014/main" id="{2AFE8D4A-CEEF-4952-9950-ED0F91E5BBF7}"/>
                  </a:ext>
                </a:extLst>
              </p:cNvPr>
              <p:cNvSpPr>
                <a:spLocks noChangeArrowheads="1"/>
              </p:cNvSpPr>
              <p:nvPr userDrawn="1"/>
            </p:nvSpPr>
            <p:spPr bwMode="auto">
              <a:xfrm rot="12185230" flipV="1">
                <a:off x="3638" y="2166"/>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42" name="Freeform 7">
                <a:extLst>
                  <a:ext uri="{FF2B5EF4-FFF2-40B4-BE49-F238E27FC236}">
                    <a16:creationId xmlns:a16="http://schemas.microsoft.com/office/drawing/2014/main" id="{427244CA-AD6D-405F-BDD1-B9A1645AFDA1}"/>
                  </a:ext>
                </a:extLst>
              </p:cNvPr>
              <p:cNvSpPr>
                <a:spLocks noChangeArrowheads="1"/>
              </p:cNvSpPr>
              <p:nvPr userDrawn="1"/>
            </p:nvSpPr>
            <p:spPr bwMode="auto">
              <a:xfrm rot="12185230" flipV="1">
                <a:off x="3978" y="976"/>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43" name="Freeform 8">
                <a:extLst>
                  <a:ext uri="{FF2B5EF4-FFF2-40B4-BE49-F238E27FC236}">
                    <a16:creationId xmlns:a16="http://schemas.microsoft.com/office/drawing/2014/main" id="{6A8DA880-2075-480A-8744-86BD4FD7446A}"/>
                  </a:ext>
                </a:extLst>
              </p:cNvPr>
              <p:cNvSpPr>
                <a:spLocks noChangeArrowheads="1"/>
              </p:cNvSpPr>
              <p:nvPr userDrawn="1"/>
            </p:nvSpPr>
            <p:spPr bwMode="auto">
              <a:xfrm rot="12185230" flipV="1">
                <a:off x="3844"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44" name="Freeform 9">
                <a:extLst>
                  <a:ext uri="{FF2B5EF4-FFF2-40B4-BE49-F238E27FC236}">
                    <a16:creationId xmlns:a16="http://schemas.microsoft.com/office/drawing/2014/main" id="{4AB0D9B7-CF56-4503-B08B-A8177D7340A7}"/>
                  </a:ext>
                </a:extLst>
              </p:cNvPr>
              <p:cNvSpPr>
                <a:spLocks noChangeArrowheads="1"/>
              </p:cNvSpPr>
              <p:nvPr userDrawn="1"/>
            </p:nvSpPr>
            <p:spPr bwMode="auto">
              <a:xfrm rot="12185230" flipV="1">
                <a:off x="3894"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45" name="Freeform 10">
                <a:extLst>
                  <a:ext uri="{FF2B5EF4-FFF2-40B4-BE49-F238E27FC236}">
                    <a16:creationId xmlns:a16="http://schemas.microsoft.com/office/drawing/2014/main" id="{3B0B5191-714C-4599-8B3F-667DC9D586C1}"/>
                  </a:ext>
                </a:extLst>
              </p:cNvPr>
              <p:cNvSpPr>
                <a:spLocks noChangeArrowheads="1"/>
              </p:cNvSpPr>
              <p:nvPr userDrawn="1"/>
            </p:nvSpPr>
            <p:spPr bwMode="auto">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sp>
          <p:nvSpPr>
            <p:cNvPr id="6" name="Freeform 11">
              <a:extLst>
                <a:ext uri="{FF2B5EF4-FFF2-40B4-BE49-F238E27FC236}">
                  <a16:creationId xmlns:a16="http://schemas.microsoft.com/office/drawing/2014/main" id="{F8A9A32D-14A8-4915-B6D9-4A8125CC9784}"/>
                </a:ext>
              </a:extLst>
            </p:cNvPr>
            <p:cNvSpPr>
              <a:spLocks noChangeArrowheads="1"/>
            </p:cNvSpPr>
            <p:nvPr userDrawn="1"/>
          </p:nvSpPr>
          <p:spPr bwMode="auto">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7" name="Freeform 12">
              <a:extLst>
                <a:ext uri="{FF2B5EF4-FFF2-40B4-BE49-F238E27FC236}">
                  <a16:creationId xmlns:a16="http://schemas.microsoft.com/office/drawing/2014/main" id="{4FF2EE3A-7CAE-4159-BC04-64E87F1F1A9F}"/>
                </a:ext>
              </a:extLst>
            </p:cNvPr>
            <p:cNvSpPr>
              <a:spLocks noChangeArrowheads="1"/>
            </p:cNvSpPr>
            <p:nvPr userDrawn="1"/>
          </p:nvSpPr>
          <p:spPr bwMode="auto">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8" name="Freeform 13">
              <a:extLst>
                <a:ext uri="{FF2B5EF4-FFF2-40B4-BE49-F238E27FC236}">
                  <a16:creationId xmlns:a16="http://schemas.microsoft.com/office/drawing/2014/main" id="{106CCAEA-3E81-455D-B851-7643A87B78D4}"/>
                </a:ext>
              </a:extLst>
            </p:cNvPr>
            <p:cNvSpPr>
              <a:spLocks noChangeArrowheads="1"/>
            </p:cNvSpPr>
            <p:nvPr userDrawn="1"/>
          </p:nvSpPr>
          <p:spPr bwMode="auto">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9" name="Freeform 14">
              <a:extLst>
                <a:ext uri="{FF2B5EF4-FFF2-40B4-BE49-F238E27FC236}">
                  <a16:creationId xmlns:a16="http://schemas.microsoft.com/office/drawing/2014/main" id="{42290B00-8D12-424F-8105-F451ABBD8A4E}"/>
                </a:ext>
              </a:extLst>
            </p:cNvPr>
            <p:cNvSpPr>
              <a:spLocks noChangeArrowheads="1"/>
            </p:cNvSpPr>
            <p:nvPr userDrawn="1"/>
          </p:nvSpPr>
          <p:spPr bwMode="auto">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 name="Freeform 15">
              <a:extLst>
                <a:ext uri="{FF2B5EF4-FFF2-40B4-BE49-F238E27FC236}">
                  <a16:creationId xmlns:a16="http://schemas.microsoft.com/office/drawing/2014/main" id="{670F0D83-1753-4D52-BFCF-0B4CB773932C}"/>
                </a:ext>
              </a:extLst>
            </p:cNvPr>
            <p:cNvSpPr>
              <a:spLocks noChangeArrowheads="1"/>
            </p:cNvSpPr>
            <p:nvPr userDrawn="1"/>
          </p:nvSpPr>
          <p:spPr bwMode="auto">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1" name="Freeform 16">
              <a:extLst>
                <a:ext uri="{FF2B5EF4-FFF2-40B4-BE49-F238E27FC236}">
                  <a16:creationId xmlns:a16="http://schemas.microsoft.com/office/drawing/2014/main" id="{83D6C123-359A-4C6A-9F10-27E553E7A014}"/>
                </a:ext>
              </a:extLst>
            </p:cNvPr>
            <p:cNvSpPr>
              <a:spLocks noChangeArrowheads="1"/>
            </p:cNvSpPr>
            <p:nvPr userDrawn="1"/>
          </p:nvSpPr>
          <p:spPr bwMode="auto">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nvGrpSpPr>
            <p:cNvPr id="12" name="Group 17">
              <a:extLst>
                <a:ext uri="{FF2B5EF4-FFF2-40B4-BE49-F238E27FC236}">
                  <a16:creationId xmlns:a16="http://schemas.microsoft.com/office/drawing/2014/main" id="{54CADC8F-20C6-40B1-A615-73ABBEBC5457}"/>
                </a:ext>
              </a:extLst>
            </p:cNvPr>
            <p:cNvGrpSpPr>
              <a:grpSpLocks/>
            </p:cNvGrpSpPr>
            <p:nvPr userDrawn="1"/>
          </p:nvGrpSpPr>
          <p:grpSpPr bwMode="auto">
            <a:xfrm rot="3220060">
              <a:off x="2635" y="750"/>
              <a:ext cx="569" cy="636"/>
              <a:chOff x="1727" y="866"/>
              <a:chExt cx="129" cy="157"/>
            </a:xfrm>
          </p:grpSpPr>
          <p:sp>
            <p:nvSpPr>
              <p:cNvPr id="36" name="Freeform 18">
                <a:extLst>
                  <a:ext uri="{FF2B5EF4-FFF2-40B4-BE49-F238E27FC236}">
                    <a16:creationId xmlns:a16="http://schemas.microsoft.com/office/drawing/2014/main" id="{7F62BDE4-4871-4C21-BBAB-023EE5A0A99D}"/>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37" name="Freeform 19">
                <a:extLst>
                  <a:ext uri="{FF2B5EF4-FFF2-40B4-BE49-F238E27FC236}">
                    <a16:creationId xmlns:a16="http://schemas.microsoft.com/office/drawing/2014/main" id="{AD52EF29-AC95-4D40-B21A-A78E662C5446}"/>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38" name="Freeform 20">
                <a:extLst>
                  <a:ext uri="{FF2B5EF4-FFF2-40B4-BE49-F238E27FC236}">
                    <a16:creationId xmlns:a16="http://schemas.microsoft.com/office/drawing/2014/main" id="{CFFB3589-11A6-4D18-81E8-227AA5F9B8B7}"/>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grpSp>
          <p:nvGrpSpPr>
            <p:cNvPr id="13" name="Group 21">
              <a:extLst>
                <a:ext uri="{FF2B5EF4-FFF2-40B4-BE49-F238E27FC236}">
                  <a16:creationId xmlns:a16="http://schemas.microsoft.com/office/drawing/2014/main" id="{85D5B0C3-1899-4F57-AC05-7CD90C5AC6C7}"/>
                </a:ext>
              </a:extLst>
            </p:cNvPr>
            <p:cNvGrpSpPr>
              <a:grpSpLocks/>
            </p:cNvGrpSpPr>
            <p:nvPr userDrawn="1"/>
          </p:nvGrpSpPr>
          <p:grpSpPr bwMode="auto">
            <a:xfrm rot="-6691250">
              <a:off x="3643" y="129"/>
              <a:ext cx="356" cy="608"/>
              <a:chOff x="1727" y="866"/>
              <a:chExt cx="129" cy="157"/>
            </a:xfrm>
          </p:grpSpPr>
          <p:sp>
            <p:nvSpPr>
              <p:cNvPr id="33" name="Freeform 22">
                <a:extLst>
                  <a:ext uri="{FF2B5EF4-FFF2-40B4-BE49-F238E27FC236}">
                    <a16:creationId xmlns:a16="http://schemas.microsoft.com/office/drawing/2014/main" id="{A276F340-650F-4EFB-A3C7-51B0D51D0479}"/>
                  </a:ext>
                </a:extLst>
              </p:cNvPr>
              <p:cNvSpPr>
                <a:spLocks noChangeArrowheads="1"/>
              </p:cNvSpPr>
              <p:nvPr userDrawn="1"/>
            </p:nvSpPr>
            <p:spPr bwMode="auto">
              <a:xfrm>
                <a:off x="1728"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34" name="Freeform 23">
                <a:extLst>
                  <a:ext uri="{FF2B5EF4-FFF2-40B4-BE49-F238E27FC236}">
                    <a16:creationId xmlns:a16="http://schemas.microsoft.com/office/drawing/2014/main" id="{115FCFFB-4369-4126-8CD7-3FA757993EF6}"/>
                  </a:ext>
                </a:extLst>
              </p:cNvPr>
              <p:cNvSpPr>
                <a:spLocks noChangeArrowheads="1"/>
              </p:cNvSpPr>
              <p:nvPr userDrawn="1"/>
            </p:nvSpPr>
            <p:spPr bwMode="auto">
              <a:xfrm>
                <a:off x="1787"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35" name="Freeform 24">
                <a:extLst>
                  <a:ext uri="{FF2B5EF4-FFF2-40B4-BE49-F238E27FC236}">
                    <a16:creationId xmlns:a16="http://schemas.microsoft.com/office/drawing/2014/main" id="{E8423086-F583-4D3B-857B-1900E08FBDCC}"/>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grpSp>
          <p:nvGrpSpPr>
            <p:cNvPr id="14" name="Group 25">
              <a:extLst>
                <a:ext uri="{FF2B5EF4-FFF2-40B4-BE49-F238E27FC236}">
                  <a16:creationId xmlns:a16="http://schemas.microsoft.com/office/drawing/2014/main" id="{8FAC24AC-D0D4-42B6-806C-EBC8072C41F0}"/>
                </a:ext>
              </a:extLst>
            </p:cNvPr>
            <p:cNvGrpSpPr>
              <a:grpSpLocks/>
            </p:cNvGrpSpPr>
            <p:nvPr userDrawn="1"/>
          </p:nvGrpSpPr>
          <p:grpSpPr bwMode="auto">
            <a:xfrm rot="8524840">
              <a:off x="673" y="3302"/>
              <a:ext cx="500" cy="504"/>
              <a:chOff x="1727" y="866"/>
              <a:chExt cx="129" cy="157"/>
            </a:xfrm>
          </p:grpSpPr>
          <p:sp>
            <p:nvSpPr>
              <p:cNvPr id="30" name="Freeform 26">
                <a:extLst>
                  <a:ext uri="{FF2B5EF4-FFF2-40B4-BE49-F238E27FC236}">
                    <a16:creationId xmlns:a16="http://schemas.microsoft.com/office/drawing/2014/main" id="{EA767D60-1E13-43F9-9946-FCCB1D0731AF}"/>
                  </a:ext>
                </a:extLst>
              </p:cNvPr>
              <p:cNvSpPr>
                <a:spLocks noChangeArrowheads="1"/>
              </p:cNvSpPr>
              <p:nvPr userDrawn="1"/>
            </p:nvSpPr>
            <p:spPr bwMode="auto">
              <a:xfrm>
                <a:off x="1727" y="867"/>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31" name="Freeform 27">
                <a:extLst>
                  <a:ext uri="{FF2B5EF4-FFF2-40B4-BE49-F238E27FC236}">
                    <a16:creationId xmlns:a16="http://schemas.microsoft.com/office/drawing/2014/main" id="{D92A3944-DEDC-46BA-A0F2-99ACEC31B5D2}"/>
                  </a:ext>
                </a:extLst>
              </p:cNvPr>
              <p:cNvSpPr>
                <a:spLocks noChangeArrowheads="1"/>
              </p:cNvSpPr>
              <p:nvPr userDrawn="1"/>
            </p:nvSpPr>
            <p:spPr bwMode="auto">
              <a:xfrm>
                <a:off x="1786" y="895"/>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32" name="Freeform 28">
                <a:extLst>
                  <a:ext uri="{FF2B5EF4-FFF2-40B4-BE49-F238E27FC236}">
                    <a16:creationId xmlns:a16="http://schemas.microsoft.com/office/drawing/2014/main" id="{E28DAB6B-D82E-4622-8F1F-E25F3213BCB2}"/>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grpSp>
          <p:nvGrpSpPr>
            <p:cNvPr id="15" name="Group 29">
              <a:extLst>
                <a:ext uri="{FF2B5EF4-FFF2-40B4-BE49-F238E27FC236}">
                  <a16:creationId xmlns:a16="http://schemas.microsoft.com/office/drawing/2014/main" id="{821D9FD6-5AC9-4404-88E9-4A2DC42B3523}"/>
                </a:ext>
              </a:extLst>
            </p:cNvPr>
            <p:cNvGrpSpPr>
              <a:grpSpLocks/>
            </p:cNvGrpSpPr>
            <p:nvPr userDrawn="1"/>
          </p:nvGrpSpPr>
          <p:grpSpPr bwMode="auto">
            <a:xfrm rot="4106450" flipH="1">
              <a:off x="403" y="271"/>
              <a:ext cx="708" cy="891"/>
              <a:chOff x="1727" y="866"/>
              <a:chExt cx="129" cy="157"/>
            </a:xfrm>
          </p:grpSpPr>
          <p:sp>
            <p:nvSpPr>
              <p:cNvPr id="27" name="Freeform 30">
                <a:extLst>
                  <a:ext uri="{FF2B5EF4-FFF2-40B4-BE49-F238E27FC236}">
                    <a16:creationId xmlns:a16="http://schemas.microsoft.com/office/drawing/2014/main" id="{17E5D520-0A8B-4BAC-BFF1-82BA559A7ADC}"/>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8" name="Freeform 31">
                <a:extLst>
                  <a:ext uri="{FF2B5EF4-FFF2-40B4-BE49-F238E27FC236}">
                    <a16:creationId xmlns:a16="http://schemas.microsoft.com/office/drawing/2014/main" id="{A93242F2-2805-48B0-A816-F4FE0279E527}"/>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9" name="Freeform 32">
                <a:extLst>
                  <a:ext uri="{FF2B5EF4-FFF2-40B4-BE49-F238E27FC236}">
                    <a16:creationId xmlns:a16="http://schemas.microsoft.com/office/drawing/2014/main" id="{B18C18DE-1FB4-4652-A18A-7D71B130B2A4}"/>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grpSp>
          <p:nvGrpSpPr>
            <p:cNvPr id="16" name="Group 33">
              <a:extLst>
                <a:ext uri="{FF2B5EF4-FFF2-40B4-BE49-F238E27FC236}">
                  <a16:creationId xmlns:a16="http://schemas.microsoft.com/office/drawing/2014/main" id="{1ADBA7F5-225B-438D-80F6-D257AEDAB881}"/>
                </a:ext>
              </a:extLst>
            </p:cNvPr>
            <p:cNvGrpSpPr>
              <a:grpSpLocks/>
            </p:cNvGrpSpPr>
            <p:nvPr userDrawn="1"/>
          </p:nvGrpSpPr>
          <p:grpSpPr bwMode="auto">
            <a:xfrm rot="10015322" flipH="1">
              <a:off x="4614" y="2392"/>
              <a:ext cx="708" cy="891"/>
              <a:chOff x="1727" y="866"/>
              <a:chExt cx="129" cy="157"/>
            </a:xfrm>
          </p:grpSpPr>
          <p:sp>
            <p:nvSpPr>
              <p:cNvPr id="24" name="Freeform 34">
                <a:extLst>
                  <a:ext uri="{FF2B5EF4-FFF2-40B4-BE49-F238E27FC236}">
                    <a16:creationId xmlns:a16="http://schemas.microsoft.com/office/drawing/2014/main" id="{6DAA3D08-EC66-4A52-96BA-DCC260300AAF}"/>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5" name="Freeform 35">
                <a:extLst>
                  <a:ext uri="{FF2B5EF4-FFF2-40B4-BE49-F238E27FC236}">
                    <a16:creationId xmlns:a16="http://schemas.microsoft.com/office/drawing/2014/main" id="{364F7303-C3AB-4433-9D0E-0E120CCBDA8C}"/>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6" name="Freeform 36">
                <a:extLst>
                  <a:ext uri="{FF2B5EF4-FFF2-40B4-BE49-F238E27FC236}">
                    <a16:creationId xmlns:a16="http://schemas.microsoft.com/office/drawing/2014/main" id="{406EDEF8-2F19-4A9C-AD7E-D818CE41DD7A}"/>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sp>
          <p:nvSpPr>
            <p:cNvPr id="17" name="Freeform 37">
              <a:extLst>
                <a:ext uri="{FF2B5EF4-FFF2-40B4-BE49-F238E27FC236}">
                  <a16:creationId xmlns:a16="http://schemas.microsoft.com/office/drawing/2014/main" id="{3FE50183-112F-484A-A9F1-E528712997CD}"/>
                </a:ext>
              </a:extLst>
            </p:cNvPr>
            <p:cNvSpPr>
              <a:spLocks noChangeArrowheads="1"/>
            </p:cNvSpPr>
            <p:nvPr userDrawn="1"/>
          </p:nvSpPr>
          <p:spPr bwMode="auto">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8" name="Freeform 38">
              <a:extLst>
                <a:ext uri="{FF2B5EF4-FFF2-40B4-BE49-F238E27FC236}">
                  <a16:creationId xmlns:a16="http://schemas.microsoft.com/office/drawing/2014/main" id="{336192B2-49F5-4697-A08A-D327DF7997CE}"/>
                </a:ext>
              </a:extLst>
            </p:cNvPr>
            <p:cNvSpPr>
              <a:spLocks noChangeArrowheads="1"/>
            </p:cNvSpPr>
            <p:nvPr userDrawn="1"/>
          </p:nvSpPr>
          <p:spPr bwMode="auto">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9" name="Freeform 39">
              <a:extLst>
                <a:ext uri="{FF2B5EF4-FFF2-40B4-BE49-F238E27FC236}">
                  <a16:creationId xmlns:a16="http://schemas.microsoft.com/office/drawing/2014/main" id="{A6E221D0-8A44-40F3-9A54-46644F2BA273}"/>
                </a:ext>
              </a:extLst>
            </p:cNvPr>
            <p:cNvSpPr>
              <a:spLocks noChangeArrowheads="1"/>
            </p:cNvSpPr>
            <p:nvPr userDrawn="1"/>
          </p:nvSpPr>
          <p:spPr bwMode="auto">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0" name="Freeform 40">
              <a:extLst>
                <a:ext uri="{FF2B5EF4-FFF2-40B4-BE49-F238E27FC236}">
                  <a16:creationId xmlns:a16="http://schemas.microsoft.com/office/drawing/2014/main" id="{2804B48A-8DFA-45F7-8072-4AACB7A8064A}"/>
                </a:ext>
              </a:extLst>
            </p:cNvPr>
            <p:cNvSpPr>
              <a:spLocks noChangeArrowheads="1"/>
            </p:cNvSpPr>
            <p:nvPr userDrawn="1"/>
          </p:nvSpPr>
          <p:spPr bwMode="auto">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1" name="Freeform 41">
              <a:extLst>
                <a:ext uri="{FF2B5EF4-FFF2-40B4-BE49-F238E27FC236}">
                  <a16:creationId xmlns:a16="http://schemas.microsoft.com/office/drawing/2014/main" id="{14E6ABB2-2333-45DF-B45D-4CE7443AE263}"/>
                </a:ext>
              </a:extLst>
            </p:cNvPr>
            <p:cNvSpPr>
              <a:spLocks noChangeArrowheads="1"/>
            </p:cNvSpPr>
            <p:nvPr userDrawn="1"/>
          </p:nvSpPr>
          <p:spPr bwMode="auto">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2" name="Freeform 42">
              <a:extLst>
                <a:ext uri="{FF2B5EF4-FFF2-40B4-BE49-F238E27FC236}">
                  <a16:creationId xmlns:a16="http://schemas.microsoft.com/office/drawing/2014/main" id="{B3C04AF9-8C48-4462-B2CB-EE2D327785F8}"/>
                </a:ext>
              </a:extLst>
            </p:cNvPr>
            <p:cNvSpPr>
              <a:spLocks noChangeArrowheads="1"/>
            </p:cNvSpPr>
            <p:nvPr userDrawn="1"/>
          </p:nvSpPr>
          <p:spPr bwMode="auto">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23" name="Freeform 43">
              <a:extLst>
                <a:ext uri="{FF2B5EF4-FFF2-40B4-BE49-F238E27FC236}">
                  <a16:creationId xmlns:a16="http://schemas.microsoft.com/office/drawing/2014/main" id="{2E348017-1C91-4612-96A4-AD20081C6241}"/>
                </a:ext>
              </a:extLst>
            </p:cNvPr>
            <p:cNvSpPr>
              <a:spLocks noChangeArrowheads="1"/>
            </p:cNvSpPr>
            <p:nvPr userDrawn="1"/>
          </p:nvSpPr>
          <p:spPr bwMode="auto">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sp>
        <p:nvSpPr>
          <p:cNvPr id="13359"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noProof="1"/>
              <a:t>单击此处编辑母版标题样式</a:t>
            </a:r>
          </a:p>
        </p:txBody>
      </p:sp>
      <p:sp>
        <p:nvSpPr>
          <p:cNvPr id="13360"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noProof="1"/>
              <a:t>单击此处编辑母版副标题样式</a:t>
            </a:r>
          </a:p>
        </p:txBody>
      </p:sp>
      <p:sp>
        <p:nvSpPr>
          <p:cNvPr id="46" name="Rectangle 44">
            <a:extLst>
              <a:ext uri="{FF2B5EF4-FFF2-40B4-BE49-F238E27FC236}">
                <a16:creationId xmlns:a16="http://schemas.microsoft.com/office/drawing/2014/main" id="{99B697FB-7CD5-4D65-BE9B-7E738E4D5E24}"/>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47" name="Rectangle 45">
            <a:extLst>
              <a:ext uri="{FF2B5EF4-FFF2-40B4-BE49-F238E27FC236}">
                <a16:creationId xmlns:a16="http://schemas.microsoft.com/office/drawing/2014/main" id="{AC1ADCDC-0D59-4380-9C1C-02362E35B56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a:extLst>
              <a:ext uri="{FF2B5EF4-FFF2-40B4-BE49-F238E27FC236}">
                <a16:creationId xmlns:a16="http://schemas.microsoft.com/office/drawing/2014/main" id="{2375BDED-15AE-4C58-9893-AD4851F9449B}"/>
              </a:ext>
            </a:extLst>
          </p:cNvPr>
          <p:cNvSpPr>
            <a:spLocks noGrp="1" noChangeArrowheads="1"/>
          </p:cNvSpPr>
          <p:nvPr>
            <p:ph type="sldNum" sz="quarter" idx="12"/>
          </p:nvPr>
        </p:nvSpPr>
        <p:spPr/>
        <p:txBody>
          <a:bodyPr/>
          <a:lstStyle>
            <a:lvl1pPr>
              <a:defRPr/>
            </a:lvl1pPr>
          </a:lstStyle>
          <a:p>
            <a:fld id="{8425C502-06E8-42E7-BCB2-5CFA4F1B80E2}" type="slidenum">
              <a:rPr lang="en-US" altLang="zh-CN"/>
              <a:pPr/>
              <a:t>‹#›</a:t>
            </a:fld>
            <a:endParaRPr lang="en-US" altLang="zh-CN"/>
          </a:p>
        </p:txBody>
      </p:sp>
    </p:spTree>
    <p:extLst>
      <p:ext uri="{BB962C8B-B14F-4D97-AF65-F5344CB8AC3E}">
        <p14:creationId xmlns:p14="http://schemas.microsoft.com/office/powerpoint/2010/main" val="337184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A7190006-8F45-4FE8-9D3B-030308D6DB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3051AF88-188C-494D-8DE4-67E48697B6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05CEE69A-92E4-4F58-9CE2-DA8F3AB64713}"/>
              </a:ext>
            </a:extLst>
          </p:cNvPr>
          <p:cNvSpPr>
            <a:spLocks noGrp="1" noChangeArrowheads="1"/>
          </p:cNvSpPr>
          <p:nvPr>
            <p:ph type="sldNum" sz="quarter" idx="12"/>
          </p:nvPr>
        </p:nvSpPr>
        <p:spPr>
          <a:ln/>
        </p:spPr>
        <p:txBody>
          <a:bodyPr/>
          <a:lstStyle>
            <a:lvl1pPr>
              <a:defRPr/>
            </a:lvl1pPr>
          </a:lstStyle>
          <a:p>
            <a:fld id="{5F71CEF1-3156-48D4-BC92-4EE6DADDB521}" type="slidenum">
              <a:rPr lang="en-US" altLang="zh-CN"/>
              <a:pPr/>
              <a:t>‹#›</a:t>
            </a:fld>
            <a:endParaRPr lang="en-US" altLang="zh-CN"/>
          </a:p>
        </p:txBody>
      </p:sp>
    </p:spTree>
    <p:extLst>
      <p:ext uri="{BB962C8B-B14F-4D97-AF65-F5344CB8AC3E}">
        <p14:creationId xmlns:p14="http://schemas.microsoft.com/office/powerpoint/2010/main" val="388992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319887E6-3A6B-4C87-A4A6-9A883CF571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86C0AB66-38F2-4474-880B-51FEAD90F0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7F523F4E-A681-4ECD-BB98-B1425C16A016}"/>
              </a:ext>
            </a:extLst>
          </p:cNvPr>
          <p:cNvSpPr>
            <a:spLocks noGrp="1" noChangeArrowheads="1"/>
          </p:cNvSpPr>
          <p:nvPr>
            <p:ph type="sldNum" sz="quarter" idx="12"/>
          </p:nvPr>
        </p:nvSpPr>
        <p:spPr>
          <a:ln/>
        </p:spPr>
        <p:txBody>
          <a:bodyPr/>
          <a:lstStyle>
            <a:lvl1pPr>
              <a:defRPr/>
            </a:lvl1pPr>
          </a:lstStyle>
          <a:p>
            <a:fld id="{F0031C63-28D2-4BFA-9E6A-8860CA75A10F}" type="slidenum">
              <a:rPr lang="en-US" altLang="zh-CN"/>
              <a:pPr/>
              <a:t>‹#›</a:t>
            </a:fld>
            <a:endParaRPr lang="en-US" altLang="zh-CN"/>
          </a:p>
        </p:txBody>
      </p:sp>
    </p:spTree>
    <p:extLst>
      <p:ext uri="{BB962C8B-B14F-4D97-AF65-F5344CB8AC3E}">
        <p14:creationId xmlns:p14="http://schemas.microsoft.com/office/powerpoint/2010/main" val="1798879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noProof="1"/>
              <a:t>单击此处编辑母版标题样式</a:t>
            </a:r>
          </a:p>
        </p:txBody>
      </p:sp>
      <p:sp>
        <p:nvSpPr>
          <p:cNvPr id="7" name="内容占位符 2"/>
          <p:cNvSpPr>
            <a:spLocks noGrp="1"/>
          </p:cNvSpPr>
          <p:nvPr>
            <p:ph idx="1"/>
          </p:nvPr>
        </p:nvSpPr>
        <p:spPr>
          <a:xfrm>
            <a:off x="457200" y="1412776"/>
            <a:ext cx="8229600" cy="4713387"/>
          </a:xfrm>
        </p:spPr>
        <p:txBody>
          <a:bodyPr/>
          <a:lstStyle>
            <a:lvl1pPr marL="0" indent="720090">
              <a:lnSpc>
                <a:spcPct val="130000"/>
              </a:lnSpc>
              <a:spcBef>
                <a:spcPts val="0"/>
              </a:spcBef>
              <a:buFont typeface="Arial" panose="020B0604020202020204"/>
              <a:buNone/>
              <a:defRPr sz="2400"/>
            </a:lvl1pPr>
            <a:lvl2pPr indent="0">
              <a:buFontTx/>
              <a:buNone/>
              <a:defRPr sz="2000"/>
            </a:lvl2pPr>
          </a:lstStyle>
          <a:p>
            <a:pPr lvl="0"/>
            <a:r>
              <a:rPr lang="zh-CN" altLang="en-US" noProof="1"/>
              <a:t>单击此处编辑母版文本样式</a:t>
            </a:r>
          </a:p>
        </p:txBody>
      </p:sp>
      <p:sp>
        <p:nvSpPr>
          <p:cNvPr id="4" name="日期占位符 2">
            <a:extLst>
              <a:ext uri="{FF2B5EF4-FFF2-40B4-BE49-F238E27FC236}">
                <a16:creationId xmlns:a16="http://schemas.microsoft.com/office/drawing/2014/main" id="{338DF870-A959-473D-B64B-996F23E3938F}"/>
              </a:ext>
            </a:extLst>
          </p:cNvPr>
          <p:cNvSpPr>
            <a:spLocks noGrp="1"/>
          </p:cNvSpPr>
          <p:nvPr>
            <p:ph type="dt" sz="half" idx="10"/>
          </p:nvPr>
        </p:nvSpPr>
        <p:spPr/>
        <p:txBody>
          <a:bodyPr/>
          <a:lstStyle>
            <a:lvl1pPr>
              <a:defRPr/>
            </a:lvl1pPr>
          </a:lstStyle>
          <a:p>
            <a:pPr>
              <a:defRPr/>
            </a:pPr>
            <a:fld id="{9A745EC2-704B-45A7-AF43-44471E6241B0}" type="datetime1">
              <a:rPr lang="zh-CN" altLang="en-US"/>
              <a:pPr>
                <a:defRPr/>
              </a:pPr>
              <a:t>2025/6/21</a:t>
            </a:fld>
            <a:endParaRPr lang="zh-CN" altLang="en-US" dirty="0"/>
          </a:p>
        </p:txBody>
      </p:sp>
      <p:sp>
        <p:nvSpPr>
          <p:cNvPr id="5" name="页脚占位符 3">
            <a:extLst>
              <a:ext uri="{FF2B5EF4-FFF2-40B4-BE49-F238E27FC236}">
                <a16:creationId xmlns:a16="http://schemas.microsoft.com/office/drawing/2014/main" id="{0BEC44B7-1E9A-4248-A8AB-11D244FC18F6}"/>
              </a:ext>
            </a:extLst>
          </p:cNvPr>
          <p:cNvSpPr>
            <a:spLocks noGrp="1"/>
          </p:cNvSpPr>
          <p:nvPr>
            <p:ph type="ftr" sz="quarter" idx="11"/>
          </p:nvPr>
        </p:nvSpPr>
        <p:spPr/>
        <p:txBody>
          <a:bodyPr/>
          <a:lstStyle>
            <a:lvl1pPr>
              <a:defRPr sz="1400"/>
            </a:lvl1pPr>
          </a:lstStyle>
          <a:p>
            <a:pPr>
              <a:defRPr/>
            </a:pPr>
            <a:endParaRPr lang="zh-CN" altLang="en-US"/>
          </a:p>
        </p:txBody>
      </p:sp>
      <p:sp>
        <p:nvSpPr>
          <p:cNvPr id="6" name="灯片编号占位符 4">
            <a:extLst>
              <a:ext uri="{FF2B5EF4-FFF2-40B4-BE49-F238E27FC236}">
                <a16:creationId xmlns:a16="http://schemas.microsoft.com/office/drawing/2014/main" id="{114E052D-842C-46FC-AC24-C0C72CAEF1B3}"/>
              </a:ext>
            </a:extLst>
          </p:cNvPr>
          <p:cNvSpPr>
            <a:spLocks noGrp="1"/>
          </p:cNvSpPr>
          <p:nvPr>
            <p:ph type="sldNum" sz="quarter" idx="12"/>
          </p:nvPr>
        </p:nvSpPr>
        <p:spPr/>
        <p:txBody>
          <a:bodyPr/>
          <a:lstStyle>
            <a:lvl1pPr>
              <a:defRPr/>
            </a:lvl1pPr>
          </a:lstStyle>
          <a:p>
            <a:fld id="{F5D4B642-50D1-4E01-8D18-87320F5A84DA}" type="slidenum">
              <a:rPr lang="zh-CN" altLang="en-US"/>
              <a:pPr/>
              <a:t>‹#›</a:t>
            </a:fld>
            <a:endParaRPr lang="zh-CN" altLang="en-US"/>
          </a:p>
        </p:txBody>
      </p:sp>
    </p:spTree>
    <p:extLst>
      <p:ext uri="{BB962C8B-B14F-4D97-AF65-F5344CB8AC3E}">
        <p14:creationId xmlns:p14="http://schemas.microsoft.com/office/powerpoint/2010/main" val="658157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3C19958-B120-46D9-A7C3-DBE891BAF5F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2963" t="44271"/>
          <a:stretch/>
        </p:blipFill>
        <p:spPr>
          <a:xfrm rot="16200000">
            <a:off x="6145212" y="-2097087"/>
            <a:ext cx="901702" cy="5095875"/>
          </a:xfrm>
          <a:prstGeom prst="rect">
            <a:avLst/>
          </a:prstGeom>
        </p:spPr>
      </p:pic>
      <p:pic>
        <p:nvPicPr>
          <p:cNvPr id="8" name="图片 7">
            <a:extLst>
              <a:ext uri="{FF2B5EF4-FFF2-40B4-BE49-F238E27FC236}">
                <a16:creationId xmlns:a16="http://schemas.microsoft.com/office/drawing/2014/main" id="{17D6C288-A50E-4296-9C84-523FCDCA025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522" r="62778" b="20521"/>
          <a:stretch/>
        </p:blipFill>
        <p:spPr>
          <a:xfrm rot="16200000">
            <a:off x="3182938" y="2773363"/>
            <a:ext cx="901700" cy="7267575"/>
          </a:xfrm>
          <a:prstGeom prst="rect">
            <a:avLst/>
          </a:prstGeom>
        </p:spPr>
      </p:pic>
    </p:spTree>
    <p:extLst>
      <p:ext uri="{BB962C8B-B14F-4D97-AF65-F5344CB8AC3E}">
        <p14:creationId xmlns:p14="http://schemas.microsoft.com/office/powerpoint/2010/main" val="2587779303"/>
      </p:ext>
    </p:extLst>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D53A7083-654C-4B96-B35A-85766A5FB6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7F9C3223-80CD-43BE-96F4-AA87A3492F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BE27C250-CF50-40D9-85AD-5C9315D75BB7}"/>
              </a:ext>
            </a:extLst>
          </p:cNvPr>
          <p:cNvSpPr>
            <a:spLocks noGrp="1" noChangeArrowheads="1"/>
          </p:cNvSpPr>
          <p:nvPr>
            <p:ph type="sldNum" sz="quarter" idx="12"/>
          </p:nvPr>
        </p:nvSpPr>
        <p:spPr>
          <a:ln/>
        </p:spPr>
        <p:txBody>
          <a:bodyPr/>
          <a:lstStyle>
            <a:lvl1pPr>
              <a:defRPr/>
            </a:lvl1pPr>
          </a:lstStyle>
          <a:p>
            <a:fld id="{ED1DDC8D-6085-4C33-91FE-E1F743652C69}" type="slidenum">
              <a:rPr lang="en-US" altLang="zh-CN"/>
              <a:pPr/>
              <a:t>‹#›</a:t>
            </a:fld>
            <a:endParaRPr lang="en-US" altLang="zh-CN"/>
          </a:p>
        </p:txBody>
      </p:sp>
    </p:spTree>
    <p:extLst>
      <p:ext uri="{BB962C8B-B14F-4D97-AF65-F5344CB8AC3E}">
        <p14:creationId xmlns:p14="http://schemas.microsoft.com/office/powerpoint/2010/main" val="333115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7">
            <a:extLst>
              <a:ext uri="{FF2B5EF4-FFF2-40B4-BE49-F238E27FC236}">
                <a16:creationId xmlns:a16="http://schemas.microsoft.com/office/drawing/2014/main" id="{A6389B42-657E-4A75-A4FE-BC5C53441D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26C7B0CE-41F9-45E5-9DF3-430765C153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0E293C82-5CE1-42EA-B0FC-3642349C1AE5}"/>
              </a:ext>
            </a:extLst>
          </p:cNvPr>
          <p:cNvSpPr>
            <a:spLocks noGrp="1" noChangeArrowheads="1"/>
          </p:cNvSpPr>
          <p:nvPr>
            <p:ph type="sldNum" sz="quarter" idx="12"/>
          </p:nvPr>
        </p:nvSpPr>
        <p:spPr>
          <a:ln/>
        </p:spPr>
        <p:txBody>
          <a:bodyPr/>
          <a:lstStyle>
            <a:lvl1pPr>
              <a:defRPr/>
            </a:lvl1pPr>
          </a:lstStyle>
          <a:p>
            <a:fld id="{0ABD12E0-0F67-4C7A-8C82-25DA7806CDAC}" type="slidenum">
              <a:rPr lang="en-US" altLang="zh-CN"/>
              <a:pPr/>
              <a:t>‹#›</a:t>
            </a:fld>
            <a:endParaRPr lang="en-US" altLang="zh-CN"/>
          </a:p>
        </p:txBody>
      </p:sp>
    </p:spTree>
    <p:extLst>
      <p:ext uri="{BB962C8B-B14F-4D97-AF65-F5344CB8AC3E}">
        <p14:creationId xmlns:p14="http://schemas.microsoft.com/office/powerpoint/2010/main" val="64341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7">
            <a:extLst>
              <a:ext uri="{FF2B5EF4-FFF2-40B4-BE49-F238E27FC236}">
                <a16:creationId xmlns:a16="http://schemas.microsoft.com/office/drawing/2014/main" id="{2D85E6D5-1924-4E24-9EB5-9564A23C1C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E3AF3D28-CC98-45D2-B6BF-A0691A962E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F86BF9D6-A572-40C5-B420-CDDE18F5EC05}"/>
              </a:ext>
            </a:extLst>
          </p:cNvPr>
          <p:cNvSpPr>
            <a:spLocks noGrp="1" noChangeArrowheads="1"/>
          </p:cNvSpPr>
          <p:nvPr>
            <p:ph type="sldNum" sz="quarter" idx="12"/>
          </p:nvPr>
        </p:nvSpPr>
        <p:spPr>
          <a:ln/>
        </p:spPr>
        <p:txBody>
          <a:bodyPr/>
          <a:lstStyle>
            <a:lvl1pPr>
              <a:defRPr/>
            </a:lvl1pPr>
          </a:lstStyle>
          <a:p>
            <a:fld id="{3B0D1365-8FB2-4A7D-AE3E-36B5B0B03BF0}" type="slidenum">
              <a:rPr lang="en-US" altLang="zh-CN"/>
              <a:pPr/>
              <a:t>‹#›</a:t>
            </a:fld>
            <a:endParaRPr lang="en-US" altLang="zh-CN"/>
          </a:p>
        </p:txBody>
      </p:sp>
    </p:spTree>
    <p:extLst>
      <p:ext uri="{BB962C8B-B14F-4D97-AF65-F5344CB8AC3E}">
        <p14:creationId xmlns:p14="http://schemas.microsoft.com/office/powerpoint/2010/main" val="288970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7">
            <a:extLst>
              <a:ext uri="{FF2B5EF4-FFF2-40B4-BE49-F238E27FC236}">
                <a16:creationId xmlns:a16="http://schemas.microsoft.com/office/drawing/2014/main" id="{9C7614FB-99C2-4F53-90C2-9884353223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a:extLst>
              <a:ext uri="{FF2B5EF4-FFF2-40B4-BE49-F238E27FC236}">
                <a16:creationId xmlns:a16="http://schemas.microsoft.com/office/drawing/2014/main" id="{58771B06-25B4-410F-9998-47670B5768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a:extLst>
              <a:ext uri="{FF2B5EF4-FFF2-40B4-BE49-F238E27FC236}">
                <a16:creationId xmlns:a16="http://schemas.microsoft.com/office/drawing/2014/main" id="{9667F8E0-FEE9-485A-8408-75B020F38235}"/>
              </a:ext>
            </a:extLst>
          </p:cNvPr>
          <p:cNvSpPr>
            <a:spLocks noGrp="1" noChangeArrowheads="1"/>
          </p:cNvSpPr>
          <p:nvPr>
            <p:ph type="sldNum" sz="quarter" idx="12"/>
          </p:nvPr>
        </p:nvSpPr>
        <p:spPr>
          <a:ln/>
        </p:spPr>
        <p:txBody>
          <a:bodyPr/>
          <a:lstStyle>
            <a:lvl1pPr>
              <a:defRPr/>
            </a:lvl1pPr>
          </a:lstStyle>
          <a:p>
            <a:fld id="{446AE352-F493-449D-8213-CD69C3199B7E}" type="slidenum">
              <a:rPr lang="en-US" altLang="zh-CN"/>
              <a:pPr/>
              <a:t>‹#›</a:t>
            </a:fld>
            <a:endParaRPr lang="en-US" altLang="zh-CN"/>
          </a:p>
        </p:txBody>
      </p:sp>
    </p:spTree>
    <p:extLst>
      <p:ext uri="{BB962C8B-B14F-4D97-AF65-F5344CB8AC3E}">
        <p14:creationId xmlns:p14="http://schemas.microsoft.com/office/powerpoint/2010/main" val="62565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7">
            <a:extLst>
              <a:ext uri="{FF2B5EF4-FFF2-40B4-BE49-F238E27FC236}">
                <a16:creationId xmlns:a16="http://schemas.microsoft.com/office/drawing/2014/main" id="{FD2208C8-E2D3-48B7-9E5C-4DB0ADAF21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a:extLst>
              <a:ext uri="{FF2B5EF4-FFF2-40B4-BE49-F238E27FC236}">
                <a16:creationId xmlns:a16="http://schemas.microsoft.com/office/drawing/2014/main" id="{B635236C-B00C-457D-8140-3B8B54378A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a:extLst>
              <a:ext uri="{FF2B5EF4-FFF2-40B4-BE49-F238E27FC236}">
                <a16:creationId xmlns:a16="http://schemas.microsoft.com/office/drawing/2014/main" id="{CA4D906B-6636-484E-9CFA-08BBC48F19C5}"/>
              </a:ext>
            </a:extLst>
          </p:cNvPr>
          <p:cNvSpPr>
            <a:spLocks noGrp="1" noChangeArrowheads="1"/>
          </p:cNvSpPr>
          <p:nvPr>
            <p:ph type="sldNum" sz="quarter" idx="12"/>
          </p:nvPr>
        </p:nvSpPr>
        <p:spPr>
          <a:ln/>
        </p:spPr>
        <p:txBody>
          <a:bodyPr/>
          <a:lstStyle>
            <a:lvl1pPr>
              <a:defRPr/>
            </a:lvl1pPr>
          </a:lstStyle>
          <a:p>
            <a:fld id="{2429C0C2-0660-4404-89F9-33EF6856DB61}" type="slidenum">
              <a:rPr lang="en-US" altLang="zh-CN"/>
              <a:pPr/>
              <a:t>‹#›</a:t>
            </a:fld>
            <a:endParaRPr lang="en-US" altLang="zh-CN"/>
          </a:p>
        </p:txBody>
      </p:sp>
    </p:spTree>
    <p:extLst>
      <p:ext uri="{BB962C8B-B14F-4D97-AF65-F5344CB8AC3E}">
        <p14:creationId xmlns:p14="http://schemas.microsoft.com/office/powerpoint/2010/main" val="62456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6731ECD7-1D75-475F-8237-A00B597F80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a:extLst>
              <a:ext uri="{FF2B5EF4-FFF2-40B4-BE49-F238E27FC236}">
                <a16:creationId xmlns:a16="http://schemas.microsoft.com/office/drawing/2014/main" id="{72BB0C02-46BD-4E5C-B158-0FFC111980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a:extLst>
              <a:ext uri="{FF2B5EF4-FFF2-40B4-BE49-F238E27FC236}">
                <a16:creationId xmlns:a16="http://schemas.microsoft.com/office/drawing/2014/main" id="{78BC126F-F5AC-4A40-BD09-88DFEC59AEEF}"/>
              </a:ext>
            </a:extLst>
          </p:cNvPr>
          <p:cNvSpPr>
            <a:spLocks noGrp="1" noChangeArrowheads="1"/>
          </p:cNvSpPr>
          <p:nvPr>
            <p:ph type="sldNum" sz="quarter" idx="12"/>
          </p:nvPr>
        </p:nvSpPr>
        <p:spPr>
          <a:ln/>
        </p:spPr>
        <p:txBody>
          <a:bodyPr/>
          <a:lstStyle>
            <a:lvl1pPr>
              <a:defRPr/>
            </a:lvl1pPr>
          </a:lstStyle>
          <a:p>
            <a:fld id="{AD8CB618-8019-4722-AD6A-F9314C3211E1}" type="slidenum">
              <a:rPr lang="en-US" altLang="zh-CN"/>
              <a:pPr/>
              <a:t>‹#›</a:t>
            </a:fld>
            <a:endParaRPr lang="en-US" altLang="zh-CN"/>
          </a:p>
        </p:txBody>
      </p:sp>
    </p:spTree>
    <p:extLst>
      <p:ext uri="{BB962C8B-B14F-4D97-AF65-F5344CB8AC3E}">
        <p14:creationId xmlns:p14="http://schemas.microsoft.com/office/powerpoint/2010/main" val="230858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7">
            <a:extLst>
              <a:ext uri="{FF2B5EF4-FFF2-40B4-BE49-F238E27FC236}">
                <a16:creationId xmlns:a16="http://schemas.microsoft.com/office/drawing/2014/main" id="{BCA5AEC1-CB58-4FFE-80BD-B3423D0EDD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0BC3443D-82B3-4863-B03C-AAC10F2C2E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A9841E1B-BFFB-4B2F-83E6-82D09FEE641D}"/>
              </a:ext>
            </a:extLst>
          </p:cNvPr>
          <p:cNvSpPr>
            <a:spLocks noGrp="1" noChangeArrowheads="1"/>
          </p:cNvSpPr>
          <p:nvPr>
            <p:ph type="sldNum" sz="quarter" idx="12"/>
          </p:nvPr>
        </p:nvSpPr>
        <p:spPr>
          <a:ln/>
        </p:spPr>
        <p:txBody>
          <a:bodyPr/>
          <a:lstStyle>
            <a:lvl1pPr>
              <a:defRPr/>
            </a:lvl1pPr>
          </a:lstStyle>
          <a:p>
            <a:fld id="{1C2CA102-E212-4968-9601-FA1C6B6E55D6}" type="slidenum">
              <a:rPr lang="en-US" altLang="zh-CN"/>
              <a:pPr/>
              <a:t>‹#›</a:t>
            </a:fld>
            <a:endParaRPr lang="en-US" altLang="zh-CN"/>
          </a:p>
        </p:txBody>
      </p:sp>
    </p:spTree>
    <p:extLst>
      <p:ext uri="{BB962C8B-B14F-4D97-AF65-F5344CB8AC3E}">
        <p14:creationId xmlns:p14="http://schemas.microsoft.com/office/powerpoint/2010/main" val="233699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7">
            <a:extLst>
              <a:ext uri="{FF2B5EF4-FFF2-40B4-BE49-F238E27FC236}">
                <a16:creationId xmlns:a16="http://schemas.microsoft.com/office/drawing/2014/main" id="{A417E7F1-29B7-4955-BA8F-632A7F3271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21CF22F5-2DA5-4E8E-AC05-F161B8D215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B8A670F9-5E11-4C1F-A7CE-2EB445B86D1E}"/>
              </a:ext>
            </a:extLst>
          </p:cNvPr>
          <p:cNvSpPr>
            <a:spLocks noGrp="1" noChangeArrowheads="1"/>
          </p:cNvSpPr>
          <p:nvPr>
            <p:ph type="sldNum" sz="quarter" idx="12"/>
          </p:nvPr>
        </p:nvSpPr>
        <p:spPr>
          <a:ln/>
        </p:spPr>
        <p:txBody>
          <a:bodyPr/>
          <a:lstStyle>
            <a:lvl1pPr>
              <a:defRPr/>
            </a:lvl1pPr>
          </a:lstStyle>
          <a:p>
            <a:fld id="{E12C329F-E0EB-4DC1-B1DE-50F3D283D518}" type="slidenum">
              <a:rPr lang="en-US" altLang="zh-CN"/>
              <a:pPr/>
              <a:t>‹#›</a:t>
            </a:fld>
            <a:endParaRPr lang="en-US" altLang="zh-CN"/>
          </a:p>
        </p:txBody>
      </p:sp>
    </p:spTree>
    <p:extLst>
      <p:ext uri="{BB962C8B-B14F-4D97-AF65-F5344CB8AC3E}">
        <p14:creationId xmlns:p14="http://schemas.microsoft.com/office/powerpoint/2010/main" val="154457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AB0D4A2-CFD5-453A-84C9-A61AEEDF7D55}"/>
              </a:ext>
            </a:extLst>
          </p:cNvPr>
          <p:cNvGrpSpPr>
            <a:grpSpLocks/>
          </p:cNvGrpSpPr>
          <p:nvPr/>
        </p:nvGrpSpPr>
        <p:grpSpPr bwMode="auto">
          <a:xfrm>
            <a:off x="-7938" y="0"/>
            <a:ext cx="2833688" cy="6856413"/>
            <a:chOff x="-5" y="0"/>
            <a:chExt cx="1785" cy="4319"/>
          </a:xfrm>
        </p:grpSpPr>
        <p:sp>
          <p:nvSpPr>
            <p:cNvPr id="1027" name="Freeform 3">
              <a:extLst>
                <a:ext uri="{FF2B5EF4-FFF2-40B4-BE49-F238E27FC236}">
                  <a16:creationId xmlns:a16="http://schemas.microsoft.com/office/drawing/2014/main" id="{DCB121AA-0A35-4484-968E-B75BFF8FF186}"/>
                </a:ext>
              </a:extLst>
            </p:cNvPr>
            <p:cNvSpPr>
              <a:spLocks noChangeArrowheads="1"/>
            </p:cNvSpPr>
            <p:nvPr/>
          </p:nvSpPr>
          <p:spPr bwMode="auto">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nvGrpSpPr>
            <p:cNvPr id="1028" name="Group 4">
              <a:extLst>
                <a:ext uri="{FF2B5EF4-FFF2-40B4-BE49-F238E27FC236}">
                  <a16:creationId xmlns:a16="http://schemas.microsoft.com/office/drawing/2014/main" id="{0E01A0D3-C74E-458B-B469-D8CEE2A3726C}"/>
                </a:ext>
              </a:extLst>
            </p:cNvPr>
            <p:cNvGrpSpPr>
              <a:grpSpLocks/>
            </p:cNvGrpSpPr>
            <p:nvPr/>
          </p:nvGrpSpPr>
          <p:grpSpPr bwMode="auto">
            <a:xfrm rot="14964908" flipH="1">
              <a:off x="104" y="2441"/>
              <a:ext cx="452" cy="444"/>
              <a:chOff x="1727" y="866"/>
              <a:chExt cx="129" cy="157"/>
            </a:xfrm>
          </p:grpSpPr>
          <p:sp>
            <p:nvSpPr>
              <p:cNvPr id="1029" name="Freeform 5">
                <a:extLst>
                  <a:ext uri="{FF2B5EF4-FFF2-40B4-BE49-F238E27FC236}">
                    <a16:creationId xmlns:a16="http://schemas.microsoft.com/office/drawing/2014/main" id="{52F66ED2-25CC-4588-BD54-1516EB55B990}"/>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30" name="Freeform 6">
                <a:extLst>
                  <a:ext uri="{FF2B5EF4-FFF2-40B4-BE49-F238E27FC236}">
                    <a16:creationId xmlns:a16="http://schemas.microsoft.com/office/drawing/2014/main" id="{C4C702EF-69FF-4B10-A309-07D9322FA32A}"/>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31" name="Freeform 7">
                <a:extLst>
                  <a:ext uri="{FF2B5EF4-FFF2-40B4-BE49-F238E27FC236}">
                    <a16:creationId xmlns:a16="http://schemas.microsoft.com/office/drawing/2014/main" id="{ADF0EFAE-452C-4034-817C-1A76239F9B7F}"/>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sp>
          <p:nvSpPr>
            <p:cNvPr id="1032" name="Freeform 8">
              <a:extLst>
                <a:ext uri="{FF2B5EF4-FFF2-40B4-BE49-F238E27FC236}">
                  <a16:creationId xmlns:a16="http://schemas.microsoft.com/office/drawing/2014/main" id="{67D0FD0D-2A23-49E0-A317-1716A858E4CD}"/>
                </a:ext>
              </a:extLst>
            </p:cNvPr>
            <p:cNvSpPr>
              <a:spLocks noChangeArrowheads="1"/>
            </p:cNvSpPr>
            <p:nvPr/>
          </p:nvSpPr>
          <p:spPr bwMode="auto">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nvGrpSpPr>
            <p:cNvPr id="1033" name="Group 9">
              <a:extLst>
                <a:ext uri="{FF2B5EF4-FFF2-40B4-BE49-F238E27FC236}">
                  <a16:creationId xmlns:a16="http://schemas.microsoft.com/office/drawing/2014/main" id="{1F7D421C-DE96-412C-8675-7DDCEBEA040A}"/>
                </a:ext>
              </a:extLst>
            </p:cNvPr>
            <p:cNvGrpSpPr>
              <a:grpSpLocks/>
            </p:cNvGrpSpPr>
            <p:nvPr/>
          </p:nvGrpSpPr>
          <p:grpSpPr bwMode="auto">
            <a:xfrm rot="416244">
              <a:off x="9" y="1746"/>
              <a:ext cx="1771" cy="1741"/>
              <a:chOff x="41" y="2787"/>
              <a:chExt cx="902" cy="833"/>
            </a:xfrm>
          </p:grpSpPr>
          <p:sp>
            <p:nvSpPr>
              <p:cNvPr id="1034" name="Freeform 10">
                <a:extLst>
                  <a:ext uri="{FF2B5EF4-FFF2-40B4-BE49-F238E27FC236}">
                    <a16:creationId xmlns:a16="http://schemas.microsoft.com/office/drawing/2014/main" id="{6C41F91C-78D2-4F05-980C-DA4B20A48CD6}"/>
                  </a:ext>
                </a:extLst>
              </p:cNvPr>
              <p:cNvSpPr>
                <a:spLocks noChangeArrowheads="1"/>
              </p:cNvSpPr>
              <p:nvPr userDrawn="1"/>
            </p:nvSpPr>
            <p:spPr bwMode="auto">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35" name="Freeform 11">
                <a:extLst>
                  <a:ext uri="{FF2B5EF4-FFF2-40B4-BE49-F238E27FC236}">
                    <a16:creationId xmlns:a16="http://schemas.microsoft.com/office/drawing/2014/main" id="{9F06FE34-E762-4F04-91D9-5093F02F2AEC}"/>
                  </a:ext>
                </a:extLst>
              </p:cNvPr>
              <p:cNvSpPr>
                <a:spLocks noChangeArrowheads="1"/>
              </p:cNvSpPr>
              <p:nvPr userDrawn="1"/>
            </p:nvSpPr>
            <p:spPr bwMode="auto">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36" name="Freeform 12">
                <a:extLst>
                  <a:ext uri="{FF2B5EF4-FFF2-40B4-BE49-F238E27FC236}">
                    <a16:creationId xmlns:a16="http://schemas.microsoft.com/office/drawing/2014/main" id="{DBA8D7EA-7AC7-4B64-A970-562DDBF86A54}"/>
                  </a:ext>
                </a:extLst>
              </p:cNvPr>
              <p:cNvSpPr>
                <a:spLocks noChangeArrowheads="1"/>
              </p:cNvSpPr>
              <p:nvPr userDrawn="1"/>
            </p:nvSpPr>
            <p:spPr bwMode="auto">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37" name="Freeform 13">
                <a:extLst>
                  <a:ext uri="{FF2B5EF4-FFF2-40B4-BE49-F238E27FC236}">
                    <a16:creationId xmlns:a16="http://schemas.microsoft.com/office/drawing/2014/main" id="{EBBE1BED-4D0F-47DB-9649-7C6D33B34000}"/>
                  </a:ext>
                </a:extLst>
              </p:cNvPr>
              <p:cNvSpPr>
                <a:spLocks noChangeArrowheads="1"/>
              </p:cNvSpPr>
              <p:nvPr userDrawn="1"/>
            </p:nvSpPr>
            <p:spPr bwMode="auto">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38" name="Freeform 14">
                <a:extLst>
                  <a:ext uri="{FF2B5EF4-FFF2-40B4-BE49-F238E27FC236}">
                    <a16:creationId xmlns:a16="http://schemas.microsoft.com/office/drawing/2014/main" id="{0AFA0952-3798-4605-A305-D89946E67F89}"/>
                  </a:ext>
                </a:extLst>
              </p:cNvPr>
              <p:cNvSpPr>
                <a:spLocks noChangeArrowheads="1"/>
              </p:cNvSpPr>
              <p:nvPr userDrawn="1"/>
            </p:nvSpPr>
            <p:spPr bwMode="auto">
              <a:xfrm rot="373331" flipH="1">
                <a:off x="289" y="3134"/>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nvGrpSpPr>
              <p:cNvPr id="1039" name="Group 15">
                <a:extLst>
                  <a:ext uri="{FF2B5EF4-FFF2-40B4-BE49-F238E27FC236}">
                    <a16:creationId xmlns:a16="http://schemas.microsoft.com/office/drawing/2014/main" id="{5604343A-D1DB-4768-A886-38E67D193A73}"/>
                  </a:ext>
                </a:extLst>
              </p:cNvPr>
              <p:cNvGrpSpPr>
                <a:grpSpLocks/>
              </p:cNvGrpSpPr>
              <p:nvPr userDrawn="1"/>
            </p:nvGrpSpPr>
            <p:grpSpPr bwMode="auto">
              <a:xfrm rot="10886446" flipH="1">
                <a:off x="335" y="3251"/>
                <a:ext cx="608" cy="369"/>
                <a:chOff x="-366" y="1704"/>
                <a:chExt cx="608" cy="369"/>
              </a:xfrm>
            </p:grpSpPr>
            <p:sp>
              <p:nvSpPr>
                <p:cNvPr id="1040" name="Freeform 16">
                  <a:extLst>
                    <a:ext uri="{FF2B5EF4-FFF2-40B4-BE49-F238E27FC236}">
                      <a16:creationId xmlns:a16="http://schemas.microsoft.com/office/drawing/2014/main" id="{D57C95A9-728D-4A7F-9C97-D680B38DAD7D}"/>
                    </a:ext>
                  </a:extLst>
                </p:cNvPr>
                <p:cNvSpPr>
                  <a:spLocks noChangeArrowheads="1"/>
                </p:cNvSpPr>
                <p:nvPr userDrawn="1"/>
              </p:nvSpPr>
              <p:spPr bwMode="auto">
                <a:xfrm rot="4200091">
                  <a:off x="-243" y="1806"/>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41" name="Freeform 17">
                  <a:extLst>
                    <a:ext uri="{FF2B5EF4-FFF2-40B4-BE49-F238E27FC236}">
                      <a16:creationId xmlns:a16="http://schemas.microsoft.com/office/drawing/2014/main" id="{E17B170E-3A9B-4055-AEEC-1D7953A174CE}"/>
                    </a:ext>
                  </a:extLst>
                </p:cNvPr>
                <p:cNvSpPr>
                  <a:spLocks noChangeArrowheads="1"/>
                </p:cNvSpPr>
                <p:nvPr userDrawn="1"/>
              </p:nvSpPr>
              <p:spPr bwMode="auto">
                <a:xfrm rot="4200091">
                  <a:off x="123" y="1760"/>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42" name="Freeform 18">
                  <a:extLst>
                    <a:ext uri="{FF2B5EF4-FFF2-40B4-BE49-F238E27FC236}">
                      <a16:creationId xmlns:a16="http://schemas.microsoft.com/office/drawing/2014/main" id="{91EB7656-F151-4875-9ECA-EB5AA7CDFF4A}"/>
                    </a:ext>
                  </a:extLst>
                </p:cNvPr>
                <p:cNvSpPr>
                  <a:spLocks noChangeArrowheads="1"/>
                </p:cNvSpPr>
                <p:nvPr userDrawn="1"/>
              </p:nvSpPr>
              <p:spPr bwMode="auto">
                <a:xfrm rot="4200091">
                  <a:off x="196" y="1720"/>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grpSp>
        <p:grpSp>
          <p:nvGrpSpPr>
            <p:cNvPr id="1043" name="Group 19">
              <a:extLst>
                <a:ext uri="{FF2B5EF4-FFF2-40B4-BE49-F238E27FC236}">
                  <a16:creationId xmlns:a16="http://schemas.microsoft.com/office/drawing/2014/main" id="{0BE864A6-CA7B-4651-8401-DE7FE0C7A9DB}"/>
                </a:ext>
              </a:extLst>
            </p:cNvPr>
            <p:cNvGrpSpPr>
              <a:grpSpLocks/>
            </p:cNvGrpSpPr>
            <p:nvPr/>
          </p:nvGrpSpPr>
          <p:grpSpPr bwMode="auto">
            <a:xfrm rot="6248562">
              <a:off x="343" y="3854"/>
              <a:ext cx="392" cy="424"/>
              <a:chOff x="1727" y="866"/>
              <a:chExt cx="129" cy="157"/>
            </a:xfrm>
          </p:grpSpPr>
          <p:sp>
            <p:nvSpPr>
              <p:cNvPr id="1044" name="Freeform 20">
                <a:extLst>
                  <a:ext uri="{FF2B5EF4-FFF2-40B4-BE49-F238E27FC236}">
                    <a16:creationId xmlns:a16="http://schemas.microsoft.com/office/drawing/2014/main" id="{B00D67DC-8E6E-48C6-9D79-378C156C03F7}"/>
                  </a:ext>
                </a:extLst>
              </p:cNvPr>
              <p:cNvSpPr>
                <a:spLocks noChangeArrowheads="1"/>
              </p:cNvSpPr>
              <p:nvPr userDrawn="1"/>
            </p:nvSpPr>
            <p:spPr bwMode="auto">
              <a:xfrm>
                <a:off x="1727" y="867"/>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45" name="Freeform 21">
                <a:extLst>
                  <a:ext uri="{FF2B5EF4-FFF2-40B4-BE49-F238E27FC236}">
                    <a16:creationId xmlns:a16="http://schemas.microsoft.com/office/drawing/2014/main" id="{DA118D76-A09E-4D35-BB26-A8DD28FCB392}"/>
                  </a:ext>
                </a:extLst>
              </p:cNvPr>
              <p:cNvSpPr>
                <a:spLocks noChangeArrowheads="1"/>
              </p:cNvSpPr>
              <p:nvPr userDrawn="1"/>
            </p:nvSpPr>
            <p:spPr bwMode="auto">
              <a:xfrm>
                <a:off x="1786" y="895"/>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46" name="Freeform 22">
                <a:extLst>
                  <a:ext uri="{FF2B5EF4-FFF2-40B4-BE49-F238E27FC236}">
                    <a16:creationId xmlns:a16="http://schemas.microsoft.com/office/drawing/2014/main" id="{F0B8CF9B-F826-47E5-B6EE-F79FF0022600}"/>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grpSp>
          <p:nvGrpSpPr>
            <p:cNvPr id="1047" name="Group 23">
              <a:extLst>
                <a:ext uri="{FF2B5EF4-FFF2-40B4-BE49-F238E27FC236}">
                  <a16:creationId xmlns:a16="http://schemas.microsoft.com/office/drawing/2014/main" id="{7CA2CEFE-B17A-44BA-8457-F359D9F2A64B}"/>
                </a:ext>
              </a:extLst>
            </p:cNvPr>
            <p:cNvGrpSpPr>
              <a:grpSpLocks/>
            </p:cNvGrpSpPr>
            <p:nvPr/>
          </p:nvGrpSpPr>
          <p:grpSpPr bwMode="auto">
            <a:xfrm rot="5003157">
              <a:off x="249" y="1102"/>
              <a:ext cx="412" cy="500"/>
              <a:chOff x="1727" y="866"/>
              <a:chExt cx="129" cy="157"/>
            </a:xfrm>
          </p:grpSpPr>
          <p:sp>
            <p:nvSpPr>
              <p:cNvPr id="1048" name="Freeform 24">
                <a:extLst>
                  <a:ext uri="{FF2B5EF4-FFF2-40B4-BE49-F238E27FC236}">
                    <a16:creationId xmlns:a16="http://schemas.microsoft.com/office/drawing/2014/main" id="{BD5C3B43-3C67-402D-AB22-54AC2D7A6097}"/>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49" name="Freeform 25">
                <a:extLst>
                  <a:ext uri="{FF2B5EF4-FFF2-40B4-BE49-F238E27FC236}">
                    <a16:creationId xmlns:a16="http://schemas.microsoft.com/office/drawing/2014/main" id="{02C98F6D-D96C-4439-B9CF-2221350ED331}"/>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50" name="Freeform 26">
                <a:extLst>
                  <a:ext uri="{FF2B5EF4-FFF2-40B4-BE49-F238E27FC236}">
                    <a16:creationId xmlns:a16="http://schemas.microsoft.com/office/drawing/2014/main" id="{C1BAAD64-8B88-4862-AEE8-AA23B5616A2A}"/>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grpSp>
          <p:nvGrpSpPr>
            <p:cNvPr id="1051" name="Group 27">
              <a:extLst>
                <a:ext uri="{FF2B5EF4-FFF2-40B4-BE49-F238E27FC236}">
                  <a16:creationId xmlns:a16="http://schemas.microsoft.com/office/drawing/2014/main" id="{AE773B09-A726-4085-BE99-DF7C8728550C}"/>
                </a:ext>
              </a:extLst>
            </p:cNvPr>
            <p:cNvGrpSpPr>
              <a:grpSpLocks/>
            </p:cNvGrpSpPr>
            <p:nvPr/>
          </p:nvGrpSpPr>
          <p:grpSpPr bwMode="auto">
            <a:xfrm>
              <a:off x="815" y="0"/>
              <a:ext cx="345" cy="367"/>
              <a:chOff x="1727" y="866"/>
              <a:chExt cx="129" cy="157"/>
            </a:xfrm>
          </p:grpSpPr>
          <p:sp>
            <p:nvSpPr>
              <p:cNvPr id="1052" name="Freeform 28">
                <a:extLst>
                  <a:ext uri="{FF2B5EF4-FFF2-40B4-BE49-F238E27FC236}">
                    <a16:creationId xmlns:a16="http://schemas.microsoft.com/office/drawing/2014/main" id="{B16A6B8D-13CB-442F-A2D0-CD79C69D0EFF}"/>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53" name="Freeform 29">
                <a:extLst>
                  <a:ext uri="{FF2B5EF4-FFF2-40B4-BE49-F238E27FC236}">
                    <a16:creationId xmlns:a16="http://schemas.microsoft.com/office/drawing/2014/main" id="{514356B7-6CD1-46F4-9D68-9BF4B1C45ADC}"/>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54" name="Freeform 30">
                <a:extLst>
                  <a:ext uri="{FF2B5EF4-FFF2-40B4-BE49-F238E27FC236}">
                    <a16:creationId xmlns:a16="http://schemas.microsoft.com/office/drawing/2014/main" id="{98EBCEC5-D05C-41E7-AA1B-AC1D72DE7D35}"/>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sp>
          <p:nvSpPr>
            <p:cNvPr id="1055" name="Freeform 31">
              <a:extLst>
                <a:ext uri="{FF2B5EF4-FFF2-40B4-BE49-F238E27FC236}">
                  <a16:creationId xmlns:a16="http://schemas.microsoft.com/office/drawing/2014/main" id="{51D49194-47A9-47A5-A751-498CDD798691}"/>
                </a:ext>
              </a:extLst>
            </p:cNvPr>
            <p:cNvSpPr>
              <a:spLocks noChangeArrowheads="1"/>
            </p:cNvSpPr>
            <p:nvPr/>
          </p:nvSpPr>
          <p:spPr bwMode="auto">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56" name="Freeform 32">
              <a:extLst>
                <a:ext uri="{FF2B5EF4-FFF2-40B4-BE49-F238E27FC236}">
                  <a16:creationId xmlns:a16="http://schemas.microsoft.com/office/drawing/2014/main" id="{293DA76E-4A2F-42D4-B0A3-2BE084232B6D}"/>
                </a:ext>
              </a:extLst>
            </p:cNvPr>
            <p:cNvSpPr>
              <a:spLocks noChangeArrowheads="1"/>
            </p:cNvSpPr>
            <p:nvPr/>
          </p:nvSpPr>
          <p:spPr bwMode="auto">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57" name="Freeform 33">
              <a:extLst>
                <a:ext uri="{FF2B5EF4-FFF2-40B4-BE49-F238E27FC236}">
                  <a16:creationId xmlns:a16="http://schemas.microsoft.com/office/drawing/2014/main" id="{0CD33FD5-D814-4ABD-9A7C-5104FCBC2497}"/>
                </a:ext>
              </a:extLst>
            </p:cNvPr>
            <p:cNvSpPr>
              <a:spLocks noChangeArrowheads="1"/>
            </p:cNvSpPr>
            <p:nvPr/>
          </p:nvSpPr>
          <p:spPr bwMode="auto">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58" name="Freeform 34">
              <a:extLst>
                <a:ext uri="{FF2B5EF4-FFF2-40B4-BE49-F238E27FC236}">
                  <a16:creationId xmlns:a16="http://schemas.microsoft.com/office/drawing/2014/main" id="{D34086AF-ED68-4488-9AAC-D1DEF8D3DEB2}"/>
                </a:ext>
              </a:extLst>
            </p:cNvPr>
            <p:cNvSpPr>
              <a:spLocks noChangeArrowheads="1"/>
            </p:cNvSpPr>
            <p:nvPr/>
          </p:nvSpPr>
          <p:spPr bwMode="auto">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59" name="Freeform 35">
              <a:extLst>
                <a:ext uri="{FF2B5EF4-FFF2-40B4-BE49-F238E27FC236}">
                  <a16:creationId xmlns:a16="http://schemas.microsoft.com/office/drawing/2014/main" id="{A8783DF3-7B96-46A1-94D2-E8F534B9DD54}"/>
                </a:ext>
              </a:extLst>
            </p:cNvPr>
            <p:cNvSpPr>
              <a:spLocks noChangeArrowheads="1"/>
            </p:cNvSpPr>
            <p:nvPr/>
          </p:nvSpPr>
          <p:spPr bwMode="auto">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0" name="Freeform 36">
              <a:extLst>
                <a:ext uri="{FF2B5EF4-FFF2-40B4-BE49-F238E27FC236}">
                  <a16:creationId xmlns:a16="http://schemas.microsoft.com/office/drawing/2014/main" id="{B7B9F9B6-DEB7-4D1A-BC6A-DF6A5D4D8768}"/>
                </a:ext>
              </a:extLst>
            </p:cNvPr>
            <p:cNvSpPr>
              <a:spLocks noChangeArrowheads="1"/>
            </p:cNvSpPr>
            <p:nvPr/>
          </p:nvSpPr>
          <p:spPr bwMode="auto">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1" name="Freeform 37">
              <a:extLst>
                <a:ext uri="{FF2B5EF4-FFF2-40B4-BE49-F238E27FC236}">
                  <a16:creationId xmlns:a16="http://schemas.microsoft.com/office/drawing/2014/main" id="{E3077325-72CD-4222-8F43-189964472DF1}"/>
                </a:ext>
              </a:extLst>
            </p:cNvPr>
            <p:cNvSpPr>
              <a:spLocks noChangeArrowheads="1"/>
            </p:cNvSpPr>
            <p:nvPr/>
          </p:nvSpPr>
          <p:spPr bwMode="auto">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2" name="Freeform 38">
              <a:extLst>
                <a:ext uri="{FF2B5EF4-FFF2-40B4-BE49-F238E27FC236}">
                  <a16:creationId xmlns:a16="http://schemas.microsoft.com/office/drawing/2014/main" id="{A3CB61B2-41C0-455A-A55F-92072198AA56}"/>
                </a:ext>
              </a:extLst>
            </p:cNvPr>
            <p:cNvSpPr>
              <a:spLocks noChangeArrowheads="1"/>
            </p:cNvSpPr>
            <p:nvPr/>
          </p:nvSpPr>
          <p:spPr bwMode="auto">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3" name="Freeform 39">
              <a:extLst>
                <a:ext uri="{FF2B5EF4-FFF2-40B4-BE49-F238E27FC236}">
                  <a16:creationId xmlns:a16="http://schemas.microsoft.com/office/drawing/2014/main" id="{71625F59-235B-438B-AA9B-BC8CA4AD7F3A}"/>
                </a:ext>
              </a:extLst>
            </p:cNvPr>
            <p:cNvSpPr>
              <a:spLocks noChangeArrowheads="1"/>
            </p:cNvSpPr>
            <p:nvPr/>
          </p:nvSpPr>
          <p:spPr bwMode="auto">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4" name="Freeform 40">
              <a:extLst>
                <a:ext uri="{FF2B5EF4-FFF2-40B4-BE49-F238E27FC236}">
                  <a16:creationId xmlns:a16="http://schemas.microsoft.com/office/drawing/2014/main" id="{AC327ADD-581B-4A80-93F4-328CC8B88040}"/>
                </a:ext>
              </a:extLst>
            </p:cNvPr>
            <p:cNvSpPr>
              <a:spLocks noChangeArrowheads="1"/>
            </p:cNvSpPr>
            <p:nvPr/>
          </p:nvSpPr>
          <p:spPr bwMode="auto">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5" name="Freeform 41">
              <a:extLst>
                <a:ext uri="{FF2B5EF4-FFF2-40B4-BE49-F238E27FC236}">
                  <a16:creationId xmlns:a16="http://schemas.microsoft.com/office/drawing/2014/main" id="{3485DE24-4599-4506-B6CE-1B25504DF17E}"/>
                </a:ext>
              </a:extLst>
            </p:cNvPr>
            <p:cNvSpPr>
              <a:spLocks noChangeArrowheads="1"/>
            </p:cNvSpPr>
            <p:nvPr/>
          </p:nvSpPr>
          <p:spPr bwMode="auto">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6" name="Freeform 42">
              <a:extLst>
                <a:ext uri="{FF2B5EF4-FFF2-40B4-BE49-F238E27FC236}">
                  <a16:creationId xmlns:a16="http://schemas.microsoft.com/office/drawing/2014/main" id="{F11E8CC7-47B9-4284-85FF-65A0823FFA68}"/>
                </a:ext>
              </a:extLst>
            </p:cNvPr>
            <p:cNvSpPr>
              <a:spLocks noChangeArrowheads="1"/>
            </p:cNvSpPr>
            <p:nvPr/>
          </p:nvSpPr>
          <p:spPr bwMode="auto">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7" name="Freeform 43">
              <a:extLst>
                <a:ext uri="{FF2B5EF4-FFF2-40B4-BE49-F238E27FC236}">
                  <a16:creationId xmlns:a16="http://schemas.microsoft.com/office/drawing/2014/main" id="{8EB23F6D-C5D7-41BA-993B-01FBAA75F604}"/>
                </a:ext>
              </a:extLst>
            </p:cNvPr>
            <p:cNvSpPr>
              <a:spLocks noChangeArrowheads="1"/>
            </p:cNvSpPr>
            <p:nvPr/>
          </p:nvSpPr>
          <p:spPr bwMode="auto">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sp>
          <p:nvSpPr>
            <p:cNvPr id="1068" name="Freeform 44">
              <a:extLst>
                <a:ext uri="{FF2B5EF4-FFF2-40B4-BE49-F238E27FC236}">
                  <a16:creationId xmlns:a16="http://schemas.microsoft.com/office/drawing/2014/main" id="{F8F68F7B-E833-4C32-BEC8-5375CA6B4977}"/>
                </a:ext>
              </a:extLst>
            </p:cNvPr>
            <p:cNvSpPr>
              <a:spLocks noChangeArrowheads="1"/>
            </p:cNvSpPr>
            <p:nvPr/>
          </p:nvSpPr>
          <p:spPr bwMode="auto">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a:p>
          </p:txBody>
        </p:sp>
      </p:grpSp>
      <p:sp>
        <p:nvSpPr>
          <p:cNvPr id="12333" name="Rectangle 45">
            <a:extLst>
              <a:ext uri="{FF2B5EF4-FFF2-40B4-BE49-F238E27FC236}">
                <a16:creationId xmlns:a16="http://schemas.microsoft.com/office/drawing/2014/main" id="{B362F7D5-A256-4BF5-B214-C1E9D62175F0}"/>
              </a:ext>
            </a:extLst>
          </p:cNvPr>
          <p:cNvSpPr>
            <a:spLocks noGrp="1" noChangeArrowheads="1"/>
          </p:cNvSpPr>
          <p:nvPr>
            <p:ph type="title"/>
          </p:nvPr>
        </p:nvSpPr>
        <p:spPr bwMode="auto">
          <a:xfrm>
            <a:off x="442913" y="103188"/>
            <a:ext cx="8243887" cy="1314450"/>
          </a:xfrm>
          <a:prstGeom prst="rect">
            <a:avLst/>
          </a:prstGeom>
          <a:noFill/>
          <a:ln w="9525">
            <a:noFill/>
            <a:miter lim="800000"/>
          </a:ln>
        </p:spPr>
        <p:txBody>
          <a:bodyPr vert="horz" wrap="square" lIns="91440" tIns="45720" rIns="91440" bIns="45720" numCol="1" anchor="b" anchorCtr="0" compatLnSpc="1"/>
          <a:lstStyle/>
          <a:p>
            <a:pPr lvl="0"/>
            <a:r>
              <a:rPr lang="zh-CN" altLang="en-US" noProof="1"/>
              <a:t>单击此处编辑母版标题样式</a:t>
            </a:r>
          </a:p>
        </p:txBody>
      </p:sp>
      <p:sp>
        <p:nvSpPr>
          <p:cNvPr id="1070" name="Rectangle 46">
            <a:extLst>
              <a:ext uri="{FF2B5EF4-FFF2-40B4-BE49-F238E27FC236}">
                <a16:creationId xmlns:a16="http://schemas.microsoft.com/office/drawing/2014/main" id="{0083B691-7457-41D5-814C-0841F456D674}"/>
              </a:ext>
            </a:extLst>
          </p:cNvPr>
          <p:cNvSpPr>
            <a:spLocks noGrp="1" noChangeArrowheads="1"/>
          </p:cNvSpPr>
          <p:nvPr>
            <p:ph type="body" idx="4294967295"/>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335" name="Rectangle 47">
            <a:extLst>
              <a:ext uri="{FF2B5EF4-FFF2-40B4-BE49-F238E27FC236}">
                <a16:creationId xmlns:a16="http://schemas.microsoft.com/office/drawing/2014/main" id="{4B7B59A4-CB3B-478B-A09F-3CEAF254E8AD}"/>
              </a:ext>
            </a:extLst>
          </p:cNvPr>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t" anchorCtr="0" compatLnSpc="1"/>
          <a:lstStyle>
            <a:lvl1pPr>
              <a:defRPr sz="1400">
                <a:ea typeface="宋体" panose="02010600030101010101" pitchFamily="2" charset="-122"/>
              </a:defRPr>
            </a:lvl1pPr>
          </a:lstStyle>
          <a:p>
            <a:pPr>
              <a:defRPr/>
            </a:pPr>
            <a:endParaRPr lang="en-US" altLang="zh-CN"/>
          </a:p>
        </p:txBody>
      </p:sp>
      <p:sp>
        <p:nvSpPr>
          <p:cNvPr id="12336" name="Rectangle 48">
            <a:extLst>
              <a:ext uri="{FF2B5EF4-FFF2-40B4-BE49-F238E27FC236}">
                <a16:creationId xmlns:a16="http://schemas.microsoft.com/office/drawing/2014/main" id="{19E58680-9C5E-4EDD-B85C-3885EBDDD251}"/>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a:ea typeface="宋体" panose="02010600030101010101" pitchFamily="2" charset="-122"/>
              </a:defRPr>
            </a:lvl1pPr>
          </a:lstStyle>
          <a:p>
            <a:pPr>
              <a:defRPr/>
            </a:pPr>
            <a:endParaRPr lang="en-US" altLang="zh-CN"/>
          </a:p>
        </p:txBody>
      </p:sp>
      <p:sp>
        <p:nvSpPr>
          <p:cNvPr id="12337" name="Rectangle 49">
            <a:extLst>
              <a:ext uri="{FF2B5EF4-FFF2-40B4-BE49-F238E27FC236}">
                <a16:creationId xmlns:a16="http://schemas.microsoft.com/office/drawing/2014/main" id="{5DE3765E-23BF-4F94-AC3D-54C64C829996}"/>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400"/>
            </a:lvl1pPr>
          </a:lstStyle>
          <a:p>
            <a:fld id="{E4A93EA4-415D-47D0-B204-1DFA95985EC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 id="2147483681" r:id="rId12"/>
    <p:sldLayoutId id="2147483682" r:id="rId13"/>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C3A2C-FCA2-4704-941E-9E564DA53EA4}"/>
              </a:ext>
            </a:extLst>
          </p:cNvPr>
          <p:cNvSpPr>
            <a:spLocks noGrp="1"/>
          </p:cNvSpPr>
          <p:nvPr>
            <p:ph type="ctrTitle"/>
          </p:nvPr>
        </p:nvSpPr>
        <p:spPr>
          <a:xfrm>
            <a:off x="1835696" y="2204864"/>
            <a:ext cx="6192837" cy="1037332"/>
          </a:xfrm>
        </p:spPr>
        <p:txBody>
          <a:bodyPr/>
          <a:lstStyle/>
          <a:p>
            <a:pPr>
              <a:defRPr/>
            </a:pPr>
            <a:r>
              <a:rPr lang="zh-CN" altLang="en-US" dirty="0"/>
              <a:t>基本数据类型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2">
            <a:extLst>
              <a:ext uri="{FF2B5EF4-FFF2-40B4-BE49-F238E27FC236}">
                <a16:creationId xmlns:a16="http://schemas.microsoft.com/office/drawing/2014/main" id="{90F6F505-2E41-4390-BDAD-CCC38C27ACDC}"/>
              </a:ext>
            </a:extLst>
          </p:cNvPr>
          <p:cNvSpPr txBox="1">
            <a:spLocks noChangeArrowheads="1"/>
          </p:cNvSpPr>
          <p:nvPr/>
        </p:nvSpPr>
        <p:spPr bwMode="auto">
          <a:xfrm>
            <a:off x="1655763" y="2849563"/>
            <a:ext cx="57245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5400">
                <a:latin typeface="微软雅黑" panose="020B0503020204020204" pitchFamily="34" charset="-122"/>
                <a:ea typeface="微软雅黑" panose="020B0503020204020204" pitchFamily="34" charset="-122"/>
              </a:rPr>
              <a:t>温度转换程序实例</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5C513C78-D408-4DDE-B8CA-A3191C122B45}"/>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EB872E59-E936-49E8-86BC-B0F2A51CF248}"/>
              </a:ext>
            </a:extLst>
          </p:cNvPr>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rPr>
              <a:t>温度体系</a:t>
            </a:r>
          </a:p>
        </p:txBody>
      </p:sp>
      <p:sp>
        <p:nvSpPr>
          <p:cNvPr id="7171" name="TextBox 2">
            <a:extLst>
              <a:ext uri="{FF2B5EF4-FFF2-40B4-BE49-F238E27FC236}">
                <a16:creationId xmlns:a16="http://schemas.microsoft.com/office/drawing/2014/main" id="{CAC84CBA-4A94-47C7-A228-6EB1022D129C}"/>
              </a:ext>
            </a:extLst>
          </p:cNvPr>
          <p:cNvSpPr txBox="1">
            <a:spLocks noChangeArrowheads="1"/>
          </p:cNvSpPr>
          <p:nvPr/>
        </p:nvSpPr>
        <p:spPr bwMode="auto">
          <a:xfrm>
            <a:off x="468313" y="2005013"/>
            <a:ext cx="80645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pPr>
            <a:r>
              <a:rPr lang="zh-CN" altLang="en-US" sz="2400">
                <a:latin typeface="微软雅黑" panose="020B0503020204020204" pitchFamily="34" charset="-122"/>
                <a:ea typeface="微软雅黑" panose="020B0503020204020204" pitchFamily="34" charset="-122"/>
              </a:rPr>
              <a:t>       温度刻画存在不同体系，摄氏度以</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标准大气压下水的结冰点为</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度，沸点为</a:t>
            </a:r>
            <a:r>
              <a:rPr lang="en-US" altLang="zh-CN" sz="2400">
                <a:latin typeface="微软雅黑" panose="020B0503020204020204" pitchFamily="34" charset="-122"/>
                <a:ea typeface="微软雅黑" panose="020B0503020204020204" pitchFamily="34" charset="-122"/>
              </a:rPr>
              <a:t>100</a:t>
            </a:r>
            <a:r>
              <a:rPr lang="zh-CN" altLang="en-US" sz="2400">
                <a:latin typeface="微软雅黑" panose="020B0503020204020204" pitchFamily="34" charset="-122"/>
                <a:ea typeface="微软雅黑" panose="020B0503020204020204" pitchFamily="34" charset="-122"/>
              </a:rPr>
              <a:t>度，将温度进行等分刻画。华氏度以</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标准大气压下水的结冰点为</a:t>
            </a:r>
            <a:r>
              <a:rPr lang="en-US" altLang="zh-CN" sz="2400">
                <a:latin typeface="微软雅黑" panose="020B0503020204020204" pitchFamily="34" charset="-122"/>
                <a:ea typeface="微软雅黑" panose="020B0503020204020204" pitchFamily="34" charset="-122"/>
              </a:rPr>
              <a:t>32</a:t>
            </a:r>
            <a:r>
              <a:rPr lang="zh-CN" altLang="en-US" sz="2400">
                <a:latin typeface="微软雅黑" panose="020B0503020204020204" pitchFamily="34" charset="-122"/>
                <a:ea typeface="微软雅黑" panose="020B0503020204020204" pitchFamily="34" charset="-122"/>
              </a:rPr>
              <a:t>度，沸点为</a:t>
            </a:r>
            <a:r>
              <a:rPr lang="en-US" altLang="zh-CN" sz="2400">
                <a:latin typeface="微软雅黑" panose="020B0503020204020204" pitchFamily="34" charset="-122"/>
                <a:ea typeface="微软雅黑" panose="020B0503020204020204" pitchFamily="34" charset="-122"/>
              </a:rPr>
              <a:t>212</a:t>
            </a:r>
            <a:r>
              <a:rPr lang="zh-CN" altLang="en-US" sz="2400">
                <a:latin typeface="微软雅黑" panose="020B0503020204020204" pitchFamily="34" charset="-122"/>
                <a:ea typeface="微软雅黑" panose="020B0503020204020204" pitchFamily="34" charset="-122"/>
              </a:rPr>
              <a:t>度，将温度进行等分刻画。</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780D8188-BF51-428B-BE46-30C44F75B37A}"/>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8FCA8C47-059D-45E8-974B-CC0AA2D61D3A}"/>
              </a:ext>
            </a:extLst>
          </p:cNvPr>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温度转换实例</a:t>
            </a:r>
          </a:p>
        </p:txBody>
      </p:sp>
      <p:sp>
        <p:nvSpPr>
          <p:cNvPr id="8195" name="TextBox 2">
            <a:extLst>
              <a:ext uri="{FF2B5EF4-FFF2-40B4-BE49-F238E27FC236}">
                <a16:creationId xmlns:a16="http://schemas.microsoft.com/office/drawing/2014/main" id="{9D1A4A51-2103-4432-BD16-E7074AED055B}"/>
              </a:ext>
            </a:extLst>
          </p:cNvPr>
          <p:cNvSpPr txBox="1">
            <a:spLocks noChangeArrowheads="1"/>
          </p:cNvSpPr>
          <p:nvPr/>
        </p:nvSpPr>
        <p:spPr bwMode="auto">
          <a:xfrm>
            <a:off x="611188" y="1844675"/>
            <a:ext cx="80645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pPr>
            <a:r>
              <a:rPr lang="zh-CN" altLang="en-US" sz="2800">
                <a:latin typeface="微软雅黑" panose="020B0503020204020204" pitchFamily="34" charset="-122"/>
                <a:ea typeface="微软雅黑" panose="020B0503020204020204" pitchFamily="34" charset="-122"/>
              </a:rPr>
              <a:t>问题：如何利用</a:t>
            </a:r>
            <a:r>
              <a:rPr lang="en-US" altLang="zh-CN" sz="2800">
                <a:latin typeface="微软雅黑" panose="020B0503020204020204" pitchFamily="34" charset="-122"/>
                <a:ea typeface="微软雅黑" panose="020B0503020204020204" pitchFamily="34" charset="-122"/>
              </a:rPr>
              <a:t>Python</a:t>
            </a:r>
            <a:r>
              <a:rPr lang="zh-CN" altLang="en-US" sz="2800">
                <a:latin typeface="微软雅黑" panose="020B0503020204020204" pitchFamily="34" charset="-122"/>
                <a:ea typeface="微软雅黑" panose="020B0503020204020204" pitchFamily="34" charset="-122"/>
              </a:rPr>
              <a:t>程序进行摄氏度和华氏度之间的转换</a:t>
            </a:r>
            <a:endParaRPr lang="en-US" altLang="zh-CN" sz="28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步骤</a:t>
            </a:r>
            <a:r>
              <a:rPr lang="en-US" altLang="zh-CN" sz="2800">
                <a:latin typeface="微软雅黑" panose="020B0503020204020204" pitchFamily="34" charset="-122"/>
                <a:ea typeface="微软雅黑" panose="020B0503020204020204" pitchFamily="34" charset="-122"/>
              </a:rPr>
              <a:t>1</a:t>
            </a:r>
            <a:r>
              <a:rPr lang="zh-CN" altLang="en-US" sz="2800">
                <a:latin typeface="微软雅黑" panose="020B0503020204020204" pitchFamily="34" charset="-122"/>
                <a:ea typeface="微软雅黑" panose="020B0503020204020204" pitchFamily="34" charset="-122"/>
              </a:rPr>
              <a:t>：分析问题的计算部分：采用公式转换方式解决计算问题</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5EDE1B4A-446F-41B3-9185-46335BDB1B82}"/>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F45CB661-E8D8-4FB6-96D4-46EFFD2A85F4}"/>
              </a:ext>
            </a:extLst>
          </p:cNvPr>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温度转换实例</a:t>
            </a:r>
          </a:p>
        </p:txBody>
      </p:sp>
      <p:sp>
        <p:nvSpPr>
          <p:cNvPr id="9219" name="TextBox 2">
            <a:extLst>
              <a:ext uri="{FF2B5EF4-FFF2-40B4-BE49-F238E27FC236}">
                <a16:creationId xmlns:a16="http://schemas.microsoft.com/office/drawing/2014/main" id="{49E53CB0-4857-405C-ACE2-711432EFF762}"/>
              </a:ext>
            </a:extLst>
          </p:cNvPr>
          <p:cNvSpPr txBox="1">
            <a:spLocks noChangeArrowheads="1"/>
          </p:cNvSpPr>
          <p:nvPr/>
        </p:nvSpPr>
        <p:spPr bwMode="auto">
          <a:xfrm>
            <a:off x="611188" y="1844675"/>
            <a:ext cx="8064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步骤</a:t>
            </a:r>
            <a:r>
              <a:rPr lang="en-US" altLang="zh-CN" sz="2800">
                <a:latin typeface="微软雅黑" panose="020B0503020204020204" pitchFamily="34" charset="-122"/>
                <a:ea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rPr>
              <a:t>：确定功能</a:t>
            </a:r>
            <a:endParaRPr lang="en-US" altLang="zh-CN" sz="2800">
              <a:latin typeface="微软雅黑" panose="020B0503020204020204" pitchFamily="34" charset="-122"/>
              <a:ea typeface="微软雅黑" panose="020B0503020204020204" pitchFamily="34" charset="-122"/>
            </a:endParaRPr>
          </a:p>
          <a:p>
            <a:pPr lvl="2" eaLnBrk="1" hangingPunct="1">
              <a:lnSpc>
                <a:spcPct val="200000"/>
              </a:lnSpc>
            </a:pPr>
            <a:r>
              <a:rPr lang="en-US" altLang="zh-CN" sz="28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输入：华氏或者摄氏温度值、温度标识</a:t>
            </a:r>
            <a:endParaRPr lang="en-US" altLang="zh-CN" sz="2400">
              <a:latin typeface="微软雅黑" panose="020B0503020204020204" pitchFamily="34" charset="-122"/>
              <a:ea typeface="微软雅黑" panose="020B0503020204020204" pitchFamily="34" charset="-122"/>
            </a:endParaRPr>
          </a:p>
          <a:p>
            <a:pPr lvl="2" eaLnBrk="1" hangingPunct="1">
              <a:lnSpc>
                <a:spcPct val="200000"/>
              </a:lnSpc>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处理：温度转化算法</a:t>
            </a:r>
            <a:endParaRPr lang="en-US" altLang="zh-CN" sz="2400">
              <a:latin typeface="微软雅黑" panose="020B0503020204020204" pitchFamily="34" charset="-122"/>
              <a:ea typeface="微软雅黑" panose="020B0503020204020204" pitchFamily="34" charset="-122"/>
            </a:endParaRPr>
          </a:p>
          <a:p>
            <a:pPr lvl="2" eaLnBrk="1" hangingPunct="1">
              <a:lnSpc>
                <a:spcPct val="200000"/>
              </a:lnSpc>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输出：华氏或者摄氏温度值、温度标识</a:t>
            </a:r>
            <a:endParaRPr lang="en-US" altLang="zh-CN" sz="2800">
              <a:latin typeface="微软雅黑" panose="020B0503020204020204" pitchFamily="34" charset="-122"/>
              <a:ea typeface="微软雅黑" panose="020B0503020204020204" pitchFamily="34" charset="-122"/>
            </a:endParaRPr>
          </a:p>
          <a:p>
            <a:pPr lvl="2" eaLnBrk="1" hangingPunct="1">
              <a:lnSpc>
                <a:spcPct val="200000"/>
              </a:lnSpc>
            </a:pPr>
            <a:r>
              <a:rPr lang="en-US" altLang="zh-CN" sz="2000" b="1">
                <a:latin typeface="华文楷体" panose="02010600040101010101" pitchFamily="2" charset="-122"/>
                <a:ea typeface="华文楷体" panose="02010600040101010101" pitchFamily="2" charset="-122"/>
              </a:rPr>
              <a:t>                 F</a:t>
            </a:r>
            <a:r>
              <a:rPr lang="zh-CN" altLang="en-US" sz="2000" b="1">
                <a:latin typeface="华文楷体" panose="02010600040101010101" pitchFamily="2" charset="-122"/>
                <a:ea typeface="华文楷体" panose="02010600040101010101" pitchFamily="2" charset="-122"/>
              </a:rPr>
              <a:t>表示华氏度，</a:t>
            </a:r>
            <a:r>
              <a:rPr lang="en-US" altLang="zh-CN" sz="2000" b="1">
                <a:latin typeface="华文楷体" panose="02010600040101010101" pitchFamily="2" charset="-122"/>
                <a:ea typeface="华文楷体" panose="02010600040101010101" pitchFamily="2" charset="-122"/>
              </a:rPr>
              <a:t>82F</a:t>
            </a:r>
            <a:r>
              <a:rPr lang="zh-CN" altLang="en-US" sz="2000" b="1">
                <a:latin typeface="华文楷体" panose="02010600040101010101" pitchFamily="2" charset="-122"/>
                <a:ea typeface="华文楷体" panose="02010600040101010101" pitchFamily="2" charset="-122"/>
              </a:rPr>
              <a:t>表示华氏</a:t>
            </a:r>
            <a:r>
              <a:rPr lang="en-US" altLang="zh-CN" sz="2000" b="1">
                <a:latin typeface="华文楷体" panose="02010600040101010101" pitchFamily="2" charset="-122"/>
                <a:ea typeface="华文楷体" panose="02010600040101010101" pitchFamily="2" charset="-122"/>
              </a:rPr>
              <a:t>82</a:t>
            </a:r>
            <a:r>
              <a:rPr lang="zh-CN" altLang="en-US" sz="2000" b="1">
                <a:latin typeface="华文楷体" panose="02010600040101010101" pitchFamily="2" charset="-122"/>
                <a:ea typeface="华文楷体" panose="02010600040101010101" pitchFamily="2" charset="-122"/>
              </a:rPr>
              <a:t>度</a:t>
            </a:r>
            <a:endParaRPr lang="en-US" altLang="zh-CN" sz="2000" b="1">
              <a:latin typeface="华文楷体" panose="02010600040101010101" pitchFamily="2" charset="-122"/>
              <a:ea typeface="华文楷体" panose="02010600040101010101" pitchFamily="2" charset="-122"/>
            </a:endParaRPr>
          </a:p>
          <a:p>
            <a:pPr lvl="2" eaLnBrk="1" hangingPunct="1">
              <a:lnSpc>
                <a:spcPct val="200000"/>
              </a:lnSpc>
            </a:pPr>
            <a:r>
              <a:rPr lang="en-US" altLang="zh-CN" sz="2000" b="1">
                <a:latin typeface="华文楷体" panose="02010600040101010101" pitchFamily="2" charset="-122"/>
                <a:ea typeface="华文楷体" panose="02010600040101010101" pitchFamily="2" charset="-122"/>
              </a:rPr>
              <a:t>                 C</a:t>
            </a:r>
            <a:r>
              <a:rPr lang="zh-CN" altLang="en-US" sz="2000" b="1">
                <a:latin typeface="华文楷体" panose="02010600040101010101" pitchFamily="2" charset="-122"/>
                <a:ea typeface="华文楷体" panose="02010600040101010101" pitchFamily="2" charset="-122"/>
              </a:rPr>
              <a:t>表示摄氏度，</a:t>
            </a:r>
            <a:r>
              <a:rPr lang="en-US" altLang="zh-CN" sz="2000" b="1">
                <a:latin typeface="华文楷体" panose="02010600040101010101" pitchFamily="2" charset="-122"/>
                <a:ea typeface="华文楷体" panose="02010600040101010101" pitchFamily="2" charset="-122"/>
              </a:rPr>
              <a:t>28C</a:t>
            </a:r>
            <a:r>
              <a:rPr lang="zh-CN" altLang="en-US" sz="2000" b="1">
                <a:latin typeface="华文楷体" panose="02010600040101010101" pitchFamily="2" charset="-122"/>
                <a:ea typeface="华文楷体" panose="02010600040101010101" pitchFamily="2" charset="-122"/>
              </a:rPr>
              <a:t>表示摄氏</a:t>
            </a:r>
            <a:r>
              <a:rPr lang="en-US" altLang="zh-CN" sz="2000" b="1">
                <a:latin typeface="华文楷体" panose="02010600040101010101" pitchFamily="2" charset="-122"/>
                <a:ea typeface="华文楷体" panose="02010600040101010101" pitchFamily="2" charset="-122"/>
              </a:rPr>
              <a:t>28</a:t>
            </a:r>
            <a:r>
              <a:rPr lang="zh-CN" altLang="en-US" sz="2000" b="1">
                <a:latin typeface="华文楷体" panose="02010600040101010101" pitchFamily="2" charset="-122"/>
                <a:ea typeface="华文楷体" panose="02010600040101010101" pitchFamily="2" charset="-122"/>
              </a:rPr>
              <a:t>度</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7C5CA3A7-6376-426C-AFE8-1D7754885A74}"/>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CC1B5854-3C66-4CDF-B3E4-66A3661572DD}"/>
              </a:ext>
            </a:extLst>
          </p:cNvPr>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温度转换实例</a:t>
            </a:r>
          </a:p>
        </p:txBody>
      </p:sp>
      <p:sp>
        <p:nvSpPr>
          <p:cNvPr id="10243" name="TextBox 2">
            <a:extLst>
              <a:ext uri="{FF2B5EF4-FFF2-40B4-BE49-F238E27FC236}">
                <a16:creationId xmlns:a16="http://schemas.microsoft.com/office/drawing/2014/main" id="{89097B9B-C90A-4173-A607-3EBBAE4C51D3}"/>
              </a:ext>
            </a:extLst>
          </p:cNvPr>
          <p:cNvSpPr txBox="1">
            <a:spLocks noChangeArrowheads="1"/>
          </p:cNvSpPr>
          <p:nvPr/>
        </p:nvSpPr>
        <p:spPr bwMode="auto">
          <a:xfrm>
            <a:off x="611188" y="1844675"/>
            <a:ext cx="806450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步骤</a:t>
            </a:r>
            <a:r>
              <a:rPr lang="en-US" altLang="zh-CN" sz="2800">
                <a:latin typeface="微软雅黑" panose="020B0503020204020204" pitchFamily="34" charset="-122"/>
                <a:ea typeface="微软雅黑" panose="020B0503020204020204" pitchFamily="34" charset="-122"/>
              </a:rPr>
              <a:t>3</a:t>
            </a:r>
            <a:r>
              <a:rPr lang="zh-CN" altLang="en-US" sz="2800">
                <a:latin typeface="微软雅黑" panose="020B0503020204020204" pitchFamily="34" charset="-122"/>
                <a:ea typeface="微软雅黑" panose="020B0503020204020204" pitchFamily="34" charset="-122"/>
              </a:rPr>
              <a:t>：设计算法</a:t>
            </a:r>
            <a:endParaRPr lang="en-US" altLang="zh-CN" sz="2800">
              <a:latin typeface="微软雅黑" panose="020B0503020204020204" pitchFamily="34" charset="-122"/>
              <a:ea typeface="微软雅黑" panose="020B0503020204020204" pitchFamily="34" charset="-122"/>
            </a:endParaRPr>
          </a:p>
          <a:p>
            <a:pPr lvl="2" eaLnBrk="1" hangingPunct="1">
              <a:lnSpc>
                <a:spcPct val="200000"/>
              </a:lnSpc>
            </a:pPr>
            <a:r>
              <a:rPr lang="zh-CN" altLang="en-US" sz="2400">
                <a:latin typeface="微软雅黑" panose="020B0503020204020204" pitchFamily="34" charset="-122"/>
                <a:ea typeface="微软雅黑" panose="020B0503020204020204" pitchFamily="34" charset="-122"/>
              </a:rPr>
              <a:t>根据华氏和摄氏温度定义，转换公式如下：</a:t>
            </a:r>
            <a:endParaRPr lang="en-US" altLang="zh-CN" sz="2400">
              <a:latin typeface="微软雅黑" panose="020B0503020204020204" pitchFamily="34" charset="-122"/>
              <a:ea typeface="微软雅黑" panose="020B0503020204020204" pitchFamily="34" charset="-122"/>
            </a:endParaRPr>
          </a:p>
          <a:p>
            <a:pPr lvl="2" eaLnBrk="1" hangingPunct="1">
              <a:lnSpc>
                <a:spcPct val="200000"/>
              </a:lnSpc>
            </a:pPr>
            <a:r>
              <a:rPr lang="en-US" altLang="zh-CN" sz="2400">
                <a:latin typeface="微软雅黑" panose="020B0503020204020204" pitchFamily="34" charset="-122"/>
                <a:ea typeface="微软雅黑" panose="020B0503020204020204" pitchFamily="34" charset="-122"/>
              </a:rPr>
              <a:t>          C = ( F – 32 ) / 1.8</a:t>
            </a:r>
          </a:p>
          <a:p>
            <a:pPr lvl="2" eaLnBrk="1" hangingPunct="1">
              <a:lnSpc>
                <a:spcPct val="200000"/>
              </a:lnSpc>
            </a:pPr>
            <a:r>
              <a:rPr lang="en-US" altLang="zh-CN" sz="2400">
                <a:latin typeface="微软雅黑" panose="020B0503020204020204" pitchFamily="34" charset="-122"/>
                <a:ea typeface="微软雅黑" panose="020B0503020204020204" pitchFamily="34" charset="-122"/>
              </a:rPr>
              <a:t>          F = C * 1.8 + 32</a:t>
            </a:r>
          </a:p>
          <a:p>
            <a:pPr lvl="1" eaLnBrk="1" hangingPunct="1">
              <a:lnSpc>
                <a:spcPct val="200000"/>
              </a:lnSpc>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其中，</a:t>
            </a: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表示摄氏温度，</a:t>
            </a:r>
            <a:r>
              <a:rPr lang="en-US" altLang="zh-CN" sz="2400">
                <a:latin typeface="微软雅黑" panose="020B0503020204020204" pitchFamily="34" charset="-122"/>
                <a:ea typeface="微软雅黑" panose="020B0503020204020204" pitchFamily="34" charset="-122"/>
              </a:rPr>
              <a:t>F</a:t>
            </a:r>
            <a:r>
              <a:rPr lang="zh-CN" altLang="en-US" sz="2400">
                <a:latin typeface="微软雅黑" panose="020B0503020204020204" pitchFamily="34" charset="-122"/>
                <a:ea typeface="微软雅黑" panose="020B0503020204020204" pitchFamily="34" charset="-122"/>
              </a:rPr>
              <a:t>表示华氏温度</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F89C35DD-19C7-44BA-B2D1-2EE62C0E38DC}"/>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C704EAAA-10B0-4A35-9BF7-044A55BD51BF}"/>
              </a:ext>
            </a:extLst>
          </p:cNvPr>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温度转换实例</a:t>
            </a:r>
          </a:p>
        </p:txBody>
      </p:sp>
      <p:sp>
        <p:nvSpPr>
          <p:cNvPr id="11267" name="TextBox 2">
            <a:extLst>
              <a:ext uri="{FF2B5EF4-FFF2-40B4-BE49-F238E27FC236}">
                <a16:creationId xmlns:a16="http://schemas.microsoft.com/office/drawing/2014/main" id="{9B4D62ED-028F-449F-B268-A54F9FC7AA36}"/>
              </a:ext>
            </a:extLst>
          </p:cNvPr>
          <p:cNvSpPr txBox="1">
            <a:spLocks noChangeArrowheads="1"/>
          </p:cNvSpPr>
          <p:nvPr/>
        </p:nvSpPr>
        <p:spPr bwMode="auto">
          <a:xfrm>
            <a:off x="412750" y="1612900"/>
            <a:ext cx="8064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步骤</a:t>
            </a:r>
            <a:r>
              <a:rPr lang="en-US" altLang="zh-CN" sz="2800">
                <a:latin typeface="微软雅黑" panose="020B0503020204020204" pitchFamily="34" charset="-122"/>
                <a:ea typeface="微软雅黑" panose="020B0503020204020204" pitchFamily="34" charset="-122"/>
              </a:rPr>
              <a:t>4</a:t>
            </a:r>
            <a:r>
              <a:rPr lang="zh-CN" altLang="en-US" sz="2800">
                <a:latin typeface="微软雅黑" panose="020B0503020204020204" pitchFamily="34" charset="-122"/>
                <a:ea typeface="微软雅黑" panose="020B0503020204020204" pitchFamily="34" charset="-122"/>
              </a:rPr>
              <a:t>：编写程序</a:t>
            </a:r>
            <a:endParaRPr lang="en-US" altLang="zh-CN" sz="2800">
              <a:latin typeface="微软雅黑" panose="020B0503020204020204" pitchFamily="34" charset="-122"/>
              <a:ea typeface="微软雅黑" panose="020B0503020204020204" pitchFamily="34" charset="-122"/>
            </a:endParaRPr>
          </a:p>
        </p:txBody>
      </p:sp>
      <p:pic>
        <p:nvPicPr>
          <p:cNvPr id="11268" name="图片 1">
            <a:extLst>
              <a:ext uri="{FF2B5EF4-FFF2-40B4-BE49-F238E27FC236}">
                <a16:creationId xmlns:a16="http://schemas.microsoft.com/office/drawing/2014/main" id="{22F2EB6C-4B5F-4DC4-9248-B4FE584B7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08275"/>
            <a:ext cx="78930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EE24D256-64C5-4AD7-BA9D-16B228DBC3D0}"/>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A9C93994-A27C-4331-A980-E2CF6CD8E9B7}"/>
              </a:ext>
            </a:extLst>
          </p:cNvPr>
          <p:cNvSpPr txBox="1">
            <a:spLocks noChangeArrowheads="1"/>
          </p:cNvSpPr>
          <p:nvPr/>
        </p:nvSpPr>
        <p:spPr bwMode="auto">
          <a:xfrm>
            <a:off x="1187450" y="765175"/>
            <a:ext cx="3262313"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温度转换实例</a:t>
            </a:r>
          </a:p>
        </p:txBody>
      </p:sp>
      <p:sp>
        <p:nvSpPr>
          <p:cNvPr id="12291" name="TextBox 2">
            <a:extLst>
              <a:ext uri="{FF2B5EF4-FFF2-40B4-BE49-F238E27FC236}">
                <a16:creationId xmlns:a16="http://schemas.microsoft.com/office/drawing/2014/main" id="{44176775-D224-4423-BAC6-C7D2B0DFCBAD}"/>
              </a:ext>
            </a:extLst>
          </p:cNvPr>
          <p:cNvSpPr txBox="1">
            <a:spLocks noChangeArrowheads="1"/>
          </p:cNvSpPr>
          <p:nvPr/>
        </p:nvSpPr>
        <p:spPr bwMode="auto">
          <a:xfrm>
            <a:off x="611188" y="1844675"/>
            <a:ext cx="806450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步骤</a:t>
            </a:r>
            <a:r>
              <a:rPr lang="en-US" altLang="zh-CN" sz="2800">
                <a:latin typeface="微软雅黑" panose="020B0503020204020204" pitchFamily="34" charset="-122"/>
                <a:ea typeface="微软雅黑" panose="020B0503020204020204" pitchFamily="34" charset="-122"/>
              </a:rPr>
              <a:t>5</a:t>
            </a:r>
            <a:r>
              <a:rPr lang="zh-CN" altLang="en-US" sz="2800">
                <a:latin typeface="微软雅黑" panose="020B0503020204020204" pitchFamily="34" charset="-122"/>
                <a:ea typeface="微软雅黑" panose="020B0503020204020204" pitchFamily="34" charset="-122"/>
              </a:rPr>
              <a:t>：调试、运行程序</a:t>
            </a:r>
            <a:endParaRPr lang="en-US" altLang="zh-CN" sz="2800">
              <a:latin typeface="微软雅黑" panose="020B0503020204020204" pitchFamily="34" charset="-122"/>
              <a:ea typeface="微软雅黑" panose="020B0503020204020204" pitchFamily="34" charset="-122"/>
            </a:endParaRPr>
          </a:p>
          <a:p>
            <a:pPr lvl="1" eaLnBrk="1" hangingPunct="1">
              <a:lnSpc>
                <a:spcPct val="200000"/>
              </a:lnSpc>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在系统命令行上运行如下命令执行程序：</a:t>
            </a:r>
            <a:endParaRPr lang="en-US" altLang="zh-CN" sz="2400">
              <a:latin typeface="微软雅黑" panose="020B0503020204020204" pitchFamily="34" charset="-122"/>
              <a:ea typeface="微软雅黑" panose="020B0503020204020204" pitchFamily="34" charset="-122"/>
            </a:endParaRPr>
          </a:p>
          <a:p>
            <a:pPr lvl="2" eaLnBrk="1" hangingPunct="1">
              <a:lnSpc>
                <a:spcPct val="200000"/>
              </a:lnSpc>
            </a:pPr>
            <a:r>
              <a:rPr lang="en-US" altLang="zh-CN" sz="2400">
                <a:latin typeface="微软雅黑" panose="020B0503020204020204" pitchFamily="34" charset="-122"/>
                <a:ea typeface="微软雅黑" panose="020B0503020204020204" pitchFamily="34" charset="-122"/>
              </a:rPr>
              <a:t>  C:\&gt;python TempConvert.py</a:t>
            </a:r>
          </a:p>
          <a:p>
            <a:pPr lvl="2" eaLnBrk="1" hangingPunct="1">
              <a:lnSpc>
                <a:spcPct val="200000"/>
              </a:lnSpc>
            </a:pPr>
            <a:r>
              <a:rPr lang="zh-CN" altLang="en-US" sz="2400">
                <a:latin typeface="微软雅黑" panose="020B0503020204020204" pitchFamily="34" charset="-122"/>
                <a:ea typeface="微软雅黑" panose="020B0503020204020204" pitchFamily="34" charset="-122"/>
              </a:rPr>
              <a:t>或者：使用</a:t>
            </a:r>
            <a:r>
              <a:rPr lang="en-US" altLang="zh-CN" sz="2400">
                <a:latin typeface="微软雅黑" panose="020B0503020204020204" pitchFamily="34" charset="-122"/>
                <a:ea typeface="微软雅黑" panose="020B0503020204020204" pitchFamily="34" charset="-122"/>
              </a:rPr>
              <a:t>IDLE</a:t>
            </a:r>
            <a:r>
              <a:rPr lang="zh-CN" altLang="en-US" sz="2400">
                <a:latin typeface="微软雅黑" panose="020B0503020204020204" pitchFamily="34" charset="-122"/>
                <a:ea typeface="微软雅黑" panose="020B0503020204020204" pitchFamily="34" charset="-122"/>
              </a:rPr>
              <a:t>打开上述文件，按</a:t>
            </a:r>
            <a:r>
              <a:rPr lang="en-US" altLang="zh-CN" sz="2400">
                <a:latin typeface="微软雅黑" panose="020B0503020204020204" pitchFamily="34" charset="-122"/>
                <a:ea typeface="微软雅黑" panose="020B0503020204020204" pitchFamily="34" charset="-122"/>
              </a:rPr>
              <a:t>F5</a:t>
            </a:r>
            <a:r>
              <a:rPr lang="zh-CN" altLang="en-US" sz="2400">
                <a:latin typeface="微软雅黑" panose="020B0503020204020204" pitchFamily="34" charset="-122"/>
                <a:ea typeface="微软雅黑" panose="020B0503020204020204" pitchFamily="34" charset="-122"/>
              </a:rPr>
              <a:t>运行</a:t>
            </a:r>
            <a:endParaRPr lang="en-US" altLang="zh-CN" sz="2400">
              <a:latin typeface="微软雅黑" panose="020B0503020204020204" pitchFamily="34" charset="-122"/>
              <a:ea typeface="微软雅黑" panose="020B0503020204020204" pitchFamily="34" charset="-122"/>
            </a:endParaRPr>
          </a:p>
          <a:p>
            <a:pPr lvl="2" eaLnBrk="1" hangingPunct="1">
              <a:lnSpc>
                <a:spcPct val="200000"/>
              </a:lnSpc>
            </a:pPr>
            <a:r>
              <a:rPr lang="zh-CN" altLang="en-US" sz="2400">
                <a:latin typeface="微软雅黑" panose="020B0503020204020204" pitchFamily="34" charset="-122"/>
                <a:ea typeface="微软雅黑" panose="020B0503020204020204" pitchFamily="34" charset="-122"/>
              </a:rPr>
              <a:t>输入数值，观察输出</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B6FBD4BD-707C-4C32-9FA4-7653E9331769}"/>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6" name="TextBox 2">
            <a:extLst>
              <a:ext uri="{FF2B5EF4-FFF2-40B4-BE49-F238E27FC236}">
                <a16:creationId xmlns:a16="http://schemas.microsoft.com/office/drawing/2014/main" id="{6CBF5E3B-895F-42D1-B865-CEE733606841}"/>
              </a:ext>
            </a:extLst>
          </p:cNvPr>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4000" dirty="0">
                <a:solidFill>
                  <a:schemeClr val="tx1">
                    <a:lumMod val="85000"/>
                    <a:lumOff val="15000"/>
                  </a:schemeClr>
                </a:solidFill>
                <a:latin typeface="微软雅黑" panose="020B0503020204020204" pitchFamily="34" charset="-122"/>
                <a:ea typeface="微软雅黑" panose="020B0503020204020204" pitchFamily="34" charset="-122"/>
              </a:rPr>
              <a:t>程序的格式框架</a:t>
            </a:r>
            <a:endPar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315" name="TextBox 2">
            <a:extLst>
              <a:ext uri="{FF2B5EF4-FFF2-40B4-BE49-F238E27FC236}">
                <a16:creationId xmlns:a16="http://schemas.microsoft.com/office/drawing/2014/main" id="{8913F03E-8121-44D1-AA73-2C7067EDF146}"/>
              </a:ext>
            </a:extLst>
          </p:cNvPr>
          <p:cNvSpPr txBox="1">
            <a:spLocks noChangeArrowheads="1"/>
          </p:cNvSpPr>
          <p:nvPr/>
        </p:nvSpPr>
        <p:spPr bwMode="auto">
          <a:xfrm>
            <a:off x="1187450" y="1582738"/>
            <a:ext cx="77581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pPr>
            <a:r>
              <a:rPr lang="en-US" altLang="zh-CN" sz="2400">
                <a:latin typeface="微软雅黑" panose="020B0503020204020204" pitchFamily="34" charset="-122"/>
                <a:ea typeface="微软雅黑" panose="020B0503020204020204" pitchFamily="34" charset="-122"/>
              </a:rPr>
              <a:t>Python</a:t>
            </a:r>
            <a:r>
              <a:rPr lang="zh-CN" altLang="zh-CN" sz="2400">
                <a:latin typeface="微软雅黑" panose="020B0503020204020204" pitchFamily="34" charset="-122"/>
                <a:ea typeface="微软雅黑" panose="020B0503020204020204" pitchFamily="34" charset="-122"/>
              </a:rPr>
              <a:t>语言采用严格的“缩进”来表明程序的格式框架。缩进指每一行代码开始前的空白区域，用来表示代码之间的包含和层次关系。 </a:t>
            </a:r>
            <a:r>
              <a:rPr lang="zh-CN" altLang="en-US" sz="2400">
                <a:latin typeface="微软雅黑" panose="020B0503020204020204" pitchFamily="34" charset="-122"/>
                <a:ea typeface="微软雅黑" panose="020B0503020204020204" pitchFamily="34" charset="-122"/>
              </a:rPr>
              <a:t> </a:t>
            </a:r>
            <a:endParaRPr lang="en-US" altLang="zh-CN" sz="24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个缩进 </a:t>
            </a:r>
            <a:r>
              <a:rPr lang="en-US" altLang="zh-CN" sz="2400">
                <a:latin typeface="微软雅黑" panose="020B0503020204020204" pitchFamily="34" charset="-122"/>
                <a:ea typeface="微软雅黑" panose="020B0503020204020204" pitchFamily="34" charset="-122"/>
              </a:rPr>
              <a:t>= 4</a:t>
            </a:r>
            <a:r>
              <a:rPr lang="zh-CN" altLang="en-US" sz="2400">
                <a:latin typeface="微软雅黑" panose="020B0503020204020204" pitchFamily="34" charset="-122"/>
                <a:ea typeface="微软雅黑" panose="020B0503020204020204" pitchFamily="34" charset="-122"/>
              </a:rPr>
              <a:t>个空格</a:t>
            </a:r>
            <a:endParaRPr lang="en-US" altLang="zh-CN" sz="24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用以在</a:t>
            </a:r>
            <a:r>
              <a:rPr lang="en-US" altLang="zh-CN" sz="2400">
                <a:latin typeface="微软雅黑" panose="020B0503020204020204" pitchFamily="34" charset="-122"/>
                <a:ea typeface="微软雅黑" panose="020B0503020204020204" pitchFamily="34" charset="-122"/>
              </a:rPr>
              <a:t>Python</a:t>
            </a:r>
            <a:r>
              <a:rPr lang="zh-CN" altLang="en-US" sz="2400">
                <a:latin typeface="微软雅黑" panose="020B0503020204020204" pitchFamily="34" charset="-122"/>
                <a:ea typeface="微软雅黑" panose="020B0503020204020204" pitchFamily="34" charset="-122"/>
              </a:rPr>
              <a:t>中标明代码的层次关系</a:t>
            </a:r>
          </a:p>
          <a:p>
            <a:pPr lvl="1" algn="just" eaLnBrk="1" hangingPunct="1">
              <a:lnSpc>
                <a:spcPct val="20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缩进是</a:t>
            </a:r>
            <a:r>
              <a:rPr lang="en-US" altLang="zh-CN" sz="2400">
                <a:latin typeface="微软雅黑" panose="020B0503020204020204" pitchFamily="34" charset="-122"/>
                <a:ea typeface="微软雅黑" panose="020B0503020204020204" pitchFamily="34" charset="-122"/>
              </a:rPr>
              <a:t>Python</a:t>
            </a:r>
            <a:r>
              <a:rPr lang="zh-CN" altLang="en-US" sz="2400">
                <a:latin typeface="微软雅黑" panose="020B0503020204020204" pitchFamily="34" charset="-122"/>
                <a:ea typeface="微软雅黑" panose="020B0503020204020204" pitchFamily="34" charset="-122"/>
              </a:rPr>
              <a:t>语言中表明程序框架的唯一手段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C32FBC91-CAD6-4805-AD62-F78724A59BCD}"/>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6" name="TextBox 2">
            <a:extLst>
              <a:ext uri="{FF2B5EF4-FFF2-40B4-BE49-F238E27FC236}">
                <a16:creationId xmlns:a16="http://schemas.microsoft.com/office/drawing/2014/main" id="{9E3A5281-5D62-4C59-A9B2-68D4BE9685A5}"/>
              </a:ext>
            </a:extLst>
          </p:cNvPr>
          <p:cNvSpPr txBox="1">
            <a:spLocks noChangeArrowheads="1"/>
          </p:cNvSpPr>
          <p:nvPr/>
        </p:nvSpPr>
        <p:spPr bwMode="auto">
          <a:xfrm>
            <a:off x="1192213" y="396875"/>
            <a:ext cx="3775075"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4000" dirty="0">
                <a:solidFill>
                  <a:schemeClr val="tx1">
                    <a:lumMod val="85000"/>
                    <a:lumOff val="15000"/>
                  </a:schemeClr>
                </a:solidFill>
                <a:latin typeface="微软雅黑" panose="020B0503020204020204" pitchFamily="34" charset="-122"/>
                <a:ea typeface="微软雅黑" panose="020B0503020204020204" pitchFamily="34" charset="-122"/>
              </a:rPr>
              <a:t>程序的格式框架</a:t>
            </a:r>
            <a:endParaRPr lang="zh-CN" altLang="en-US" sz="4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339" name="TextBox 2">
            <a:extLst>
              <a:ext uri="{FF2B5EF4-FFF2-40B4-BE49-F238E27FC236}">
                <a16:creationId xmlns:a16="http://schemas.microsoft.com/office/drawing/2014/main" id="{A24F91AB-56F4-4A0E-985D-E59596E9E5C1}"/>
              </a:ext>
            </a:extLst>
          </p:cNvPr>
          <p:cNvSpPr txBox="1">
            <a:spLocks noChangeArrowheads="1"/>
          </p:cNvSpPr>
          <p:nvPr/>
        </p:nvSpPr>
        <p:spPr bwMode="auto">
          <a:xfrm>
            <a:off x="1406525" y="1406525"/>
            <a:ext cx="711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pPr>
            <a:r>
              <a:rPr lang="zh-CN" altLang="zh-CN" sz="2400">
                <a:latin typeface="微软雅黑" panose="020B0503020204020204" pitchFamily="34" charset="-122"/>
                <a:ea typeface="微软雅黑" panose="020B0503020204020204" pitchFamily="34" charset="-122"/>
              </a:rPr>
              <a:t>单层缩进</a:t>
            </a:r>
            <a:r>
              <a:rPr lang="zh-CN" altLang="en-US"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多层缩进 </a:t>
            </a:r>
            <a:endParaRPr lang="zh-CN" altLang="en-US" sz="2400">
              <a:latin typeface="微软雅黑" panose="020B0503020204020204" pitchFamily="34" charset="-122"/>
              <a:ea typeface="微软雅黑" panose="020B0503020204020204" pitchFamily="34" charset="-122"/>
            </a:endParaRPr>
          </a:p>
        </p:txBody>
      </p:sp>
      <p:pic>
        <p:nvPicPr>
          <p:cNvPr id="14340" name="图片 4">
            <a:extLst>
              <a:ext uri="{FF2B5EF4-FFF2-40B4-BE49-F238E27FC236}">
                <a16:creationId xmlns:a16="http://schemas.microsoft.com/office/drawing/2014/main" id="{F16E2894-E63E-420A-A72E-E4E0B639E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182813"/>
            <a:ext cx="3340100"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7">
            <a:extLst>
              <a:ext uri="{FF2B5EF4-FFF2-40B4-BE49-F238E27FC236}">
                <a16:creationId xmlns:a16="http://schemas.microsoft.com/office/drawing/2014/main" id="{5472730D-902E-4911-95D3-3E9FA3EAD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236788"/>
            <a:ext cx="3281363"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94802CDA-8BA9-47C8-9CA6-474AA455C11D}"/>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331E90D1-883D-4D8E-910E-EA0FB80D3157}"/>
              </a:ext>
            </a:extLst>
          </p:cNvPr>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注释</a:t>
            </a:r>
          </a:p>
        </p:txBody>
      </p:sp>
      <p:sp>
        <p:nvSpPr>
          <p:cNvPr id="15363" name="TextBox 2">
            <a:extLst>
              <a:ext uri="{FF2B5EF4-FFF2-40B4-BE49-F238E27FC236}">
                <a16:creationId xmlns:a16="http://schemas.microsoft.com/office/drawing/2014/main" id="{542F65D5-3688-4C8E-86D2-A4E0376D77C5}"/>
              </a:ext>
            </a:extLst>
          </p:cNvPr>
          <p:cNvSpPr txBox="1">
            <a:spLocks noChangeArrowheads="1"/>
          </p:cNvSpPr>
          <p:nvPr/>
        </p:nvSpPr>
        <p:spPr bwMode="auto">
          <a:xfrm>
            <a:off x="1184275" y="1700213"/>
            <a:ext cx="7418388"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pPr>
            <a:r>
              <a:rPr lang="zh-CN" altLang="en-US" sz="2400">
                <a:latin typeface="微软雅黑" panose="020B0503020204020204" pitchFamily="34" charset="-122"/>
                <a:ea typeface="微软雅黑" panose="020B0503020204020204" pitchFamily="34" charset="-122"/>
              </a:rPr>
              <a:t>注释：程序员在代码中加入的说明信息，不被计算机执行</a:t>
            </a:r>
            <a:endParaRPr lang="en-US" altLang="zh-CN" sz="2400">
              <a:latin typeface="微软雅黑" panose="020B0503020204020204" pitchFamily="34" charset="-122"/>
              <a:ea typeface="微软雅黑" panose="020B0503020204020204" pitchFamily="34" charset="-122"/>
            </a:endParaRPr>
          </a:p>
          <a:p>
            <a:pPr lvl="1" algn="just" eaLnBrk="1" hangingPunct="1">
              <a:lnSpc>
                <a:spcPct val="150000"/>
              </a:lnSpc>
              <a:buClr>
                <a:srgbClr val="0066FF"/>
              </a:buClr>
            </a:pPr>
            <a:r>
              <a:rPr lang="zh-CN" altLang="en-US" sz="2400">
                <a:latin typeface="微软雅黑" panose="020B0503020204020204" pitchFamily="34" charset="-122"/>
                <a:ea typeface="微软雅黑" panose="020B0503020204020204" pitchFamily="34" charset="-122"/>
              </a:rPr>
              <a:t>注释的两种方法：</a:t>
            </a:r>
          </a:p>
          <a:p>
            <a:pPr lvl="2" algn="just" eaLnBrk="1" hangingPunct="1">
              <a:lnSpc>
                <a:spcPct val="15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单行注释以</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开头</a:t>
            </a:r>
          </a:p>
          <a:p>
            <a:pPr lvl="3" algn="just" eaLnBrk="1" hangingPunct="1">
              <a:buClr>
                <a:srgbClr val="0066FF"/>
              </a:buClr>
            </a:pPr>
            <a:r>
              <a:rPr lang="en-US" altLang="zh-CN" sz="2000">
                <a:latin typeface="微软雅黑" panose="020B0503020204020204" pitchFamily="34" charset="-122"/>
                <a:ea typeface="微软雅黑" panose="020B0503020204020204" pitchFamily="34" charset="-122"/>
              </a:rPr>
              <a:t>	#Here are the comments</a:t>
            </a:r>
          </a:p>
          <a:p>
            <a:pPr lvl="2" algn="just" eaLnBrk="1" hangingPunct="1">
              <a:lnSpc>
                <a:spcPct val="15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多行注释以  </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开头和结尾</a:t>
            </a:r>
            <a:endParaRPr lang="en-US" altLang="zh-CN" sz="2400">
              <a:latin typeface="微软雅黑" panose="020B0503020204020204" pitchFamily="34" charset="-122"/>
              <a:ea typeface="微软雅黑" panose="020B0503020204020204" pitchFamily="34" charset="-122"/>
            </a:endParaRPr>
          </a:p>
          <a:p>
            <a:pPr lvl="4" algn="just" eaLnBrk="1" hangingPunct="1">
              <a:buClr>
                <a:srgbClr val="0066FF"/>
              </a:buClr>
            </a:pPr>
            <a:r>
              <a:rPr lang="en-US" altLang="zh-CN" sz="2000">
                <a:latin typeface="微软雅黑" panose="020B0503020204020204" pitchFamily="34" charset="-122"/>
                <a:ea typeface="微软雅黑" panose="020B0503020204020204" pitchFamily="34" charset="-122"/>
              </a:rPr>
              <a:t>’’’</a:t>
            </a:r>
          </a:p>
          <a:p>
            <a:pPr lvl="4" algn="just" eaLnBrk="1" hangingPunct="1">
              <a:buClr>
                <a:srgbClr val="0066FF"/>
              </a:buClr>
            </a:pPr>
            <a:r>
              <a:rPr lang="en-US" altLang="zh-CN" sz="2000">
                <a:latin typeface="微软雅黑" panose="020B0503020204020204" pitchFamily="34" charset="-122"/>
                <a:ea typeface="微软雅黑" panose="020B0503020204020204" pitchFamily="34" charset="-122"/>
              </a:rPr>
              <a:t>  This is a multiline comment</a:t>
            </a:r>
          </a:p>
          <a:p>
            <a:pPr lvl="4" algn="just" eaLnBrk="1" hangingPunct="1">
              <a:buClr>
                <a:srgbClr val="0066FF"/>
              </a:buClr>
            </a:pPr>
            <a:r>
              <a:rPr lang="en-US" altLang="zh-CN" sz="2000">
                <a:latin typeface="微软雅黑" panose="020B0503020204020204" pitchFamily="34" charset="-122"/>
                <a:ea typeface="微软雅黑" panose="020B0503020204020204" pitchFamily="34" charset="-122"/>
              </a:rPr>
              <a:t>  used in Python</a:t>
            </a:r>
          </a:p>
          <a:p>
            <a:pPr lvl="4" algn="just" eaLnBrk="1" hangingPunct="1">
              <a:buClr>
                <a:srgbClr val="0066FF"/>
              </a:buClr>
            </a:pPr>
            <a:r>
              <a:rPr lang="en-US"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1654969" y="1154906"/>
            <a:ext cx="920354" cy="923925"/>
          </a:xfrm>
          <a:prstGeom prst="rect">
            <a:avLst/>
          </a:prstGeom>
          <a:noFill/>
          <a:ln>
            <a:noFill/>
          </a:ln>
          <a:effectLst>
            <a:outerShdw blurRad="50800" dist="38100" dir="2700000" algn="tl" rotWithShape="0">
              <a:srgbClr val="808080">
                <a:alpha val="9000"/>
              </a:srgbClr>
            </a:outerShdw>
          </a:effectLst>
        </p:spPr>
      </p:pic>
      <p:sp>
        <p:nvSpPr>
          <p:cNvPr id="4099" name="TextBox 2"/>
          <p:cNvSpPr txBox="1">
            <a:spLocks noChangeArrowheads="1"/>
          </p:cNvSpPr>
          <p:nvPr/>
        </p:nvSpPr>
        <p:spPr bwMode="auto">
          <a:xfrm>
            <a:off x="2547128" y="2183390"/>
            <a:ext cx="3673078" cy="222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indent="-45720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zh-CN" sz="3200" dirty="0">
                <a:latin typeface="Palatino Linotype" panose="02040502050505030304" pitchFamily="18" charset="0"/>
                <a:ea typeface="楷体" panose="02010609060101010101" pitchFamily="49" charset="-122"/>
              </a:rPr>
              <a:t>输入数据</a:t>
            </a:r>
            <a:endParaRPr lang="zh-CN" altLang="en-US" sz="3200" dirty="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r>
              <a:rPr lang="zh-CN" altLang="zh-CN" sz="3200" dirty="0">
                <a:latin typeface="Palatino Linotype" panose="02040502050505030304" pitchFamily="18" charset="0"/>
                <a:ea typeface="楷体" panose="02010609060101010101" pitchFamily="49" charset="-122"/>
              </a:rPr>
              <a:t>处理数据</a:t>
            </a:r>
            <a:endParaRPr lang="zh-CN" altLang="en-US" sz="3200" dirty="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r>
              <a:rPr lang="zh-CN" altLang="zh-CN" sz="3200" dirty="0">
                <a:latin typeface="Palatino Linotype" panose="02040502050505030304" pitchFamily="18" charset="0"/>
                <a:ea typeface="楷体" panose="02010609060101010101" pitchFamily="49" charset="-122"/>
              </a:rPr>
              <a:t>输出数据</a:t>
            </a:r>
            <a:endParaRPr lang="zh-CN" altLang="en-US" sz="3200" dirty="0">
              <a:latin typeface="Palatino Linotype" panose="02040502050505030304" pitchFamily="18" charset="0"/>
              <a:ea typeface="楷体" panose="02010609060101010101" pitchFamily="49" charset="-122"/>
            </a:endParaRPr>
          </a:p>
        </p:txBody>
      </p:sp>
      <p:sp>
        <p:nvSpPr>
          <p:cNvPr id="4100" name="矩形 2"/>
          <p:cNvSpPr>
            <a:spLocks noChangeArrowheads="1"/>
          </p:cNvSpPr>
          <p:nvPr/>
        </p:nvSpPr>
        <p:spPr bwMode="auto">
          <a:xfrm>
            <a:off x="2134618" y="1122018"/>
            <a:ext cx="53732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zh-CN" sz="3000" dirty="0">
                <a:solidFill>
                  <a:srgbClr val="262626"/>
                </a:solidFill>
                <a:latin typeface="微软雅黑" panose="020B0503020204020204" pitchFamily="34" charset="-122"/>
                <a:ea typeface="微软雅黑" panose="020B0503020204020204" pitchFamily="34" charset="-122"/>
              </a:rPr>
              <a:t>程序编写方法</a:t>
            </a:r>
            <a:endParaRPr lang="zh-CN" altLang="en-US" sz="3000" dirty="0">
              <a:solidFill>
                <a:srgbClr val="262626"/>
              </a:solidFill>
              <a:latin typeface="微软雅黑" panose="020B0503020204020204" pitchFamily="34" charset="-122"/>
              <a:ea typeface="微软雅黑" panose="020B0503020204020204" pitchFamily="34" charset="-122"/>
            </a:endParaRPr>
          </a:p>
        </p:txBody>
      </p:sp>
      <p:sp>
        <p:nvSpPr>
          <p:cNvPr id="4101" name="Rectangle 2"/>
          <p:cNvSpPr>
            <a:spLocks noChangeArrowheads="1"/>
          </p:cNvSpPr>
          <p:nvPr/>
        </p:nvSpPr>
        <p:spPr bwMode="auto">
          <a:xfrm>
            <a:off x="2096691" y="3752136"/>
            <a:ext cx="8742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1E875271-B54C-44FA-B619-69917119D1D3}"/>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429473CC-A24F-4A10-982B-8AD76CEEADF8}"/>
              </a:ext>
            </a:extLst>
          </p:cNvPr>
          <p:cNvSpPr txBox="1">
            <a:spLocks noChangeArrowheads="1"/>
          </p:cNvSpPr>
          <p:nvPr/>
        </p:nvSpPr>
        <p:spPr bwMode="auto">
          <a:xfrm>
            <a:off x="1187450" y="765175"/>
            <a:ext cx="3262313" cy="132397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命名与保留字</a:t>
            </a:r>
          </a:p>
          <a:p>
            <a:pPr>
              <a:spcBef>
                <a:spcPct val="0"/>
              </a:spcBef>
              <a:buFontTx/>
              <a:buNone/>
              <a:defRPr/>
            </a:pP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16387" name="TextBox 2">
            <a:extLst>
              <a:ext uri="{FF2B5EF4-FFF2-40B4-BE49-F238E27FC236}">
                <a16:creationId xmlns:a16="http://schemas.microsoft.com/office/drawing/2014/main" id="{881CDEC2-CFAB-4813-9243-0A4AA96A4899}"/>
              </a:ext>
            </a:extLst>
          </p:cNvPr>
          <p:cNvSpPr txBox="1">
            <a:spLocks noChangeArrowheads="1"/>
          </p:cNvSpPr>
          <p:nvPr/>
        </p:nvSpPr>
        <p:spPr bwMode="auto">
          <a:xfrm>
            <a:off x="681038" y="1773238"/>
            <a:ext cx="8064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常量：程序中值不发生改变的元素</a:t>
            </a:r>
            <a:endParaRPr lang="en-US" altLang="zh-CN" sz="2400">
              <a:latin typeface="微软雅黑" panose="020B0503020204020204" pitchFamily="34" charset="-122"/>
              <a:ea typeface="微软雅黑" panose="020B0503020204020204" pitchFamily="34" charset="-122"/>
            </a:endParaRPr>
          </a:p>
          <a:p>
            <a:pPr lvl="1" algn="just" eaLnBrk="1" hangingPunct="1">
              <a:lnSpc>
                <a:spcPct val="150000"/>
              </a:lnSpc>
              <a:buClr>
                <a:srgbClr val="0066FF"/>
              </a:buClr>
              <a:buFont typeface="Wingdings" panose="05000000000000000000" pitchFamily="2" charset="2"/>
              <a:buChar char="n"/>
            </a:pPr>
            <a:r>
              <a:rPr lang="zh-CN" altLang="en-US" sz="2400">
                <a:latin typeface="微软雅黑" panose="020B0503020204020204" pitchFamily="34" charset="-122"/>
                <a:ea typeface="微软雅黑" panose="020B0503020204020204" pitchFamily="34" charset="-122"/>
              </a:rPr>
              <a:t>变量：程序中值发生改变或者可以发生改变的元素</a:t>
            </a:r>
          </a:p>
          <a:p>
            <a:pPr lvl="1" algn="just" eaLnBrk="1" hangingPunct="1">
              <a:lnSpc>
                <a:spcPct val="150000"/>
              </a:lnSpc>
              <a:buClr>
                <a:srgbClr val="0066FF"/>
              </a:buClr>
              <a:buFont typeface="Wingdings" panose="05000000000000000000" pitchFamily="2" charset="2"/>
              <a:buChar char="n"/>
            </a:pPr>
            <a:endParaRPr lang="zh-CN" altLang="en-US" sz="2400">
              <a:latin typeface="微软雅黑" panose="020B0503020204020204" pitchFamily="34" charset="-122"/>
              <a:ea typeface="微软雅黑" panose="020B0503020204020204" pitchFamily="34" charset="-122"/>
            </a:endParaRPr>
          </a:p>
          <a:p>
            <a:pPr lvl="1" algn="just" eaLnBrk="1" hangingPunct="1">
              <a:lnSpc>
                <a:spcPct val="150000"/>
              </a:lnSpc>
              <a:buClr>
                <a:srgbClr val="0066FF"/>
              </a:buClr>
            </a:pPr>
            <a:r>
              <a:rPr lang="en-US" altLang="zh-CN" sz="2400">
                <a:latin typeface="微软雅黑" panose="020B0503020204020204" pitchFamily="34" charset="-122"/>
                <a:ea typeface="微软雅黑" panose="020B0503020204020204" pitchFamily="34" charset="-122"/>
              </a:rPr>
              <a:t>Python</a:t>
            </a:r>
            <a:r>
              <a:rPr lang="zh-CN" altLang="zh-CN" sz="2400">
                <a:latin typeface="微软雅黑" panose="020B0503020204020204" pitchFamily="34" charset="-122"/>
                <a:ea typeface="微软雅黑" panose="020B0503020204020204" pitchFamily="34" charset="-122"/>
              </a:rPr>
              <a:t>语言允许采用大写字母、小写字母、数字、下划线</a:t>
            </a:r>
            <a:r>
              <a:rPr lang="en-US" altLang="zh-CN" sz="2400">
                <a:latin typeface="微软雅黑" panose="020B0503020204020204" pitchFamily="34" charset="-122"/>
                <a:ea typeface="微软雅黑" panose="020B0503020204020204" pitchFamily="34" charset="-122"/>
              </a:rPr>
              <a:t>(_)</a:t>
            </a:r>
            <a:r>
              <a:rPr lang="zh-CN" altLang="zh-CN" sz="2400">
                <a:latin typeface="微软雅黑" panose="020B0503020204020204" pitchFamily="34" charset="-122"/>
                <a:ea typeface="微软雅黑" panose="020B0503020204020204" pitchFamily="34" charset="-122"/>
              </a:rPr>
              <a:t>和汉字等字符及其组合给变量命名，但名字的首字符不能是数字，中间不能出现空格，长度没有限制</a:t>
            </a:r>
            <a:endParaRPr lang="zh-CN" altLang="en-US" sz="2400">
              <a:latin typeface="微软雅黑" panose="020B0503020204020204" pitchFamily="34" charset="-122"/>
              <a:ea typeface="微软雅黑" panose="020B0503020204020204" pitchFamily="34" charset="-122"/>
            </a:endParaRPr>
          </a:p>
          <a:p>
            <a:pPr lvl="1" algn="just" eaLnBrk="1" hangingPunct="1">
              <a:lnSpc>
                <a:spcPct val="150000"/>
              </a:lnSpc>
              <a:buClr>
                <a:srgbClr val="0066FF"/>
              </a:buClr>
            </a:pPr>
            <a:r>
              <a:rPr lang="zh-CN" altLang="zh-CN" sz="2400">
                <a:latin typeface="微软雅黑" panose="020B0503020204020204" pitchFamily="34" charset="-122"/>
                <a:ea typeface="微软雅黑" panose="020B0503020204020204" pitchFamily="34" charset="-122"/>
              </a:rPr>
              <a:t>注意：标识符对大小写敏感，</a:t>
            </a:r>
            <a:r>
              <a:rPr lang="en-US" altLang="zh-CN" sz="2400">
                <a:latin typeface="微软雅黑" panose="020B0503020204020204" pitchFamily="34" charset="-122"/>
                <a:ea typeface="微软雅黑" panose="020B0503020204020204" pitchFamily="34" charset="-122"/>
              </a:rPr>
              <a:t>python</a:t>
            </a:r>
            <a:r>
              <a:rPr lang="zh-CN" altLang="zh-CN"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Python</a:t>
            </a:r>
            <a:r>
              <a:rPr lang="zh-CN" altLang="zh-CN" sz="2400">
                <a:latin typeface="微软雅黑" panose="020B0503020204020204" pitchFamily="34" charset="-122"/>
                <a:ea typeface="微软雅黑" panose="020B0503020204020204" pitchFamily="34" charset="-122"/>
              </a:rPr>
              <a:t>是两个不同的名字 </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0C1EDFDB-AE12-4435-8746-56C7A9012B3B}"/>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D3CF919C-D7A2-46B9-A588-AACD0264EF4B}"/>
              </a:ext>
            </a:extLst>
          </p:cNvPr>
          <p:cNvSpPr txBox="1">
            <a:spLocks noChangeArrowheads="1"/>
          </p:cNvSpPr>
          <p:nvPr/>
        </p:nvSpPr>
        <p:spPr bwMode="auto">
          <a:xfrm>
            <a:off x="1187450" y="765175"/>
            <a:ext cx="3262313" cy="132397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命名与保留字</a:t>
            </a:r>
          </a:p>
          <a:p>
            <a:pPr>
              <a:spcBef>
                <a:spcPct val="0"/>
              </a:spcBef>
              <a:buFontTx/>
              <a:buNone/>
              <a:defRPr/>
            </a:pP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17411" name="TextBox 2">
            <a:extLst>
              <a:ext uri="{FF2B5EF4-FFF2-40B4-BE49-F238E27FC236}">
                <a16:creationId xmlns:a16="http://schemas.microsoft.com/office/drawing/2014/main" id="{8FFE76CD-EC4E-4976-B4CF-5971BBE8A351}"/>
              </a:ext>
            </a:extLst>
          </p:cNvPr>
          <p:cNvSpPr txBox="1">
            <a:spLocks noChangeArrowheads="1"/>
          </p:cNvSpPr>
          <p:nvPr/>
        </p:nvSpPr>
        <p:spPr bwMode="auto">
          <a:xfrm>
            <a:off x="1328738" y="1557338"/>
            <a:ext cx="727551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20000"/>
              </a:spcBef>
              <a:buFont typeface="Wingdings" panose="05000000000000000000" pitchFamily="2" charset="2"/>
              <a:buChar char="ü"/>
            </a:pPr>
            <a:r>
              <a:rPr lang="zh-CN" altLang="zh-CN" sz="2400">
                <a:latin typeface="微软雅黑" panose="020B0503020204020204" pitchFamily="34" charset="-122"/>
                <a:ea typeface="微软雅黑" panose="020B0503020204020204" pitchFamily="34" charset="-122"/>
              </a:rPr>
              <a:t>保留字，也称为关键字，指被编程语言内部定义并保留使用的标识符。</a:t>
            </a:r>
            <a:endParaRPr lang="zh-CN" altLang="en-US" sz="2400">
              <a:latin typeface="微软雅黑" panose="020B0503020204020204" pitchFamily="34" charset="-122"/>
              <a:ea typeface="微软雅黑" panose="020B0503020204020204" pitchFamily="34" charset="-122"/>
            </a:endParaRPr>
          </a:p>
          <a:p>
            <a:pPr eaLnBrk="1" hangingPunct="1">
              <a:lnSpc>
                <a:spcPct val="150000"/>
              </a:lnSpc>
              <a:spcBef>
                <a:spcPct val="20000"/>
              </a:spcBef>
              <a:buFont typeface="Wingdings" panose="05000000000000000000" pitchFamily="2" charset="2"/>
              <a:buChar char="ü"/>
            </a:pPr>
            <a:r>
              <a:rPr lang="zh-CN" altLang="zh-CN" sz="2400">
                <a:latin typeface="微软雅黑" panose="020B0503020204020204" pitchFamily="34" charset="-122"/>
                <a:ea typeface="微软雅黑" panose="020B0503020204020204" pitchFamily="34" charset="-122"/>
              </a:rPr>
              <a:t>程序员编写程序不能定义与保留字相同的标识符。</a:t>
            </a:r>
            <a:endParaRPr lang="zh-CN" altLang="en-US" sz="2400">
              <a:latin typeface="微软雅黑" panose="020B0503020204020204" pitchFamily="34" charset="-122"/>
              <a:ea typeface="微软雅黑" panose="020B0503020204020204" pitchFamily="34" charset="-122"/>
            </a:endParaRPr>
          </a:p>
          <a:p>
            <a:pPr eaLnBrk="1" hangingPunct="1">
              <a:lnSpc>
                <a:spcPct val="150000"/>
              </a:lnSpc>
              <a:spcBef>
                <a:spcPct val="20000"/>
              </a:spcBef>
              <a:buFont typeface="Wingdings" panose="05000000000000000000" pitchFamily="2" charset="2"/>
              <a:buChar char="ü"/>
            </a:pPr>
            <a:r>
              <a:rPr lang="zh-CN" altLang="zh-CN" sz="2400">
                <a:latin typeface="微软雅黑" panose="020B0503020204020204" pitchFamily="34" charset="-122"/>
                <a:ea typeface="微软雅黑" panose="020B0503020204020204" pitchFamily="34" charset="-122"/>
              </a:rPr>
              <a:t>每种程序设计语言都有一套保留字，保留字一般用来构成程序整体框架、表达关键值和具有结构性的复杂语义等。</a:t>
            </a:r>
            <a:endParaRPr lang="zh-CN" altLang="en-US" sz="2400">
              <a:latin typeface="微软雅黑" panose="020B0503020204020204" pitchFamily="34" charset="-122"/>
              <a:ea typeface="微软雅黑" panose="020B0503020204020204" pitchFamily="34" charset="-122"/>
            </a:endParaRPr>
          </a:p>
          <a:p>
            <a:pPr eaLnBrk="1" hangingPunct="1">
              <a:lnSpc>
                <a:spcPct val="150000"/>
              </a:lnSpc>
              <a:spcBef>
                <a:spcPct val="20000"/>
              </a:spcBef>
              <a:buFont typeface="Wingdings" panose="05000000000000000000" pitchFamily="2" charset="2"/>
              <a:buChar char="ü"/>
            </a:pPr>
            <a:r>
              <a:rPr lang="zh-CN" altLang="zh-CN" sz="2400">
                <a:latin typeface="微软雅黑" panose="020B0503020204020204" pitchFamily="34" charset="-122"/>
                <a:ea typeface="微软雅黑" panose="020B0503020204020204" pitchFamily="34" charset="-122"/>
              </a:rPr>
              <a:t>掌握一门编程语言首先要熟记其所对应的保留字。</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8004B14C-CC01-4C62-B48C-C643A0FDB4FB}"/>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51104421-82BF-49B7-86FC-34818CC26A79}"/>
              </a:ext>
            </a:extLst>
          </p:cNvPr>
          <p:cNvSpPr txBox="1">
            <a:spLocks noChangeArrowheads="1"/>
          </p:cNvSpPr>
          <p:nvPr/>
        </p:nvSpPr>
        <p:spPr bwMode="auto">
          <a:xfrm>
            <a:off x="1187450" y="765175"/>
            <a:ext cx="3262313" cy="132397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4000" dirty="0">
                <a:solidFill>
                  <a:srgbClr val="262626"/>
                </a:solidFill>
                <a:latin typeface="微软雅黑" panose="020B0503020204020204" pitchFamily="34" charset="-122"/>
                <a:ea typeface="微软雅黑" panose="020B0503020204020204" pitchFamily="34" charset="-122"/>
              </a:rPr>
              <a:t>命名与保留字</a:t>
            </a:r>
          </a:p>
          <a:p>
            <a:pPr>
              <a:spcBef>
                <a:spcPct val="0"/>
              </a:spcBef>
              <a:buFontTx/>
              <a:buNone/>
              <a:defRPr/>
            </a:pPr>
            <a:endParaRPr lang="zh-CN" altLang="en-US" sz="4000" dirty="0">
              <a:solidFill>
                <a:srgbClr val="262626"/>
              </a:solidFill>
              <a:latin typeface="微软雅黑" panose="020B0503020204020204" pitchFamily="34" charset="-122"/>
              <a:ea typeface="微软雅黑" panose="020B0503020204020204" pitchFamily="34" charset="-122"/>
            </a:endParaRPr>
          </a:p>
        </p:txBody>
      </p:sp>
      <p:sp>
        <p:nvSpPr>
          <p:cNvPr id="18435" name="TextBox 2">
            <a:extLst>
              <a:ext uri="{FF2B5EF4-FFF2-40B4-BE49-F238E27FC236}">
                <a16:creationId xmlns:a16="http://schemas.microsoft.com/office/drawing/2014/main" id="{CBAF4379-1AA8-44DB-9320-B49601E70E2C}"/>
              </a:ext>
            </a:extLst>
          </p:cNvPr>
          <p:cNvSpPr txBox="1">
            <a:spLocks noChangeArrowheads="1"/>
          </p:cNvSpPr>
          <p:nvPr/>
        </p:nvSpPr>
        <p:spPr bwMode="auto">
          <a:xfrm>
            <a:off x="611188" y="1973263"/>
            <a:ext cx="8064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800100" indent="-342900"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buFont typeface="Wingdings" panose="05000000000000000000" pitchFamily="2" charset="2"/>
              <a:buChar char="ü"/>
            </a:pPr>
            <a:r>
              <a:rPr lang="en-US" altLang="zh-CN" sz="2400">
                <a:latin typeface="微软雅黑" panose="020B0503020204020204" pitchFamily="34" charset="-122"/>
                <a:ea typeface="微软雅黑" panose="020B0503020204020204" pitchFamily="34" charset="-122"/>
              </a:rPr>
              <a:t>Python 3.x</a:t>
            </a:r>
            <a:r>
              <a:rPr lang="zh-CN" altLang="en-US" sz="2400">
                <a:latin typeface="微软雅黑" panose="020B0503020204020204" pitchFamily="34" charset="-122"/>
                <a:ea typeface="微软雅黑" panose="020B0503020204020204" pitchFamily="34" charset="-122"/>
              </a:rPr>
              <a:t>保留字列表 </a:t>
            </a:r>
            <a:r>
              <a:rPr lang="en-US" altLang="zh-CN" sz="2400">
                <a:latin typeface="微软雅黑" panose="020B0503020204020204" pitchFamily="34" charset="-122"/>
                <a:ea typeface="微软雅黑" panose="020B0503020204020204" pitchFamily="34" charset="-122"/>
              </a:rPr>
              <a:t>(33</a:t>
            </a:r>
            <a:r>
              <a:rPr lang="zh-CN" altLang="en-US" sz="2400">
                <a:latin typeface="微软雅黑" panose="020B0503020204020204" pitchFamily="34" charset="-122"/>
                <a:ea typeface="微软雅黑" panose="020B0503020204020204" pitchFamily="34" charset="-122"/>
              </a:rPr>
              <a:t>个</a:t>
            </a:r>
            <a:r>
              <a:rPr lang="en-US" altLang="zh-CN" sz="2400">
                <a:latin typeface="微软雅黑" panose="020B0503020204020204" pitchFamily="34" charset="-122"/>
                <a:ea typeface="微软雅黑" panose="020B0503020204020204" pitchFamily="34" charset="-122"/>
              </a:rPr>
              <a:t>)</a:t>
            </a:r>
          </a:p>
        </p:txBody>
      </p:sp>
      <p:graphicFrame>
        <p:nvGraphicFramePr>
          <p:cNvPr id="6" name="表格 5">
            <a:extLst>
              <a:ext uri="{FF2B5EF4-FFF2-40B4-BE49-F238E27FC236}">
                <a16:creationId xmlns:a16="http://schemas.microsoft.com/office/drawing/2014/main" id="{1794E3FC-E57C-4BB0-9427-A5BFA26FD480}"/>
              </a:ext>
            </a:extLst>
          </p:cNvPr>
          <p:cNvGraphicFramePr>
            <a:graphicFrameLocks noGrp="1"/>
          </p:cNvGraphicFramePr>
          <p:nvPr/>
        </p:nvGraphicFramePr>
        <p:xfrm>
          <a:off x="1295400" y="2941638"/>
          <a:ext cx="6310312" cy="3530603"/>
        </p:xfrm>
        <a:graphic>
          <a:graphicData uri="http://schemas.openxmlformats.org/drawingml/2006/table">
            <a:tbl>
              <a:tblPr firstRow="1" bandRow="1">
                <a:tableStyleId>{8A107856-5554-42FB-B03E-39F5DBC370BA}</a:tableStyleId>
              </a:tblPr>
              <a:tblGrid>
                <a:gridCol w="1577578">
                  <a:extLst>
                    <a:ext uri="{9D8B030D-6E8A-4147-A177-3AD203B41FA5}">
                      <a16:colId xmlns:a16="http://schemas.microsoft.com/office/drawing/2014/main" val="20000"/>
                    </a:ext>
                  </a:extLst>
                </a:gridCol>
                <a:gridCol w="1577578">
                  <a:extLst>
                    <a:ext uri="{9D8B030D-6E8A-4147-A177-3AD203B41FA5}">
                      <a16:colId xmlns:a16="http://schemas.microsoft.com/office/drawing/2014/main" val="20001"/>
                    </a:ext>
                  </a:extLst>
                </a:gridCol>
                <a:gridCol w="1577578">
                  <a:extLst>
                    <a:ext uri="{9D8B030D-6E8A-4147-A177-3AD203B41FA5}">
                      <a16:colId xmlns:a16="http://schemas.microsoft.com/office/drawing/2014/main" val="20002"/>
                    </a:ext>
                  </a:extLst>
                </a:gridCol>
                <a:gridCol w="1577578">
                  <a:extLst>
                    <a:ext uri="{9D8B030D-6E8A-4147-A177-3AD203B41FA5}">
                      <a16:colId xmlns:a16="http://schemas.microsoft.com/office/drawing/2014/main" val="20003"/>
                    </a:ext>
                  </a:extLst>
                </a:gridCol>
              </a:tblGrid>
              <a:tr h="395598">
                <a:tc>
                  <a:txBody>
                    <a:bodyPr/>
                    <a:lstStyle/>
                    <a:p>
                      <a:r>
                        <a:rPr lang="en-US" altLang="zh-CN" sz="1800" b="0" dirty="0"/>
                        <a:t>and</a:t>
                      </a:r>
                      <a:endParaRPr lang="zh-CN" altLang="en-US" sz="1800" b="0" dirty="0"/>
                    </a:p>
                  </a:txBody>
                  <a:tcPr marL="91430" marR="91430" marT="45731" marB="45731"/>
                </a:tc>
                <a:tc>
                  <a:txBody>
                    <a:bodyPr/>
                    <a:lstStyle/>
                    <a:p>
                      <a:r>
                        <a:rPr lang="en-US" altLang="zh-CN" sz="1800" b="0" dirty="0" err="1"/>
                        <a:t>elif</a:t>
                      </a:r>
                      <a:endParaRPr lang="zh-CN" altLang="en-US" sz="1800" b="0" dirty="0"/>
                    </a:p>
                  </a:txBody>
                  <a:tcPr marL="91430" marR="91430" marT="45731" marB="45731"/>
                </a:tc>
                <a:tc>
                  <a:txBody>
                    <a:bodyPr/>
                    <a:lstStyle/>
                    <a:p>
                      <a:r>
                        <a:rPr lang="en-US" altLang="zh-CN" sz="1800" b="0" dirty="0"/>
                        <a:t>import</a:t>
                      </a:r>
                      <a:endParaRPr lang="zh-CN" altLang="en-US" sz="1800" b="0" dirty="0"/>
                    </a:p>
                  </a:txBody>
                  <a:tcPr marL="91430" marR="91430" marT="45731" marB="45731"/>
                </a:tc>
                <a:tc>
                  <a:txBody>
                    <a:bodyPr/>
                    <a:lstStyle/>
                    <a:p>
                      <a:r>
                        <a:rPr lang="en-US" altLang="zh-CN" sz="1800" b="0" dirty="0"/>
                        <a:t>raise</a:t>
                      </a:r>
                      <a:endParaRPr lang="zh-CN" altLang="en-US" sz="1800" b="0" dirty="0"/>
                    </a:p>
                  </a:txBody>
                  <a:tcPr marL="91430" marR="91430" marT="45731" marB="45731"/>
                </a:tc>
                <a:extLst>
                  <a:ext uri="{0D108BD9-81ED-4DB2-BD59-A6C34878D82A}">
                    <a16:rowId xmlns:a16="http://schemas.microsoft.com/office/drawing/2014/main" val="10000"/>
                  </a:ext>
                </a:extLst>
              </a:tr>
              <a:tr h="395598">
                <a:tc>
                  <a:txBody>
                    <a:bodyPr/>
                    <a:lstStyle/>
                    <a:p>
                      <a:r>
                        <a:rPr lang="en-US" altLang="zh-CN" sz="1800" dirty="0"/>
                        <a:t>as</a:t>
                      </a:r>
                      <a:endParaRPr lang="zh-CN" altLang="en-US" sz="1800" dirty="0"/>
                    </a:p>
                  </a:txBody>
                  <a:tcPr marL="91430" marR="91430" marT="45731" marB="45731"/>
                </a:tc>
                <a:tc>
                  <a:txBody>
                    <a:bodyPr/>
                    <a:lstStyle/>
                    <a:p>
                      <a:r>
                        <a:rPr lang="en-US" altLang="zh-CN" sz="1800" dirty="0"/>
                        <a:t>else</a:t>
                      </a:r>
                      <a:endParaRPr lang="zh-CN" altLang="en-US" sz="1800" dirty="0"/>
                    </a:p>
                  </a:txBody>
                  <a:tcPr marL="91430" marR="91430" marT="45731" marB="45731"/>
                </a:tc>
                <a:tc>
                  <a:txBody>
                    <a:bodyPr/>
                    <a:lstStyle/>
                    <a:p>
                      <a:r>
                        <a:rPr lang="en-US" altLang="zh-CN" sz="1800" dirty="0"/>
                        <a:t>in</a:t>
                      </a:r>
                      <a:endParaRPr lang="zh-CN" altLang="en-US" sz="1800" dirty="0"/>
                    </a:p>
                  </a:txBody>
                  <a:tcPr marL="91430" marR="91430" marT="45731" marB="45731"/>
                </a:tc>
                <a:tc>
                  <a:txBody>
                    <a:bodyPr/>
                    <a:lstStyle/>
                    <a:p>
                      <a:r>
                        <a:rPr lang="en-US" altLang="zh-CN" sz="1800" dirty="0"/>
                        <a:t>return</a:t>
                      </a:r>
                      <a:endParaRPr lang="zh-CN" altLang="en-US" sz="1800" dirty="0"/>
                    </a:p>
                  </a:txBody>
                  <a:tcPr marL="91430" marR="91430" marT="45731" marB="45731"/>
                </a:tc>
                <a:extLst>
                  <a:ext uri="{0D108BD9-81ED-4DB2-BD59-A6C34878D82A}">
                    <a16:rowId xmlns:a16="http://schemas.microsoft.com/office/drawing/2014/main" val="10001"/>
                  </a:ext>
                </a:extLst>
              </a:tr>
              <a:tr h="395598">
                <a:tc>
                  <a:txBody>
                    <a:bodyPr/>
                    <a:lstStyle/>
                    <a:p>
                      <a:r>
                        <a:rPr lang="en-US" altLang="zh-CN" sz="1800" dirty="0"/>
                        <a:t>assert</a:t>
                      </a:r>
                      <a:endParaRPr lang="zh-CN" altLang="en-US" sz="1800" dirty="0"/>
                    </a:p>
                  </a:txBody>
                  <a:tcPr marL="91430" marR="91430" marT="45731" marB="45731"/>
                </a:tc>
                <a:tc>
                  <a:txBody>
                    <a:bodyPr/>
                    <a:lstStyle/>
                    <a:p>
                      <a:r>
                        <a:rPr lang="en-US" altLang="zh-CN" sz="1800" dirty="0"/>
                        <a:t>except</a:t>
                      </a:r>
                      <a:endParaRPr lang="zh-CN" altLang="en-US" sz="1800" dirty="0"/>
                    </a:p>
                  </a:txBody>
                  <a:tcPr marL="91430" marR="91430" marT="45731" marB="45731"/>
                </a:tc>
                <a:tc>
                  <a:txBody>
                    <a:bodyPr/>
                    <a:lstStyle/>
                    <a:p>
                      <a:r>
                        <a:rPr lang="en-US" altLang="zh-CN" sz="1800" dirty="0"/>
                        <a:t>is</a:t>
                      </a:r>
                      <a:endParaRPr lang="zh-CN" altLang="en-US" sz="1800" dirty="0"/>
                    </a:p>
                  </a:txBody>
                  <a:tcPr marL="91430" marR="91430" marT="45731" marB="45731"/>
                </a:tc>
                <a:tc>
                  <a:txBody>
                    <a:bodyPr/>
                    <a:lstStyle/>
                    <a:p>
                      <a:r>
                        <a:rPr lang="en-US" altLang="zh-CN" sz="1800" dirty="0"/>
                        <a:t>try</a:t>
                      </a:r>
                      <a:endParaRPr lang="zh-CN" altLang="en-US" sz="1800" dirty="0"/>
                    </a:p>
                  </a:txBody>
                  <a:tcPr marL="91430" marR="91430" marT="45731" marB="45731"/>
                </a:tc>
                <a:extLst>
                  <a:ext uri="{0D108BD9-81ED-4DB2-BD59-A6C34878D82A}">
                    <a16:rowId xmlns:a16="http://schemas.microsoft.com/office/drawing/2014/main" val="10002"/>
                  </a:ext>
                </a:extLst>
              </a:tr>
              <a:tr h="395598">
                <a:tc>
                  <a:txBody>
                    <a:bodyPr/>
                    <a:lstStyle/>
                    <a:p>
                      <a:r>
                        <a:rPr lang="en-US" altLang="zh-CN" sz="1800" dirty="0"/>
                        <a:t>break</a:t>
                      </a:r>
                      <a:endParaRPr lang="zh-CN" altLang="en-US" sz="1800" dirty="0"/>
                    </a:p>
                  </a:txBody>
                  <a:tcPr marL="91430" marR="91430" marT="45731" marB="45731"/>
                </a:tc>
                <a:tc>
                  <a:txBody>
                    <a:bodyPr/>
                    <a:lstStyle/>
                    <a:p>
                      <a:r>
                        <a:rPr lang="en-US" altLang="zh-CN" sz="1800" dirty="0"/>
                        <a:t>finally</a:t>
                      </a:r>
                      <a:endParaRPr lang="zh-CN" altLang="en-US" sz="1800" dirty="0"/>
                    </a:p>
                  </a:txBody>
                  <a:tcPr marL="91430" marR="91430" marT="45731" marB="45731"/>
                </a:tc>
                <a:tc>
                  <a:txBody>
                    <a:bodyPr/>
                    <a:lstStyle/>
                    <a:p>
                      <a:r>
                        <a:rPr lang="en-US" altLang="zh-CN" sz="1800" dirty="0"/>
                        <a:t>lambda</a:t>
                      </a:r>
                      <a:endParaRPr lang="zh-CN" altLang="en-US" sz="1800" dirty="0"/>
                    </a:p>
                  </a:txBody>
                  <a:tcPr marL="91430" marR="91430" marT="45731" marB="45731"/>
                </a:tc>
                <a:tc>
                  <a:txBody>
                    <a:bodyPr/>
                    <a:lstStyle/>
                    <a:p>
                      <a:r>
                        <a:rPr lang="en-US" altLang="zh-CN" sz="1800" dirty="0"/>
                        <a:t>while</a:t>
                      </a:r>
                      <a:endParaRPr lang="zh-CN" altLang="en-US" sz="1800" dirty="0"/>
                    </a:p>
                  </a:txBody>
                  <a:tcPr marL="91430" marR="91430" marT="45731" marB="45731"/>
                </a:tc>
                <a:extLst>
                  <a:ext uri="{0D108BD9-81ED-4DB2-BD59-A6C34878D82A}">
                    <a16:rowId xmlns:a16="http://schemas.microsoft.com/office/drawing/2014/main" val="10003"/>
                  </a:ext>
                </a:extLst>
              </a:tr>
              <a:tr h="395598">
                <a:tc>
                  <a:txBody>
                    <a:bodyPr/>
                    <a:lstStyle/>
                    <a:p>
                      <a:r>
                        <a:rPr lang="en-US" altLang="zh-CN" sz="1800" dirty="0"/>
                        <a:t>class</a:t>
                      </a:r>
                      <a:endParaRPr lang="zh-CN" altLang="en-US" sz="1800" dirty="0"/>
                    </a:p>
                  </a:txBody>
                  <a:tcPr marL="91430" marR="91430" marT="45731" marB="45731"/>
                </a:tc>
                <a:tc>
                  <a:txBody>
                    <a:bodyPr/>
                    <a:lstStyle/>
                    <a:p>
                      <a:r>
                        <a:rPr lang="en-US" altLang="zh-CN" sz="1800" dirty="0"/>
                        <a:t>for</a:t>
                      </a:r>
                      <a:endParaRPr lang="zh-CN" altLang="en-US" sz="1800" dirty="0"/>
                    </a:p>
                  </a:txBody>
                  <a:tcPr marL="91430" marR="91430" marT="45731" marB="45731"/>
                </a:tc>
                <a:tc>
                  <a:txBody>
                    <a:bodyPr/>
                    <a:lstStyle/>
                    <a:p>
                      <a:r>
                        <a:rPr lang="en-US" altLang="zh-CN" sz="1800" dirty="0"/>
                        <a:t>nonlocal</a:t>
                      </a:r>
                      <a:endParaRPr lang="zh-CN" altLang="en-US" sz="1800" dirty="0"/>
                    </a:p>
                  </a:txBody>
                  <a:tcPr marL="91430" marR="91430" marT="45731" marB="45731"/>
                </a:tc>
                <a:tc>
                  <a:txBody>
                    <a:bodyPr/>
                    <a:lstStyle/>
                    <a:p>
                      <a:r>
                        <a:rPr lang="en-US" altLang="zh-CN" sz="1800" dirty="0"/>
                        <a:t>with</a:t>
                      </a:r>
                      <a:endParaRPr lang="zh-CN" altLang="en-US" sz="1800" dirty="0"/>
                    </a:p>
                  </a:txBody>
                  <a:tcPr marL="91430" marR="91430" marT="45731" marB="45731"/>
                </a:tc>
                <a:extLst>
                  <a:ext uri="{0D108BD9-81ED-4DB2-BD59-A6C34878D82A}">
                    <a16:rowId xmlns:a16="http://schemas.microsoft.com/office/drawing/2014/main" val="10004"/>
                  </a:ext>
                </a:extLst>
              </a:tr>
              <a:tr h="365819">
                <a:tc>
                  <a:txBody>
                    <a:bodyPr/>
                    <a:lstStyle/>
                    <a:p>
                      <a:r>
                        <a:rPr lang="en-US" altLang="zh-CN" sz="1800" dirty="0"/>
                        <a:t>continue</a:t>
                      </a:r>
                      <a:endParaRPr lang="zh-CN" altLang="en-US" sz="1800" dirty="0"/>
                    </a:p>
                  </a:txBody>
                  <a:tcPr marL="91430" marR="91430" marT="45731" marB="45731"/>
                </a:tc>
                <a:tc>
                  <a:txBody>
                    <a:bodyPr/>
                    <a:lstStyle/>
                    <a:p>
                      <a:r>
                        <a:rPr lang="en-US" altLang="zh-CN" sz="1800" dirty="0"/>
                        <a:t>from</a:t>
                      </a:r>
                      <a:endParaRPr lang="zh-CN" altLang="en-US" sz="1800" dirty="0"/>
                    </a:p>
                  </a:txBody>
                  <a:tcPr marL="91430" marR="91430" marT="45731" marB="45731"/>
                </a:tc>
                <a:tc>
                  <a:txBody>
                    <a:bodyPr/>
                    <a:lstStyle/>
                    <a:p>
                      <a:r>
                        <a:rPr lang="en-US" altLang="zh-CN" sz="1800" dirty="0"/>
                        <a:t>not</a:t>
                      </a:r>
                      <a:endParaRPr lang="zh-CN" altLang="en-US" sz="1800" dirty="0"/>
                    </a:p>
                  </a:txBody>
                  <a:tcPr marL="91430" marR="91430" marT="45731" marB="45731"/>
                </a:tc>
                <a:tc>
                  <a:txBody>
                    <a:bodyPr/>
                    <a:lstStyle/>
                    <a:p>
                      <a:r>
                        <a:rPr lang="en-US" altLang="zh-CN" sz="1800" dirty="0"/>
                        <a:t>yield</a:t>
                      </a:r>
                      <a:endParaRPr lang="zh-CN" altLang="en-US" sz="1800" dirty="0"/>
                    </a:p>
                  </a:txBody>
                  <a:tcPr marL="91430" marR="91430" marT="45731" marB="45731"/>
                </a:tc>
                <a:extLst>
                  <a:ext uri="{0D108BD9-81ED-4DB2-BD59-A6C34878D82A}">
                    <a16:rowId xmlns:a16="http://schemas.microsoft.com/office/drawing/2014/main" val="10005"/>
                  </a:ext>
                </a:extLst>
              </a:tr>
              <a:tr h="395598">
                <a:tc>
                  <a:txBody>
                    <a:bodyPr/>
                    <a:lstStyle/>
                    <a:p>
                      <a:r>
                        <a:rPr lang="en-US" altLang="zh-CN" sz="1800" dirty="0"/>
                        <a:t>def</a:t>
                      </a:r>
                      <a:endParaRPr lang="zh-CN" altLang="en-US" sz="1800" dirty="0"/>
                    </a:p>
                  </a:txBody>
                  <a:tcPr marL="91430" marR="91430" marT="45731" marB="45731"/>
                </a:tc>
                <a:tc>
                  <a:txBody>
                    <a:bodyPr/>
                    <a:lstStyle/>
                    <a:p>
                      <a:r>
                        <a:rPr lang="en-US" altLang="zh-CN" sz="1800" dirty="0"/>
                        <a:t>global</a:t>
                      </a:r>
                      <a:endParaRPr lang="zh-CN" altLang="en-US" sz="1800" dirty="0"/>
                    </a:p>
                  </a:txBody>
                  <a:tcPr marL="91430" marR="91430" marT="45731" marB="45731"/>
                </a:tc>
                <a:tc>
                  <a:txBody>
                    <a:bodyPr/>
                    <a:lstStyle/>
                    <a:p>
                      <a:r>
                        <a:rPr lang="en-US" altLang="zh-CN" sz="1800" dirty="0"/>
                        <a:t>or</a:t>
                      </a:r>
                      <a:endParaRPr lang="zh-CN" altLang="en-US" sz="1800" dirty="0"/>
                    </a:p>
                  </a:txBody>
                  <a:tcPr marL="91430" marR="91430" marT="45731" marB="45731"/>
                </a:tc>
                <a:tc>
                  <a:txBody>
                    <a:bodyPr/>
                    <a:lstStyle/>
                    <a:p>
                      <a:r>
                        <a:rPr lang="en-US" altLang="zh-CN" sz="1800" dirty="0"/>
                        <a:t>True</a:t>
                      </a:r>
                      <a:endParaRPr lang="zh-CN" altLang="en-US" sz="1800" dirty="0"/>
                    </a:p>
                  </a:txBody>
                  <a:tcPr marL="91430" marR="91430" marT="45731" marB="45731"/>
                </a:tc>
                <a:extLst>
                  <a:ext uri="{0D108BD9-81ED-4DB2-BD59-A6C34878D82A}">
                    <a16:rowId xmlns:a16="http://schemas.microsoft.com/office/drawing/2014/main" val="10006"/>
                  </a:ext>
                </a:extLst>
              </a:tr>
              <a:tr h="395598">
                <a:tc>
                  <a:txBody>
                    <a:bodyPr/>
                    <a:lstStyle/>
                    <a:p>
                      <a:r>
                        <a:rPr lang="en-US" altLang="zh-CN" sz="1800" dirty="0"/>
                        <a:t>del</a:t>
                      </a:r>
                      <a:endParaRPr lang="zh-CN" altLang="en-US" sz="1800" dirty="0"/>
                    </a:p>
                  </a:txBody>
                  <a:tcPr marL="91430" marR="91430" marT="45731" marB="45731"/>
                </a:tc>
                <a:tc>
                  <a:txBody>
                    <a:bodyPr/>
                    <a:lstStyle/>
                    <a:p>
                      <a:r>
                        <a:rPr lang="en-US" altLang="zh-CN" sz="1800" dirty="0"/>
                        <a:t>if</a:t>
                      </a:r>
                      <a:endParaRPr lang="zh-CN" altLang="en-US" sz="1800" dirty="0"/>
                    </a:p>
                  </a:txBody>
                  <a:tcPr marL="91430" marR="91430" marT="45731" marB="45731"/>
                </a:tc>
                <a:tc>
                  <a:txBody>
                    <a:bodyPr/>
                    <a:lstStyle/>
                    <a:p>
                      <a:r>
                        <a:rPr lang="en-US" altLang="zh-CN" sz="1800" dirty="0"/>
                        <a:t>pass </a:t>
                      </a:r>
                      <a:endParaRPr lang="zh-CN" altLang="en-US" sz="1800" dirty="0"/>
                    </a:p>
                  </a:txBody>
                  <a:tcPr marL="91430" marR="91430" marT="45731" marB="45731"/>
                </a:tc>
                <a:tc>
                  <a:txBody>
                    <a:bodyPr/>
                    <a:lstStyle/>
                    <a:p>
                      <a:r>
                        <a:rPr lang="en-US" altLang="zh-CN" sz="1800" dirty="0"/>
                        <a:t>False </a:t>
                      </a:r>
                      <a:endParaRPr lang="zh-CN" altLang="en-US" sz="1800" dirty="0"/>
                    </a:p>
                  </a:txBody>
                  <a:tcPr marL="91430" marR="91430" marT="45731" marB="45731"/>
                </a:tc>
                <a:extLst>
                  <a:ext uri="{0D108BD9-81ED-4DB2-BD59-A6C34878D82A}">
                    <a16:rowId xmlns:a16="http://schemas.microsoft.com/office/drawing/2014/main" val="10007"/>
                  </a:ext>
                </a:extLst>
              </a:tr>
              <a:tr h="395598">
                <a:tc>
                  <a:txBody>
                    <a:bodyPr/>
                    <a:lstStyle/>
                    <a:p>
                      <a:endParaRPr lang="zh-CN" altLang="en-US" sz="1800" dirty="0"/>
                    </a:p>
                  </a:txBody>
                  <a:tcPr marL="91430" marR="91430" marT="45731" marB="45731"/>
                </a:tc>
                <a:tc>
                  <a:txBody>
                    <a:bodyPr/>
                    <a:lstStyle/>
                    <a:p>
                      <a:endParaRPr lang="zh-CN" altLang="en-US" sz="1800" dirty="0"/>
                    </a:p>
                  </a:txBody>
                  <a:tcPr marL="91430" marR="91430" marT="45731" marB="45731"/>
                </a:tc>
                <a:tc>
                  <a:txBody>
                    <a:bodyPr/>
                    <a:lstStyle/>
                    <a:p>
                      <a:endParaRPr lang="zh-CN" altLang="en-US" sz="1800" dirty="0"/>
                    </a:p>
                  </a:txBody>
                  <a:tcPr marL="91430" marR="91430" marT="45731" marB="45731"/>
                </a:tc>
                <a:tc>
                  <a:txBody>
                    <a:bodyPr/>
                    <a:lstStyle/>
                    <a:p>
                      <a:r>
                        <a:rPr lang="en-US" altLang="zh-CN" sz="1800" dirty="0"/>
                        <a:t>None </a:t>
                      </a:r>
                      <a:endParaRPr lang="zh-CN" altLang="en-US" sz="1800" dirty="0"/>
                    </a:p>
                  </a:txBody>
                  <a:tcPr marL="91430" marR="91430" marT="45731" marB="45731"/>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03B4A-6153-4CE0-83EF-A031F32B20F6}"/>
              </a:ext>
            </a:extLst>
          </p:cNvPr>
          <p:cNvSpPr>
            <a:spLocks noGrp="1"/>
          </p:cNvSpPr>
          <p:nvPr>
            <p:ph type="title"/>
          </p:nvPr>
        </p:nvSpPr>
        <p:spPr/>
        <p:txBody>
          <a:bodyPr/>
          <a:lstStyle/>
          <a:p>
            <a:pPr>
              <a:defRPr/>
            </a:pPr>
            <a:r>
              <a:rPr lang="zh-CN" altLang="en-US" dirty="0"/>
              <a:t>驼峰式命名法</a:t>
            </a:r>
          </a:p>
        </p:txBody>
      </p:sp>
      <p:sp>
        <p:nvSpPr>
          <p:cNvPr id="19458" name="内容占位符 2">
            <a:extLst>
              <a:ext uri="{FF2B5EF4-FFF2-40B4-BE49-F238E27FC236}">
                <a16:creationId xmlns:a16="http://schemas.microsoft.com/office/drawing/2014/main" id="{F72B9B67-4CA0-44DA-B409-32E7A7D824BF}"/>
              </a:ext>
            </a:extLst>
          </p:cNvPr>
          <p:cNvSpPr>
            <a:spLocks noGrp="1" noChangeArrowheads="1"/>
          </p:cNvSpPr>
          <p:nvPr>
            <p:ph idx="1"/>
          </p:nvPr>
        </p:nvSpPr>
        <p:spPr/>
        <p:txBody>
          <a:bodyPr/>
          <a:lstStyle/>
          <a:p>
            <a:r>
              <a:rPr lang="zh-CN" altLang="en-US"/>
              <a:t>驼峰式命名法（</a:t>
            </a:r>
            <a:r>
              <a:rPr lang="en-US" altLang="zh-CN"/>
              <a:t>CamelCase</a:t>
            </a:r>
            <a:r>
              <a:rPr lang="zh-CN" altLang="en-US"/>
              <a:t>），是编程时的一套命名规则（惯例）。指混合使用大小写字母来构成变量和函数的名字。</a:t>
            </a:r>
            <a:endParaRPr lang="en-US" altLang="zh-CN"/>
          </a:p>
          <a:p>
            <a:r>
              <a:rPr lang="zh-CN" altLang="en-US"/>
              <a:t>程序员们为了自己的代码能更容易的在同行之间交流，所以多采取统一的可读性比较好的命名方式。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245FF481-DF03-44FE-A209-7FC2B84C72DA}"/>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72F16371-77FB-4D62-A20F-1F8950BC5825}"/>
              </a:ext>
            </a:extLst>
          </p:cNvPr>
          <p:cNvSpPr txBox="1">
            <a:spLocks noChangeArrowheads="1"/>
          </p:cNvSpPr>
          <p:nvPr/>
        </p:nvSpPr>
        <p:spPr bwMode="auto">
          <a:xfrm>
            <a:off x="431800" y="304800"/>
            <a:ext cx="1724025"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字符串</a:t>
            </a:r>
          </a:p>
        </p:txBody>
      </p:sp>
      <p:sp>
        <p:nvSpPr>
          <p:cNvPr id="20483" name="TextBox 2">
            <a:extLst>
              <a:ext uri="{FF2B5EF4-FFF2-40B4-BE49-F238E27FC236}">
                <a16:creationId xmlns:a16="http://schemas.microsoft.com/office/drawing/2014/main" id="{A4791F7B-1423-4526-BAC7-81101EE730DB}"/>
              </a:ext>
            </a:extLst>
          </p:cNvPr>
          <p:cNvSpPr txBox="1">
            <a:spLocks noChangeArrowheads="1"/>
          </p:cNvSpPr>
          <p:nvPr/>
        </p:nvSpPr>
        <p:spPr bwMode="auto">
          <a:xfrm>
            <a:off x="323850" y="1700213"/>
            <a:ext cx="850106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914400" indent="-457200"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l"/>
            </a:pPr>
            <a:r>
              <a:rPr lang="en-US" altLang="zh-CN" sz="2800">
                <a:latin typeface="微软雅黑" panose="020B0503020204020204" pitchFamily="34" charset="-122"/>
                <a:ea typeface="微软雅黑" panose="020B0503020204020204" pitchFamily="34" charset="-122"/>
              </a:rPr>
              <a:t>Python</a:t>
            </a:r>
            <a:r>
              <a:rPr lang="zh-CN" altLang="zh-CN" sz="2800">
                <a:latin typeface="微软雅黑" panose="020B0503020204020204" pitchFamily="34" charset="-122"/>
                <a:ea typeface="微软雅黑" panose="020B0503020204020204" pitchFamily="34" charset="-122"/>
              </a:rPr>
              <a:t>语言中，字符串是用两个双引号</a:t>
            </a:r>
            <a:r>
              <a:rPr lang="en-US" altLang="zh-CN" sz="2800">
                <a:latin typeface="微软雅黑" panose="020B0503020204020204" pitchFamily="34" charset="-122"/>
                <a:ea typeface="微软雅黑" panose="020B0503020204020204" pitchFamily="34" charset="-122"/>
              </a:rPr>
              <a:t>“ ”</a:t>
            </a:r>
            <a:r>
              <a:rPr lang="zh-CN" altLang="zh-CN" sz="2800">
                <a:latin typeface="微软雅黑" panose="020B0503020204020204" pitchFamily="34" charset="-122"/>
                <a:ea typeface="微软雅黑" panose="020B0503020204020204" pitchFamily="34" charset="-122"/>
              </a:rPr>
              <a:t>或者单引号</a:t>
            </a:r>
            <a:r>
              <a:rPr lang="en-US" altLang="zh-CN" sz="2800">
                <a:latin typeface="微软雅黑" panose="020B0503020204020204" pitchFamily="34" charset="-122"/>
                <a:ea typeface="微软雅黑" panose="020B0503020204020204" pitchFamily="34" charset="-122"/>
              </a:rPr>
              <a:t>‘ ’</a:t>
            </a:r>
            <a:r>
              <a:rPr lang="zh-CN" altLang="zh-CN" sz="2800">
                <a:latin typeface="微软雅黑" panose="020B0503020204020204" pitchFamily="34" charset="-122"/>
                <a:ea typeface="微软雅黑" panose="020B0503020204020204" pitchFamily="34" charset="-122"/>
              </a:rPr>
              <a:t>括起来的一个或多个字符。</a:t>
            </a:r>
            <a:endParaRPr lang="zh-CN" altLang="en-US" sz="28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buFont typeface="Wingdings" panose="05000000000000000000" pitchFamily="2" charset="2"/>
              <a:buChar char="l"/>
            </a:pPr>
            <a:r>
              <a:rPr lang="en-US" altLang="zh-CN" sz="2800">
                <a:latin typeface="微软雅黑" panose="020B0503020204020204" pitchFamily="34" charset="-122"/>
                <a:ea typeface="微软雅黑" panose="020B0503020204020204" pitchFamily="34" charset="-122"/>
              </a:rPr>
              <a:t>Python</a:t>
            </a:r>
            <a:r>
              <a:rPr lang="zh-CN" altLang="zh-CN" sz="2800">
                <a:latin typeface="微软雅黑" panose="020B0503020204020204" pitchFamily="34" charset="-122"/>
                <a:ea typeface="微软雅黑" panose="020B0503020204020204" pitchFamily="34" charset="-122"/>
              </a:rPr>
              <a:t>字符串的两种序号体系</a:t>
            </a:r>
          </a:p>
          <a:p>
            <a:pPr lvl="1" algn="just" eaLnBrk="1" hangingPunct="1">
              <a:lnSpc>
                <a:spcPct val="200000"/>
              </a:lnSpc>
              <a:buClr>
                <a:srgbClr val="0066FF"/>
              </a:buClr>
            </a:pPr>
            <a:endParaRPr lang="zh-CN" altLang="en-US" sz="2800">
              <a:latin typeface="微软雅黑" panose="020B0503020204020204" pitchFamily="34" charset="-122"/>
              <a:ea typeface="微软雅黑" panose="020B0503020204020204" pitchFamily="34" charset="-122"/>
            </a:endParaRPr>
          </a:p>
        </p:txBody>
      </p:sp>
      <p:pic>
        <p:nvPicPr>
          <p:cNvPr id="20484" name="图片 5">
            <a:extLst>
              <a:ext uri="{FF2B5EF4-FFF2-40B4-BE49-F238E27FC236}">
                <a16:creationId xmlns:a16="http://schemas.microsoft.com/office/drawing/2014/main" id="{D763BAC1-CB1C-4106-8D42-ED0809BC6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364038"/>
            <a:ext cx="4695825"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1">
            <a:extLst>
              <a:ext uri="{FF2B5EF4-FFF2-40B4-BE49-F238E27FC236}">
                <a16:creationId xmlns:a16="http://schemas.microsoft.com/office/drawing/2014/main" id="{DB68D66D-55F6-456D-BFCE-C8CAD0DDE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000"/>
          <a:stretch>
            <a:fillRect/>
          </a:stretch>
        </p:blipFill>
        <p:spPr bwMode="auto">
          <a:xfrm>
            <a:off x="2555875" y="260350"/>
            <a:ext cx="640873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48B48E02-86FB-4D08-9609-E7DB9CC0C040}"/>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4CBE0224-93C1-4AFD-BD12-CB8252182658}"/>
              </a:ext>
            </a:extLst>
          </p:cNvPr>
          <p:cNvSpPr txBox="1">
            <a:spLocks noChangeArrowheads="1"/>
          </p:cNvSpPr>
          <p:nvPr/>
        </p:nvSpPr>
        <p:spPr bwMode="auto">
          <a:xfrm>
            <a:off x="323850" y="627063"/>
            <a:ext cx="2236788"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赋值语句</a:t>
            </a:r>
          </a:p>
        </p:txBody>
      </p:sp>
      <p:sp>
        <p:nvSpPr>
          <p:cNvPr id="21507" name="TextBox 2">
            <a:extLst>
              <a:ext uri="{FF2B5EF4-FFF2-40B4-BE49-F238E27FC236}">
                <a16:creationId xmlns:a16="http://schemas.microsoft.com/office/drawing/2014/main" id="{7F1E4FBC-97E2-4040-832A-91B177FCCBE8}"/>
              </a:ext>
            </a:extLst>
          </p:cNvPr>
          <p:cNvSpPr txBox="1">
            <a:spLocks noChangeArrowheads="1"/>
          </p:cNvSpPr>
          <p:nvPr/>
        </p:nvSpPr>
        <p:spPr bwMode="auto">
          <a:xfrm>
            <a:off x="323850" y="2060575"/>
            <a:ext cx="850106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Python</a:t>
            </a:r>
            <a:r>
              <a:rPr lang="zh-CN" altLang="zh-CN" sz="2800">
                <a:latin typeface="微软雅黑" panose="020B0503020204020204" pitchFamily="34" charset="-122"/>
                <a:ea typeface="微软雅黑" panose="020B0503020204020204" pitchFamily="34" charset="-122"/>
              </a:rPr>
              <a:t>语言中，</a:t>
            </a:r>
            <a:r>
              <a:rPr lang="en-US" altLang="zh-CN" sz="2800">
                <a:latin typeface="微软雅黑" panose="020B0503020204020204" pitchFamily="34" charset="-122"/>
                <a:ea typeface="微软雅黑" panose="020B0503020204020204" pitchFamily="34" charset="-122"/>
              </a:rPr>
              <a:t>= </a:t>
            </a:r>
            <a:r>
              <a:rPr lang="zh-CN" altLang="zh-CN" sz="2800">
                <a:latin typeface="微软雅黑" panose="020B0503020204020204" pitchFamily="34" charset="-122"/>
                <a:ea typeface="微软雅黑" panose="020B0503020204020204" pitchFamily="34" charset="-122"/>
              </a:rPr>
              <a:t>表示“赋值”，即将等号右侧的值计算后将结果值赋给左侧变量，包含等号（</a:t>
            </a:r>
            <a:r>
              <a:rPr lang="en-US" altLang="zh-CN" sz="2800">
                <a:latin typeface="微软雅黑" panose="020B0503020204020204" pitchFamily="34" charset="-122"/>
                <a:ea typeface="微软雅黑" panose="020B0503020204020204" pitchFamily="34" charset="-122"/>
              </a:rPr>
              <a:t>=</a:t>
            </a:r>
            <a:r>
              <a:rPr lang="zh-CN" altLang="zh-CN" sz="2800">
                <a:latin typeface="微软雅黑" panose="020B0503020204020204" pitchFamily="34" charset="-122"/>
                <a:ea typeface="微软雅黑" panose="020B0503020204020204" pitchFamily="34" charset="-122"/>
              </a:rPr>
              <a:t>）的语句称为</a:t>
            </a:r>
            <a:r>
              <a:rPr lang="en-US" altLang="zh-CN" sz="2800">
                <a:latin typeface="微软雅黑" panose="020B0503020204020204" pitchFamily="34" charset="-122"/>
                <a:ea typeface="微软雅黑" panose="020B0503020204020204" pitchFamily="34" charset="-122"/>
              </a:rPr>
              <a:t>“</a:t>
            </a:r>
            <a:r>
              <a:rPr lang="zh-CN" altLang="zh-CN" sz="2800">
                <a:latin typeface="微软雅黑" panose="020B0503020204020204" pitchFamily="34" charset="-122"/>
                <a:ea typeface="微软雅黑" panose="020B0503020204020204" pitchFamily="34" charset="-122"/>
              </a:rPr>
              <a:t>赋值语句</a:t>
            </a:r>
            <a:r>
              <a:rPr lang="en-US" altLang="zh-CN"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pPr>
            <a:endParaRPr lang="en-US" altLang="zh-CN" sz="2800">
              <a:latin typeface="微软雅黑" panose="020B0503020204020204" pitchFamily="34" charset="-122"/>
              <a:ea typeface="微软雅黑" panose="020B0503020204020204" pitchFamily="34" charset="-122"/>
            </a:endParaRPr>
          </a:p>
        </p:txBody>
      </p:sp>
      <p:pic>
        <p:nvPicPr>
          <p:cNvPr id="21508" name="图片 1">
            <a:extLst>
              <a:ext uri="{FF2B5EF4-FFF2-40B4-BE49-F238E27FC236}">
                <a16:creationId xmlns:a16="http://schemas.microsoft.com/office/drawing/2014/main" id="{8FAD8741-F1E3-45E7-AC74-00D6D4639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000"/>
          <a:stretch>
            <a:fillRect/>
          </a:stretch>
        </p:blipFill>
        <p:spPr bwMode="auto">
          <a:xfrm>
            <a:off x="2555875" y="260350"/>
            <a:ext cx="640873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0401951F-A31D-4517-AE56-9817F61EAD55}"/>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1E421A5F-1425-414E-9B7F-26EAD6F9A3DF}"/>
              </a:ext>
            </a:extLst>
          </p:cNvPr>
          <p:cNvSpPr txBox="1">
            <a:spLocks noChangeArrowheads="1"/>
          </p:cNvSpPr>
          <p:nvPr/>
        </p:nvSpPr>
        <p:spPr bwMode="auto">
          <a:xfrm>
            <a:off x="250825" y="304800"/>
            <a:ext cx="2312988" cy="1077913"/>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en-US" altLang="zh-CN" dirty="0">
                <a:solidFill>
                  <a:srgbClr val="262626"/>
                </a:solidFill>
                <a:latin typeface="微软雅黑" panose="020B0503020204020204" pitchFamily="34" charset="-122"/>
                <a:ea typeface="微软雅黑" panose="020B0503020204020204" pitchFamily="34" charset="-122"/>
              </a:rPr>
              <a:t>input()</a:t>
            </a:r>
            <a:r>
              <a:rPr lang="zh-CN" altLang="zh-CN" dirty="0">
                <a:solidFill>
                  <a:srgbClr val="262626"/>
                </a:solidFill>
                <a:latin typeface="微软雅黑" panose="020B0503020204020204" pitchFamily="34" charset="-122"/>
                <a:ea typeface="微软雅黑" panose="020B0503020204020204" pitchFamily="34" charset="-122"/>
              </a:rPr>
              <a:t>函数</a:t>
            </a:r>
          </a:p>
          <a:p>
            <a:pPr>
              <a:spcBef>
                <a:spcPct val="0"/>
              </a:spcBef>
              <a:buFontTx/>
              <a:buNone/>
              <a:defRPr/>
            </a:pPr>
            <a:endParaRPr lang="zh-CN" altLang="en-US" dirty="0">
              <a:solidFill>
                <a:srgbClr val="262626"/>
              </a:solidFill>
              <a:latin typeface="微软雅黑" panose="020B0503020204020204" pitchFamily="34" charset="-122"/>
              <a:ea typeface="微软雅黑" panose="020B0503020204020204" pitchFamily="34" charset="-122"/>
            </a:endParaRPr>
          </a:p>
        </p:txBody>
      </p:sp>
      <p:sp>
        <p:nvSpPr>
          <p:cNvPr id="22531" name="TextBox 2">
            <a:extLst>
              <a:ext uri="{FF2B5EF4-FFF2-40B4-BE49-F238E27FC236}">
                <a16:creationId xmlns:a16="http://schemas.microsoft.com/office/drawing/2014/main" id="{253E0EB5-B189-4CFF-929C-2B0734C88C6F}"/>
              </a:ext>
            </a:extLst>
          </p:cNvPr>
          <p:cNvSpPr txBox="1">
            <a:spLocks noChangeArrowheads="1"/>
          </p:cNvSpPr>
          <p:nvPr/>
        </p:nvSpPr>
        <p:spPr bwMode="auto">
          <a:xfrm>
            <a:off x="539750" y="1997075"/>
            <a:ext cx="8501063"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Char char="•"/>
            </a:pPr>
            <a:r>
              <a:rPr lang="zh-CN" altLang="zh-CN" sz="2400">
                <a:latin typeface="微软雅黑" panose="020B0503020204020204" pitchFamily="34" charset="-122"/>
                <a:ea typeface="微软雅黑" panose="020B0503020204020204" pitchFamily="34" charset="-122"/>
              </a:rPr>
              <a:t>获得用户输入之前，</a:t>
            </a:r>
            <a:r>
              <a:rPr lang="en-US" altLang="zh-CN" sz="2400">
                <a:latin typeface="微软雅黑" panose="020B0503020204020204" pitchFamily="34" charset="-122"/>
                <a:ea typeface="微软雅黑" panose="020B0503020204020204" pitchFamily="34" charset="-122"/>
              </a:rPr>
              <a:t>input()</a:t>
            </a:r>
            <a:r>
              <a:rPr lang="zh-CN" altLang="zh-CN" sz="2400">
                <a:latin typeface="微软雅黑" panose="020B0503020204020204" pitchFamily="34" charset="-122"/>
                <a:ea typeface="微软雅黑" panose="020B0503020204020204" pitchFamily="34" charset="-122"/>
              </a:rPr>
              <a:t>函数可以包含一些提示性文字</a:t>
            </a:r>
            <a:r>
              <a:rPr lang="zh-CN" altLang="en-US" sz="2400">
                <a:latin typeface="微软雅黑" panose="020B0503020204020204" pitchFamily="34" charset="-122"/>
                <a:ea typeface="微软雅黑" panose="020B0503020204020204" pitchFamily="34" charset="-122"/>
              </a:rPr>
              <a:t> </a:t>
            </a:r>
            <a:endParaRPr lang="zh-CN" altLang="zh-CN" sz="2400">
              <a:latin typeface="微软雅黑" panose="020B0503020204020204" pitchFamily="34" charset="-122"/>
              <a:ea typeface="微软雅黑" panose="020B0503020204020204" pitchFamily="34" charset="-122"/>
            </a:endParaRPr>
          </a:p>
          <a:p>
            <a:pPr eaLnBrk="1" hangingPunct="1">
              <a:spcBef>
                <a:spcPct val="20000"/>
              </a:spcBef>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&lt;</a:t>
            </a:r>
            <a:r>
              <a:rPr lang="zh-CN" altLang="zh-CN" sz="2400">
                <a:latin typeface="微软雅黑" panose="020B0503020204020204" pitchFamily="34" charset="-122"/>
                <a:ea typeface="微软雅黑" panose="020B0503020204020204" pitchFamily="34" charset="-122"/>
              </a:rPr>
              <a:t>变量</a:t>
            </a:r>
            <a:r>
              <a:rPr lang="en-US" altLang="zh-CN" sz="2400">
                <a:latin typeface="微软雅黑" panose="020B0503020204020204" pitchFamily="34" charset="-122"/>
                <a:ea typeface="微软雅黑" panose="020B0503020204020204" pitchFamily="34" charset="-122"/>
              </a:rPr>
              <a:t>&gt; = input(&lt;</a:t>
            </a:r>
            <a:r>
              <a:rPr lang="zh-CN" altLang="zh-CN" sz="2400">
                <a:latin typeface="微软雅黑" panose="020B0503020204020204" pitchFamily="34" charset="-122"/>
                <a:ea typeface="微软雅黑" panose="020B0503020204020204" pitchFamily="34" charset="-122"/>
              </a:rPr>
              <a:t>提示性文字</a:t>
            </a:r>
            <a:r>
              <a:rPr lang="en-US" altLang="zh-CN" sz="2400">
                <a:latin typeface="微软雅黑" panose="020B0503020204020204" pitchFamily="34" charset="-122"/>
                <a:ea typeface="微软雅黑" panose="020B0503020204020204" pitchFamily="34" charset="-122"/>
              </a:rPr>
              <a:t>&gt;)</a:t>
            </a:r>
            <a:endParaRPr lang="zh-CN" altLang="zh-CN" sz="2400">
              <a:latin typeface="微软雅黑" panose="020B0503020204020204" pitchFamily="34" charset="-122"/>
              <a:ea typeface="微软雅黑" panose="020B0503020204020204" pitchFamily="34" charset="-122"/>
            </a:endParaRPr>
          </a:p>
          <a:p>
            <a:pPr lvl="2" algn="just" eaLnBrk="1" hangingPunct="1">
              <a:lnSpc>
                <a:spcPct val="150000"/>
              </a:lnSpc>
              <a:buClr>
                <a:srgbClr val="0066FF"/>
              </a:buClr>
              <a:buFont typeface="Wingdings" panose="05000000000000000000" pitchFamily="2" charset="2"/>
              <a:buChar char="n"/>
            </a:pPr>
            <a:endParaRPr lang="zh-CN" altLang="en-US" sz="240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282AFDD5-8D70-45BD-9F77-F0F897DA5989}"/>
              </a:ext>
            </a:extLst>
          </p:cNvPr>
          <p:cNvGraphicFramePr>
            <a:graphicFrameLocks noGrp="1"/>
          </p:cNvGraphicFramePr>
          <p:nvPr/>
        </p:nvGraphicFramePr>
        <p:xfrm>
          <a:off x="1314450" y="2997200"/>
          <a:ext cx="6553200" cy="2952750"/>
        </p:xfrm>
        <a:graphic>
          <a:graphicData uri="http://schemas.openxmlformats.org/drawingml/2006/table">
            <a:tbl>
              <a:tblPr/>
              <a:tblGrid>
                <a:gridCol w="6553200">
                  <a:extLst>
                    <a:ext uri="{9D8B030D-6E8A-4147-A177-3AD203B41FA5}">
                      <a16:colId xmlns:a16="http://schemas.microsoft.com/office/drawing/2014/main" val="20000"/>
                    </a:ext>
                  </a:extLst>
                </a:gridCol>
              </a:tblGrid>
              <a:tr h="278971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&gt;&gt;&gt;input("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a:t>
                      </a: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python</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'python'</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 input("</a:t>
                      </a:r>
                      <a:r>
                        <a:rPr kumimoji="0" lang="zh-CN"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pPr>
                      <a:r>
                        <a:rPr kumimoji="0" lang="zh-CN"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a:t>
                      </a: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1024.256</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'1024.256'</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0000"/>
                  </a:ext>
                </a:extLst>
              </a:tr>
              <a:tr h="16303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800"/>
                        </a:lnSpc>
                        <a:spcBef>
                          <a:spcPct val="0"/>
                        </a:spcBef>
                        <a:spcAft>
                          <a:spcPct val="0"/>
                        </a:spcAft>
                        <a:buClrTx/>
                        <a:buSzTx/>
                        <a:buFontTx/>
                        <a:buNone/>
                      </a:pPr>
                      <a:r>
                        <a:rPr kumimoji="0" lang="en-US" altLang="zh-CN" sz="1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a:noFill/>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0001"/>
                  </a:ext>
                </a:extLst>
              </a:tr>
            </a:tbl>
          </a:graphicData>
        </a:graphic>
      </p:graphicFrame>
      <p:pic>
        <p:nvPicPr>
          <p:cNvPr id="22540" name="图片 1">
            <a:extLst>
              <a:ext uri="{FF2B5EF4-FFF2-40B4-BE49-F238E27FC236}">
                <a16:creationId xmlns:a16="http://schemas.microsoft.com/office/drawing/2014/main" id="{C4D0DFA1-B072-4DEF-AF3D-48429E012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000"/>
          <a:stretch>
            <a:fillRect/>
          </a:stretch>
        </p:blipFill>
        <p:spPr bwMode="auto">
          <a:xfrm>
            <a:off x="2633663" y="293688"/>
            <a:ext cx="6408737"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1FE60508-FFDF-4B00-8A46-5A95CC0BE016}"/>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5D709A85-B372-46C7-89AC-797AB8FB4157}"/>
              </a:ext>
            </a:extLst>
          </p:cNvPr>
          <p:cNvSpPr txBox="1">
            <a:spLocks noChangeArrowheads="1"/>
          </p:cNvSpPr>
          <p:nvPr/>
        </p:nvSpPr>
        <p:spPr bwMode="auto">
          <a:xfrm>
            <a:off x="233363" y="768350"/>
            <a:ext cx="2236787"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分支语句</a:t>
            </a:r>
          </a:p>
        </p:txBody>
      </p:sp>
      <p:sp>
        <p:nvSpPr>
          <p:cNvPr id="23555" name="TextBox 2">
            <a:extLst>
              <a:ext uri="{FF2B5EF4-FFF2-40B4-BE49-F238E27FC236}">
                <a16:creationId xmlns:a16="http://schemas.microsoft.com/office/drawing/2014/main" id="{E6932DE9-443D-431A-A736-1C034E092FAB}"/>
              </a:ext>
            </a:extLst>
          </p:cNvPr>
          <p:cNvSpPr txBox="1">
            <a:spLocks noChangeArrowheads="1"/>
          </p:cNvSpPr>
          <p:nvPr/>
        </p:nvSpPr>
        <p:spPr bwMode="auto">
          <a:xfrm>
            <a:off x="323850" y="2527300"/>
            <a:ext cx="8501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Tx/>
              <a:buChar char="•"/>
            </a:pPr>
            <a:r>
              <a:rPr lang="zh-CN" altLang="zh-CN" sz="2400">
                <a:latin typeface="微软雅黑" panose="020B0503020204020204" pitchFamily="34" charset="-122"/>
                <a:ea typeface="微软雅黑" panose="020B0503020204020204" pitchFamily="34" charset="-122"/>
              </a:rPr>
              <a:t>分支语句是控制程序运行的一类重要语句，它的作用是根据判断条件选择程序执行路径，使用方式如下：</a:t>
            </a:r>
          </a:p>
        </p:txBody>
      </p:sp>
      <p:sp>
        <p:nvSpPr>
          <p:cNvPr id="23556" name="TextBox 2">
            <a:extLst>
              <a:ext uri="{FF2B5EF4-FFF2-40B4-BE49-F238E27FC236}">
                <a16:creationId xmlns:a16="http://schemas.microsoft.com/office/drawing/2014/main" id="{13B08DF1-08F3-4A76-8B67-B72C5842B780}"/>
              </a:ext>
            </a:extLst>
          </p:cNvPr>
          <p:cNvSpPr txBox="1">
            <a:spLocks noChangeArrowheads="1"/>
          </p:cNvSpPr>
          <p:nvPr/>
        </p:nvSpPr>
        <p:spPr bwMode="auto">
          <a:xfrm>
            <a:off x="2470150" y="3357563"/>
            <a:ext cx="385127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en-US" altLang="zh-CN" sz="2400">
                <a:latin typeface="微软雅黑" panose="020B0503020204020204" pitchFamily="34" charset="-122"/>
                <a:ea typeface="微软雅黑" panose="020B0503020204020204" pitchFamily="34" charset="-122"/>
              </a:rPr>
              <a:t>if &lt;</a:t>
            </a:r>
            <a:r>
              <a:rPr lang="zh-CN" altLang="zh-CN" sz="2400">
                <a:latin typeface="微软雅黑" panose="020B0503020204020204" pitchFamily="34" charset="-122"/>
                <a:ea typeface="微软雅黑" panose="020B0503020204020204" pitchFamily="34" charset="-122"/>
              </a:rPr>
              <a:t>条件</a:t>
            </a:r>
            <a:r>
              <a:rPr lang="en-US" altLang="zh-CN" sz="2400">
                <a:latin typeface="微软雅黑" panose="020B0503020204020204" pitchFamily="34" charset="-122"/>
                <a:ea typeface="微软雅黑" panose="020B0503020204020204" pitchFamily="34" charset="-122"/>
              </a:rPr>
              <a:t>1&gt;:</a:t>
            </a:r>
            <a:endParaRPr lang="zh-CN" altLang="zh-CN" sz="2400">
              <a:latin typeface="微软雅黑" panose="020B0503020204020204" pitchFamily="34" charset="-122"/>
              <a:ea typeface="微软雅黑" panose="020B0503020204020204" pitchFamily="34" charset="-122"/>
            </a:endParaRPr>
          </a:p>
          <a:p>
            <a:pPr>
              <a:spcBef>
                <a:spcPct val="20000"/>
              </a:spcBef>
            </a:pPr>
            <a:r>
              <a:rPr lang="en-US" altLang="zh-CN" sz="2400">
                <a:latin typeface="微软雅黑" panose="020B0503020204020204" pitchFamily="34" charset="-122"/>
                <a:ea typeface="微软雅黑" panose="020B0503020204020204" pitchFamily="34" charset="-122"/>
              </a:rPr>
              <a:t>    &lt;</a:t>
            </a:r>
            <a:r>
              <a:rPr lang="zh-CN" altLang="zh-CN" sz="2400">
                <a:latin typeface="微软雅黑" panose="020B0503020204020204" pitchFamily="34" charset="-122"/>
                <a:ea typeface="微软雅黑" panose="020B0503020204020204" pitchFamily="34" charset="-122"/>
              </a:rPr>
              <a:t>语句块</a:t>
            </a:r>
            <a:r>
              <a:rPr lang="en-US" altLang="zh-CN" sz="2400">
                <a:latin typeface="微软雅黑" panose="020B0503020204020204" pitchFamily="34" charset="-122"/>
                <a:ea typeface="微软雅黑" panose="020B0503020204020204" pitchFamily="34" charset="-122"/>
              </a:rPr>
              <a:t>1&gt;</a:t>
            </a:r>
            <a:endParaRPr lang="zh-CN" altLang="zh-CN" sz="2400">
              <a:latin typeface="微软雅黑" panose="020B0503020204020204" pitchFamily="34" charset="-122"/>
              <a:ea typeface="微软雅黑" panose="020B0503020204020204" pitchFamily="34" charset="-122"/>
            </a:endParaRPr>
          </a:p>
          <a:p>
            <a:pPr>
              <a:spcBef>
                <a:spcPct val="20000"/>
              </a:spcBef>
            </a:pPr>
            <a:r>
              <a:rPr lang="en-US" altLang="zh-CN" sz="2400">
                <a:latin typeface="微软雅黑" panose="020B0503020204020204" pitchFamily="34" charset="-122"/>
                <a:ea typeface="微软雅黑" panose="020B0503020204020204" pitchFamily="34" charset="-122"/>
              </a:rPr>
              <a:t>elif &lt;</a:t>
            </a:r>
            <a:r>
              <a:rPr lang="zh-CN" altLang="zh-CN" sz="2400">
                <a:latin typeface="微软雅黑" panose="020B0503020204020204" pitchFamily="34" charset="-122"/>
                <a:ea typeface="微软雅黑" panose="020B0503020204020204" pitchFamily="34" charset="-122"/>
              </a:rPr>
              <a:t>条件</a:t>
            </a:r>
            <a:r>
              <a:rPr lang="en-US" altLang="zh-CN" sz="2400">
                <a:latin typeface="微软雅黑" panose="020B0503020204020204" pitchFamily="34" charset="-122"/>
                <a:ea typeface="微软雅黑" panose="020B0503020204020204" pitchFamily="34" charset="-122"/>
              </a:rPr>
              <a:t>2&gt;:</a:t>
            </a:r>
            <a:endParaRPr lang="zh-CN" altLang="zh-CN" sz="2400">
              <a:latin typeface="微软雅黑" panose="020B0503020204020204" pitchFamily="34" charset="-122"/>
              <a:ea typeface="微软雅黑" panose="020B0503020204020204" pitchFamily="34" charset="-122"/>
            </a:endParaRPr>
          </a:p>
          <a:p>
            <a:pPr>
              <a:spcBef>
                <a:spcPct val="20000"/>
              </a:spcBef>
            </a:pPr>
            <a:r>
              <a:rPr lang="en-US" altLang="zh-CN" sz="2400">
                <a:latin typeface="微软雅黑" panose="020B0503020204020204" pitchFamily="34" charset="-122"/>
                <a:ea typeface="微软雅黑" panose="020B0503020204020204" pitchFamily="34" charset="-122"/>
              </a:rPr>
              <a:t>    &lt;</a:t>
            </a:r>
            <a:r>
              <a:rPr lang="zh-CN" altLang="zh-CN" sz="2400">
                <a:latin typeface="微软雅黑" panose="020B0503020204020204" pitchFamily="34" charset="-122"/>
                <a:ea typeface="微软雅黑" panose="020B0503020204020204" pitchFamily="34" charset="-122"/>
              </a:rPr>
              <a:t>语句块</a:t>
            </a:r>
            <a:r>
              <a:rPr lang="en-US" altLang="zh-CN" sz="2400">
                <a:latin typeface="微软雅黑" panose="020B0503020204020204" pitchFamily="34" charset="-122"/>
                <a:ea typeface="微软雅黑" panose="020B0503020204020204" pitchFamily="34" charset="-122"/>
              </a:rPr>
              <a:t>2&gt;</a:t>
            </a:r>
            <a:endParaRPr lang="zh-CN" altLang="zh-CN" sz="2400">
              <a:latin typeface="微软雅黑" panose="020B0503020204020204" pitchFamily="34" charset="-122"/>
              <a:ea typeface="微软雅黑" panose="020B0503020204020204" pitchFamily="34" charset="-122"/>
            </a:endParaRPr>
          </a:p>
          <a:p>
            <a:pPr>
              <a:spcBef>
                <a:spcPct val="20000"/>
              </a:spcBef>
            </a:pPr>
            <a:r>
              <a:rPr lang="en-US" altLang="zh-CN" sz="2400">
                <a:latin typeface="微软雅黑" panose="020B0503020204020204" pitchFamily="34" charset="-122"/>
                <a:ea typeface="微软雅黑" panose="020B0503020204020204" pitchFamily="34" charset="-122"/>
              </a:rPr>
              <a:t>... </a:t>
            </a:r>
            <a:endParaRPr lang="zh-CN" altLang="zh-CN" sz="2400">
              <a:latin typeface="微软雅黑" panose="020B0503020204020204" pitchFamily="34" charset="-122"/>
              <a:ea typeface="微软雅黑" panose="020B0503020204020204" pitchFamily="34" charset="-122"/>
            </a:endParaRPr>
          </a:p>
          <a:p>
            <a:pPr>
              <a:spcBef>
                <a:spcPct val="20000"/>
              </a:spcBef>
            </a:pPr>
            <a:r>
              <a:rPr lang="en-US" altLang="zh-CN" sz="2400">
                <a:latin typeface="微软雅黑" panose="020B0503020204020204" pitchFamily="34" charset="-122"/>
                <a:ea typeface="微软雅黑" panose="020B0503020204020204" pitchFamily="34" charset="-122"/>
              </a:rPr>
              <a:t>else: </a:t>
            </a:r>
            <a:endParaRPr lang="zh-CN" altLang="zh-CN" sz="2400">
              <a:latin typeface="微软雅黑" panose="020B0503020204020204" pitchFamily="34" charset="-122"/>
              <a:ea typeface="微软雅黑" panose="020B0503020204020204" pitchFamily="34" charset="-122"/>
            </a:endParaRPr>
          </a:p>
          <a:p>
            <a:pPr>
              <a:spcBef>
                <a:spcPct val="20000"/>
              </a:spcBef>
            </a:pPr>
            <a:r>
              <a:rPr lang="en-US" altLang="zh-CN" sz="2400">
                <a:latin typeface="微软雅黑" panose="020B0503020204020204" pitchFamily="34" charset="-122"/>
                <a:ea typeface="微软雅黑" panose="020B0503020204020204" pitchFamily="34" charset="-122"/>
              </a:rPr>
              <a:t>    &lt;</a:t>
            </a:r>
            <a:r>
              <a:rPr lang="zh-CN" altLang="zh-CN" sz="2400">
                <a:latin typeface="微软雅黑" panose="020B0503020204020204" pitchFamily="34" charset="-122"/>
                <a:ea typeface="微软雅黑" panose="020B0503020204020204" pitchFamily="34" charset="-122"/>
              </a:rPr>
              <a:t>语句块</a:t>
            </a:r>
            <a:r>
              <a:rPr lang="en-US" altLang="zh-CN" sz="2400">
                <a:latin typeface="微软雅黑" panose="020B0503020204020204" pitchFamily="34" charset="-122"/>
                <a:ea typeface="微软雅黑" panose="020B0503020204020204" pitchFamily="34" charset="-122"/>
              </a:rPr>
              <a:t>N&gt;</a:t>
            </a:r>
            <a:endParaRPr lang="zh-CN" altLang="zh-CN" sz="2400">
              <a:latin typeface="微软雅黑" panose="020B0503020204020204" pitchFamily="34" charset="-122"/>
              <a:ea typeface="微软雅黑" panose="020B0503020204020204" pitchFamily="34" charset="-122"/>
            </a:endParaRPr>
          </a:p>
        </p:txBody>
      </p:sp>
      <p:pic>
        <p:nvPicPr>
          <p:cNvPr id="23557" name="图片 1">
            <a:extLst>
              <a:ext uri="{FF2B5EF4-FFF2-40B4-BE49-F238E27FC236}">
                <a16:creationId xmlns:a16="http://schemas.microsoft.com/office/drawing/2014/main" id="{B30EAF1F-4E1D-4BA4-93E9-D4F3449B3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390" r="22929"/>
          <a:stretch>
            <a:fillRect/>
          </a:stretch>
        </p:blipFill>
        <p:spPr bwMode="auto">
          <a:xfrm>
            <a:off x="2771775" y="219075"/>
            <a:ext cx="60833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Box 2">
            <a:extLst>
              <a:ext uri="{FF2B5EF4-FFF2-40B4-BE49-F238E27FC236}">
                <a16:creationId xmlns:a16="http://schemas.microsoft.com/office/drawing/2014/main" id="{893D8410-B4EB-4D90-BD86-53CA28C026D3}"/>
              </a:ext>
            </a:extLst>
          </p:cNvPr>
          <p:cNvSpPr txBox="1">
            <a:spLocks noChangeArrowheads="1"/>
          </p:cNvSpPr>
          <p:nvPr/>
        </p:nvSpPr>
        <p:spPr bwMode="auto">
          <a:xfrm>
            <a:off x="692150" y="903288"/>
            <a:ext cx="3208338"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
                <a:schemeClr val="folHlink"/>
              </a:buClr>
              <a:buSzPct val="60000"/>
              <a:buFontTx/>
              <a:buNone/>
              <a:defRPr/>
            </a:pPr>
            <a:r>
              <a:rPr lang="en-US" altLang="zh-CN" sz="4000" dirty="0" err="1">
                <a:solidFill>
                  <a:srgbClr val="262626"/>
                </a:solidFill>
                <a:latin typeface="微软雅黑" panose="020B0503020204020204" pitchFamily="34" charset="-122"/>
                <a:ea typeface="微软雅黑" panose="020B0503020204020204" pitchFamily="34" charset="-122"/>
              </a:rPr>
              <a:t>eval</a:t>
            </a:r>
            <a:r>
              <a:rPr lang="zh-CN" altLang="en-US" sz="4000" dirty="0">
                <a:solidFill>
                  <a:srgbClr val="262626"/>
                </a:solidFill>
                <a:latin typeface="微软雅黑" panose="020B0503020204020204" pitchFamily="34" charset="-122"/>
                <a:ea typeface="微软雅黑" panose="020B0503020204020204" pitchFamily="34" charset="-122"/>
              </a:rPr>
              <a:t>（）函数</a:t>
            </a:r>
          </a:p>
        </p:txBody>
      </p:sp>
      <p:sp>
        <p:nvSpPr>
          <p:cNvPr id="24578" name="TextBox 2">
            <a:extLst>
              <a:ext uri="{FF2B5EF4-FFF2-40B4-BE49-F238E27FC236}">
                <a16:creationId xmlns:a16="http://schemas.microsoft.com/office/drawing/2014/main" id="{CA80C089-A84D-4105-9D99-CFA6424C15C7}"/>
              </a:ext>
            </a:extLst>
          </p:cNvPr>
          <p:cNvSpPr txBox="1">
            <a:spLocks noChangeArrowheads="1"/>
          </p:cNvSpPr>
          <p:nvPr/>
        </p:nvSpPr>
        <p:spPr bwMode="auto">
          <a:xfrm>
            <a:off x="468313" y="1844675"/>
            <a:ext cx="82089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C00000"/>
              </a:buClr>
              <a:buSzPct val="55000"/>
            </a:pPr>
            <a:r>
              <a:rPr lang="en-US" altLang="zh-CN" sz="2400" b="1">
                <a:latin typeface="Palatino Linotype" panose="02040502050505030304" pitchFamily="18" charset="0"/>
                <a:ea typeface="楷体" panose="02010609060101010101" pitchFamily="49" charset="-122"/>
              </a:rPr>
              <a:t>        eval(&lt;</a:t>
            </a:r>
            <a:r>
              <a:rPr lang="zh-CN" altLang="zh-CN" sz="2400" b="1">
                <a:latin typeface="Palatino Linotype" panose="02040502050505030304" pitchFamily="18" charset="0"/>
                <a:ea typeface="楷体" panose="02010609060101010101" pitchFamily="49" charset="-122"/>
              </a:rPr>
              <a:t>字符串</a:t>
            </a:r>
            <a:r>
              <a:rPr lang="en-US" altLang="zh-CN" sz="2400" b="1">
                <a:latin typeface="Palatino Linotype" panose="02040502050505030304" pitchFamily="18" charset="0"/>
                <a:ea typeface="楷体" panose="02010609060101010101" pitchFamily="49" charset="-122"/>
              </a:rPr>
              <a:t>&gt;)</a:t>
            </a:r>
            <a:r>
              <a:rPr lang="zh-CN" altLang="zh-CN" sz="2400" b="1">
                <a:latin typeface="Palatino Linotype" panose="02040502050505030304" pitchFamily="18" charset="0"/>
                <a:ea typeface="楷体" panose="02010609060101010101" pitchFamily="49" charset="-122"/>
              </a:rPr>
              <a:t>函数是</a:t>
            </a:r>
            <a:r>
              <a:rPr lang="en-US" altLang="zh-CN" sz="2400" b="1">
                <a:latin typeface="Palatino Linotype" panose="02040502050505030304" pitchFamily="18" charset="0"/>
                <a:ea typeface="楷体" panose="02010609060101010101" pitchFamily="49" charset="-122"/>
              </a:rPr>
              <a:t>Python</a:t>
            </a:r>
            <a:r>
              <a:rPr lang="zh-CN" altLang="zh-CN" sz="2400" b="1">
                <a:latin typeface="Palatino Linotype" panose="02040502050505030304" pitchFamily="18" charset="0"/>
                <a:ea typeface="楷体" panose="02010609060101010101" pitchFamily="49" charset="-122"/>
              </a:rPr>
              <a:t>语言中一个十分重要的函数，它能够以</a:t>
            </a:r>
            <a:r>
              <a:rPr lang="en-US" altLang="zh-CN" sz="2400" b="1">
                <a:latin typeface="Palatino Linotype" panose="02040502050505030304" pitchFamily="18" charset="0"/>
                <a:ea typeface="楷体" panose="02010609060101010101" pitchFamily="49" charset="-122"/>
              </a:rPr>
              <a:t>Python</a:t>
            </a:r>
            <a:r>
              <a:rPr lang="zh-CN" altLang="zh-CN" sz="2400" b="1">
                <a:latin typeface="Palatino Linotype" panose="02040502050505030304" pitchFamily="18" charset="0"/>
                <a:ea typeface="楷体" panose="02010609060101010101" pitchFamily="49" charset="-122"/>
              </a:rPr>
              <a:t>表达式的方式解析并执行字符串，将返回结果输出</a:t>
            </a:r>
          </a:p>
        </p:txBody>
      </p:sp>
      <p:graphicFrame>
        <p:nvGraphicFramePr>
          <p:cNvPr id="3" name="表格 2">
            <a:extLst>
              <a:ext uri="{FF2B5EF4-FFF2-40B4-BE49-F238E27FC236}">
                <a16:creationId xmlns:a16="http://schemas.microsoft.com/office/drawing/2014/main" id="{56E0FA15-B9C5-45D4-8F63-101F74C9F0A1}"/>
              </a:ext>
            </a:extLst>
          </p:cNvPr>
          <p:cNvGraphicFramePr>
            <a:graphicFrameLocks noGrp="1"/>
          </p:cNvGraphicFramePr>
          <p:nvPr/>
        </p:nvGraphicFramePr>
        <p:xfrm>
          <a:off x="1476375" y="3892550"/>
          <a:ext cx="5489575" cy="2735568"/>
        </p:xfrm>
        <a:graphic>
          <a:graphicData uri="http://schemas.openxmlformats.org/drawingml/2006/table">
            <a:tbl>
              <a:tblPr firstRow="1" firstCol="1" bandRow="1"/>
              <a:tblGrid>
                <a:gridCol w="5489575">
                  <a:extLst>
                    <a:ext uri="{9D8B030D-6E8A-4147-A177-3AD203B41FA5}">
                      <a16:colId xmlns:a16="http://schemas.microsoft.com/office/drawing/2014/main" val="20000"/>
                    </a:ext>
                  </a:extLst>
                </a:gridCol>
              </a:tblGrid>
              <a:tr h="2546045">
                <a:tc>
                  <a:txBody>
                    <a:bodyPr/>
                    <a:lstStyle/>
                    <a:p>
                      <a:pPr algn="l" fontAlgn="auto">
                        <a:lnSpc>
                          <a:spcPts val="2000"/>
                        </a:lnSpc>
                        <a:spcAft>
                          <a:spcPts val="0"/>
                        </a:spcAft>
                      </a:pPr>
                      <a:endParaRPr lang="en-US" sz="3000" b="1" kern="0" dirty="0">
                        <a:effectLst/>
                        <a:latin typeface="Courier New" panose="02070309020205020404" pitchFamily="49"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3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3800" b="1" kern="0" dirty="0">
                          <a:effectLst/>
                          <a:latin typeface="Courier New" panose="02070309020205020404" pitchFamily="49" charset="0"/>
                          <a:ea typeface="宋体" panose="02010600030101010101" pitchFamily="2" charset="-122"/>
                          <a:cs typeface="Times New Roman" panose="02020603050405020304" pitchFamily="18" charset="0"/>
                        </a:rPr>
                        <a:t>x = 1</a:t>
                      </a:r>
                      <a:endParaRPr lang="zh-CN" sz="3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endParaRPr lang="en-US" sz="3000" b="1" kern="0" dirty="0">
                        <a:effectLst/>
                        <a:latin typeface="Courier New" panose="02070309020205020404" pitchFamily="49"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3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30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3000" b="1" kern="0" dirty="0">
                          <a:effectLst/>
                          <a:latin typeface="Courier New" panose="02070309020205020404" pitchFamily="49" charset="0"/>
                          <a:ea typeface="宋体" panose="02010600030101010101" pitchFamily="2" charset="-122"/>
                          <a:cs typeface="Times New Roman" panose="02020603050405020304" pitchFamily="18" charset="0"/>
                        </a:rPr>
                        <a:t>("x + 1")</a:t>
                      </a:r>
                      <a:endParaRPr lang="zh-CN" sz="3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endParaRPr lang="en-US" sz="3000" kern="0" dirty="0">
                        <a:effectLst/>
                        <a:latin typeface="Courier New" panose="02070309020205020404" pitchFamily="49"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3000" kern="0" dirty="0">
                          <a:effectLst/>
                          <a:latin typeface="Courier New" panose="02070309020205020404" pitchFamily="49" charset="0"/>
                          <a:ea typeface="宋体" panose="02010600030101010101" pitchFamily="2" charset="-122"/>
                          <a:cs typeface="Times New Roman" panose="02020603050405020304" pitchFamily="18" charset="0"/>
                        </a:rPr>
                        <a:t>2</a:t>
                      </a:r>
                      <a:endParaRPr lang="zh-CN" sz="3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endParaRPr lang="en-US" sz="3000" b="1" kern="0" dirty="0">
                        <a:effectLst/>
                        <a:latin typeface="Courier New" panose="02070309020205020404" pitchFamily="49"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30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3000" b="1" kern="0" dirty="0" err="1">
                          <a:effectLst/>
                          <a:latin typeface="Courier New" panose="02070309020205020404" pitchFamily="49" charset="0"/>
                          <a:ea typeface="宋体" panose="02010600030101010101" pitchFamily="2" charset="-122"/>
                          <a:cs typeface="Times New Roman" panose="02020603050405020304" pitchFamily="18" charset="0"/>
                        </a:rPr>
                        <a:t>eval</a:t>
                      </a:r>
                      <a:r>
                        <a:rPr lang="en-US" sz="3000" b="1" kern="0" dirty="0">
                          <a:effectLst/>
                          <a:latin typeface="Courier New" panose="02070309020205020404" pitchFamily="49" charset="0"/>
                          <a:ea typeface="宋体" panose="02010600030101010101" pitchFamily="2" charset="-122"/>
                          <a:cs typeface="Times New Roman" panose="02020603050405020304" pitchFamily="18" charset="0"/>
                        </a:rPr>
                        <a:t>("1.1 + 2.2")</a:t>
                      </a:r>
                      <a:endParaRPr lang="zh-CN" sz="3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endParaRPr lang="en-US" sz="3000" kern="0" dirty="0">
                        <a:effectLst/>
                        <a:latin typeface="Courier New" panose="02070309020205020404" pitchFamily="49"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3000" kern="0" dirty="0">
                          <a:effectLst/>
                          <a:latin typeface="Courier New" panose="02070309020205020404" pitchFamily="49" charset="0"/>
                          <a:ea typeface="宋体" panose="02010600030101010101" pitchFamily="2" charset="-122"/>
                          <a:cs typeface="Times New Roman" panose="02020603050405020304" pitchFamily="18" charset="0"/>
                        </a:rPr>
                        <a:t>3.3</a:t>
                      </a:r>
                      <a:endParaRPr lang="zh-CN" sz="3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4" marR="6856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pattFill prst="pct10">
                      <a:fgClr>
                        <a:srgbClr val="FFFFFF"/>
                      </a:fgClr>
                      <a:bgClr>
                        <a:srgbClr val="E5E5E5"/>
                      </a:bgClr>
                    </a:pattFill>
                  </a:tcPr>
                </a:tc>
                <a:extLst>
                  <a:ext uri="{0D108BD9-81ED-4DB2-BD59-A6C34878D82A}">
                    <a16:rowId xmlns:a16="http://schemas.microsoft.com/office/drawing/2014/main" val="10000"/>
                  </a:ext>
                </a:extLst>
              </a:tr>
              <a:tr h="144768">
                <a:tc>
                  <a:txBody>
                    <a:bodyPr/>
                    <a:lstStyle/>
                    <a:p>
                      <a:pPr algn="l" fontAlgn="base">
                        <a:lnSpc>
                          <a:spcPts val="800"/>
                        </a:lnSpc>
                        <a:spcAft>
                          <a:spcPts val="0"/>
                        </a:spcAft>
                      </a:pPr>
                      <a:r>
                        <a:rPr lang="en-US" sz="10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4" marR="6856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a:noFill/>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20D3129C-8A2F-4867-A342-532F2AF30BB3}"/>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B80A3811-599C-49F7-96AA-90663233FC47}"/>
              </a:ext>
            </a:extLst>
          </p:cNvPr>
          <p:cNvSpPr txBox="1">
            <a:spLocks noChangeArrowheads="1"/>
          </p:cNvSpPr>
          <p:nvPr/>
        </p:nvSpPr>
        <p:spPr bwMode="auto">
          <a:xfrm>
            <a:off x="1216025" y="830263"/>
            <a:ext cx="2236788"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输出函数</a:t>
            </a:r>
          </a:p>
        </p:txBody>
      </p:sp>
      <p:sp>
        <p:nvSpPr>
          <p:cNvPr id="25603" name="TextBox 2">
            <a:extLst>
              <a:ext uri="{FF2B5EF4-FFF2-40B4-BE49-F238E27FC236}">
                <a16:creationId xmlns:a16="http://schemas.microsoft.com/office/drawing/2014/main" id="{72F101BE-8219-47EB-8FC7-034DCB61075F}"/>
              </a:ext>
            </a:extLst>
          </p:cNvPr>
          <p:cNvSpPr txBox="1">
            <a:spLocks noChangeArrowheads="1"/>
          </p:cNvSpPr>
          <p:nvPr/>
        </p:nvSpPr>
        <p:spPr bwMode="auto">
          <a:xfrm>
            <a:off x="323850" y="1974850"/>
            <a:ext cx="8501063"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print()</a:t>
            </a:r>
            <a:r>
              <a:rPr lang="zh-CN" altLang="en-US" sz="2800">
                <a:latin typeface="微软雅黑" panose="020B0503020204020204" pitchFamily="34" charset="-122"/>
                <a:ea typeface="微软雅黑" panose="020B0503020204020204" pitchFamily="34" charset="-122"/>
              </a:rPr>
              <a:t>函数用来输出字符信息，或以字符形式输出变量。</a:t>
            </a:r>
          </a:p>
          <a:p>
            <a:pPr lvl="1" algn="just" eaLnBrk="1" hangingPunct="1">
              <a:lnSpc>
                <a:spcPct val="20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 print()</a:t>
            </a:r>
            <a:r>
              <a:rPr lang="zh-CN" altLang="en-US" sz="2800">
                <a:latin typeface="微软雅黑" panose="020B0503020204020204" pitchFamily="34" charset="-122"/>
                <a:ea typeface="微软雅黑" panose="020B0503020204020204" pitchFamily="34" charset="-122"/>
              </a:rPr>
              <a:t>函数可以输出各种类型变量的值。</a:t>
            </a:r>
            <a:endParaRPr lang="en-US" altLang="zh-CN" sz="28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 print()</a:t>
            </a:r>
            <a:r>
              <a:rPr lang="zh-CN" altLang="en-US" sz="2800">
                <a:latin typeface="微软雅黑" panose="020B0503020204020204" pitchFamily="34" charset="-122"/>
                <a:ea typeface="微软雅黑" panose="020B0503020204020204" pitchFamily="34" charset="-122"/>
              </a:rPr>
              <a:t>函数通过</a:t>
            </a:r>
            <a:r>
              <a:rPr lang="en-US" altLang="zh-CN" sz="2800">
                <a:latin typeface="微软雅黑" panose="020B0503020204020204" pitchFamily="34" charset="-122"/>
                <a:ea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rPr>
              <a:t>来选择要输出的变量。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1654969" y="1154906"/>
            <a:ext cx="920354" cy="923925"/>
          </a:xfrm>
          <a:prstGeom prst="rect">
            <a:avLst/>
          </a:prstGeom>
          <a:noFill/>
          <a:ln>
            <a:noFill/>
          </a:ln>
          <a:effectLst>
            <a:outerShdw blurRad="50800" dist="38100" dir="2700000" algn="tl" rotWithShape="0">
              <a:srgbClr val="808080">
                <a:alpha val="9000"/>
              </a:srgbClr>
            </a:outerShdw>
          </a:effectLst>
        </p:spPr>
      </p:pic>
      <p:sp>
        <p:nvSpPr>
          <p:cNvPr id="5123" name="TextBox 2"/>
          <p:cNvSpPr txBox="1">
            <a:spLocks noChangeArrowheads="1"/>
          </p:cNvSpPr>
          <p:nvPr/>
        </p:nvSpPr>
        <p:spPr bwMode="auto">
          <a:xfrm>
            <a:off x="2483768" y="2121695"/>
            <a:ext cx="5760640" cy="252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indent="-45720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zh-CN" sz="2100" dirty="0">
                <a:latin typeface="Palatino Linotype" panose="02040502050505030304" pitchFamily="18" charset="0"/>
                <a:ea typeface="楷体" panose="02010609060101010101" pitchFamily="49" charset="-122"/>
              </a:rPr>
              <a:t>输入数据</a:t>
            </a:r>
            <a:endParaRPr lang="zh-CN" altLang="en-US" sz="2100" dirty="0">
              <a:latin typeface="Palatino Linotype" panose="02040502050505030304" pitchFamily="18" charset="0"/>
              <a:ea typeface="楷体" panose="02010609060101010101" pitchFamily="49" charset="-122"/>
            </a:endParaRPr>
          </a:p>
          <a:p>
            <a:pPr eaLnBrk="1" hangingPunct="1">
              <a:lnSpc>
                <a:spcPct val="150000"/>
              </a:lnSpc>
              <a:buFontTx/>
              <a:buNone/>
            </a:pPr>
            <a:r>
              <a:rPr lang="zh-CN" altLang="zh-CN" sz="2100" dirty="0">
                <a:latin typeface="Palatino Linotype" panose="02040502050505030304" pitchFamily="18" charset="0"/>
                <a:ea typeface="楷体" panose="02010609060101010101" pitchFamily="49" charset="-122"/>
              </a:rPr>
              <a:t>输入（</a:t>
            </a:r>
            <a:r>
              <a:rPr lang="en-US" altLang="zh-CN" sz="2100" dirty="0">
                <a:latin typeface="Palatino Linotype" panose="02040502050505030304" pitchFamily="18" charset="0"/>
                <a:ea typeface="楷体" panose="02010609060101010101" pitchFamily="49" charset="-122"/>
              </a:rPr>
              <a:t>Input</a:t>
            </a:r>
            <a:r>
              <a:rPr lang="zh-CN" altLang="zh-CN" sz="2100" dirty="0">
                <a:latin typeface="Palatino Linotype" panose="02040502050505030304" pitchFamily="18" charset="0"/>
                <a:ea typeface="楷体" panose="02010609060101010101" pitchFamily="49" charset="-122"/>
              </a:rPr>
              <a:t>）是一个程序的开始。程序要处理的数据有多种来源，形成了多种输入方式，包括：文件输入、网络输入、控制台输入、交互界面输入、随机数据输入、内部参数输入等。</a:t>
            </a:r>
          </a:p>
        </p:txBody>
      </p:sp>
      <p:sp>
        <p:nvSpPr>
          <p:cNvPr id="5124" name="矩形 2"/>
          <p:cNvSpPr>
            <a:spLocks noChangeArrowheads="1"/>
          </p:cNvSpPr>
          <p:nvPr/>
        </p:nvSpPr>
        <p:spPr bwMode="auto">
          <a:xfrm>
            <a:off x="2114550" y="1431132"/>
            <a:ext cx="53732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zh-CN" sz="3000">
                <a:solidFill>
                  <a:srgbClr val="262626"/>
                </a:solidFill>
                <a:latin typeface="微软雅黑" panose="020B0503020204020204" pitchFamily="34" charset="-122"/>
                <a:ea typeface="微软雅黑" panose="020B0503020204020204" pitchFamily="34" charset="-122"/>
              </a:rPr>
              <a:t>程序编写方法</a:t>
            </a:r>
            <a:endParaRPr lang="zh-CN" altLang="en-US" sz="3000">
              <a:solidFill>
                <a:srgbClr val="262626"/>
              </a:solidFill>
              <a:latin typeface="微软雅黑" panose="020B0503020204020204" pitchFamily="34" charset="-122"/>
              <a:ea typeface="微软雅黑" panose="020B0503020204020204" pitchFamily="34" charset="-122"/>
            </a:endParaRPr>
          </a:p>
        </p:txBody>
      </p:sp>
      <p:sp>
        <p:nvSpPr>
          <p:cNvPr id="5125" name="Rectangle 2"/>
          <p:cNvSpPr>
            <a:spLocks noChangeArrowheads="1"/>
          </p:cNvSpPr>
          <p:nvPr/>
        </p:nvSpPr>
        <p:spPr bwMode="auto">
          <a:xfrm>
            <a:off x="2096691" y="3752136"/>
            <a:ext cx="8742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9E9965F9-13BF-4044-90B0-F35DF5685230}"/>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000246A6-F30E-4A54-AD7C-4BCC44A7312E}"/>
              </a:ext>
            </a:extLst>
          </p:cNvPr>
          <p:cNvSpPr txBox="1">
            <a:spLocks noChangeArrowheads="1"/>
          </p:cNvSpPr>
          <p:nvPr/>
        </p:nvSpPr>
        <p:spPr bwMode="auto">
          <a:xfrm>
            <a:off x="1187450" y="765175"/>
            <a:ext cx="1211263"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实例</a:t>
            </a:r>
          </a:p>
        </p:txBody>
      </p:sp>
      <p:sp>
        <p:nvSpPr>
          <p:cNvPr id="26627" name="TextBox 2">
            <a:extLst>
              <a:ext uri="{FF2B5EF4-FFF2-40B4-BE49-F238E27FC236}">
                <a16:creationId xmlns:a16="http://schemas.microsoft.com/office/drawing/2014/main" id="{98356684-E26A-4F7B-86CE-FDCFBD1AD2FC}"/>
              </a:ext>
            </a:extLst>
          </p:cNvPr>
          <p:cNvSpPr txBox="1">
            <a:spLocks noChangeArrowheads="1"/>
          </p:cNvSpPr>
          <p:nvPr/>
        </p:nvSpPr>
        <p:spPr bwMode="auto">
          <a:xfrm>
            <a:off x="323850" y="1974850"/>
            <a:ext cx="85010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用户输入两个数字，计算它们的平均数，并输出平均数</a:t>
            </a:r>
            <a:endParaRPr lang="en-US" altLang="zh-CN" sz="2800">
              <a:latin typeface="微软雅黑" panose="020B0503020204020204" pitchFamily="34" charset="-122"/>
              <a:ea typeface="微软雅黑" panose="020B0503020204020204" pitchFamily="34" charset="-122"/>
            </a:endParaRPr>
          </a:p>
          <a:p>
            <a:pPr lvl="1" algn="just" eaLnBrk="1" hangingPunct="1">
              <a:lnSpc>
                <a:spcPct val="150000"/>
              </a:lnSpc>
              <a:buClr>
                <a:srgbClr val="0066FF"/>
              </a:buClr>
            </a:pPr>
            <a:endParaRPr lang="en-US" altLang="zh-CN" sz="2800">
              <a:latin typeface="微软雅黑" panose="020B0503020204020204" pitchFamily="34" charset="-122"/>
              <a:ea typeface="微软雅黑" panose="020B0503020204020204" pitchFamily="34" charset="-122"/>
            </a:endParaRPr>
          </a:p>
        </p:txBody>
      </p:sp>
      <p:pic>
        <p:nvPicPr>
          <p:cNvPr id="26628" name="图片 2">
            <a:extLst>
              <a:ext uri="{FF2B5EF4-FFF2-40B4-BE49-F238E27FC236}">
                <a16:creationId xmlns:a16="http://schemas.microsoft.com/office/drawing/2014/main" id="{5BDB0180-D0A3-4E26-99A3-BD68F368C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73463"/>
            <a:ext cx="675005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2">
            <a:extLst>
              <a:ext uri="{FF2B5EF4-FFF2-40B4-BE49-F238E27FC236}">
                <a16:creationId xmlns:a16="http://schemas.microsoft.com/office/drawing/2014/main" id="{EDB647D9-F946-4114-A190-2851ABE66C25}"/>
              </a:ext>
            </a:extLst>
          </p:cNvPr>
          <p:cNvSpPr>
            <a:spLocks noGrp="1" noChangeArrowheads="1"/>
          </p:cNvSpPr>
          <p:nvPr>
            <p:ph type="body" idx="1"/>
          </p:nvPr>
        </p:nvSpPr>
        <p:spPr>
          <a:xfrm>
            <a:off x="827088" y="1916113"/>
            <a:ext cx="7772400" cy="1500187"/>
          </a:xfrm>
        </p:spPr>
        <p:txBody>
          <a:bodyPr/>
          <a:lstStyle/>
          <a:p>
            <a:pPr algn="ctr"/>
            <a:r>
              <a:rPr lang="zh-CN" altLang="zh-CN" sz="5400">
                <a:latin typeface="Palatino Linotype" panose="02040502050505030304" pitchFamily="18" charset="0"/>
                <a:ea typeface="黑体" panose="02010609060101010101" pitchFamily="49" charset="-122"/>
              </a:rPr>
              <a:t>数据类型</a:t>
            </a:r>
            <a:endParaRPr lang="zh-CN" altLang="en-US" sz="5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左大括号 6">
            <a:extLst>
              <a:ext uri="{FF2B5EF4-FFF2-40B4-BE49-F238E27FC236}">
                <a16:creationId xmlns:a16="http://schemas.microsoft.com/office/drawing/2014/main" id="{19608926-0932-47B5-BAF6-715D1D189BF8}"/>
              </a:ext>
            </a:extLst>
          </p:cNvPr>
          <p:cNvSpPr/>
          <p:nvPr/>
        </p:nvSpPr>
        <p:spPr>
          <a:xfrm>
            <a:off x="4098925" y="1844675"/>
            <a:ext cx="287338" cy="3240088"/>
          </a:xfrm>
          <a:prstGeom prst="leftBrace">
            <a:avLst>
              <a:gd name="adj1" fmla="val 63705"/>
              <a:gd name="adj2" fmla="val 49491"/>
            </a:avLst>
          </a:prstGeom>
          <a:ln w="1905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8674" name="矩形 7">
            <a:extLst>
              <a:ext uri="{FF2B5EF4-FFF2-40B4-BE49-F238E27FC236}">
                <a16:creationId xmlns:a16="http://schemas.microsoft.com/office/drawing/2014/main" id="{69DD845D-2091-4D8F-8ED3-2381EA85DCF5}"/>
              </a:ext>
            </a:extLst>
          </p:cNvPr>
          <p:cNvSpPr>
            <a:spLocks noChangeArrowheads="1"/>
          </p:cNvSpPr>
          <p:nvPr/>
        </p:nvSpPr>
        <p:spPr bwMode="auto">
          <a:xfrm>
            <a:off x="1692275" y="3275013"/>
            <a:ext cx="226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Python</a:t>
            </a:r>
            <a:r>
              <a:rPr lang="zh-CN" altLang="en-US" b="1"/>
              <a:t>内置</a:t>
            </a:r>
            <a:r>
              <a:rPr lang="zh-CN" altLang="zh-CN" b="1"/>
              <a:t>数据类型</a:t>
            </a:r>
          </a:p>
        </p:txBody>
      </p:sp>
      <p:sp>
        <p:nvSpPr>
          <p:cNvPr id="28675" name="矩形 11">
            <a:extLst>
              <a:ext uri="{FF2B5EF4-FFF2-40B4-BE49-F238E27FC236}">
                <a16:creationId xmlns:a16="http://schemas.microsoft.com/office/drawing/2014/main" id="{308F3B70-BDBE-44A2-8847-6E124DC3F3A8}"/>
              </a:ext>
            </a:extLst>
          </p:cNvPr>
          <p:cNvSpPr>
            <a:spLocks noChangeArrowheads="1"/>
          </p:cNvSpPr>
          <p:nvPr/>
        </p:nvSpPr>
        <p:spPr bwMode="auto">
          <a:xfrm>
            <a:off x="4530725" y="17446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数值类型</a:t>
            </a:r>
          </a:p>
        </p:txBody>
      </p:sp>
      <p:sp>
        <p:nvSpPr>
          <p:cNvPr id="13" name="左大括号 12">
            <a:extLst>
              <a:ext uri="{FF2B5EF4-FFF2-40B4-BE49-F238E27FC236}">
                <a16:creationId xmlns:a16="http://schemas.microsoft.com/office/drawing/2014/main" id="{8AAA36EA-6434-4E91-924E-2A9DD40CDEC9}"/>
              </a:ext>
            </a:extLst>
          </p:cNvPr>
          <p:cNvSpPr/>
          <p:nvPr/>
        </p:nvSpPr>
        <p:spPr>
          <a:xfrm>
            <a:off x="5827713" y="1384300"/>
            <a:ext cx="215900" cy="1081088"/>
          </a:xfrm>
          <a:prstGeom prst="leftBrace">
            <a:avLst>
              <a:gd name="adj1" fmla="val 45248"/>
              <a:gd name="adj2" fmla="val 49491"/>
            </a:avLst>
          </a:prstGeom>
          <a:ln w="1905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8677" name="矩形 13">
            <a:extLst>
              <a:ext uri="{FF2B5EF4-FFF2-40B4-BE49-F238E27FC236}">
                <a16:creationId xmlns:a16="http://schemas.microsoft.com/office/drawing/2014/main" id="{B15D3F39-5CDB-46DA-8D52-1522822ACA9E}"/>
              </a:ext>
            </a:extLst>
          </p:cNvPr>
          <p:cNvSpPr>
            <a:spLocks noChangeArrowheads="1"/>
          </p:cNvSpPr>
          <p:nvPr/>
        </p:nvSpPr>
        <p:spPr bwMode="auto">
          <a:xfrm>
            <a:off x="6186488" y="1303338"/>
            <a:ext cx="1985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b="1"/>
              <a:t>整数类型</a:t>
            </a:r>
            <a:r>
              <a:rPr lang="en-US" altLang="zh-CN" b="1"/>
              <a:t> (integer)</a:t>
            </a:r>
            <a:endParaRPr lang="zh-CN" altLang="en-US"/>
          </a:p>
        </p:txBody>
      </p:sp>
      <p:sp>
        <p:nvSpPr>
          <p:cNvPr id="28678" name="矩形 17">
            <a:extLst>
              <a:ext uri="{FF2B5EF4-FFF2-40B4-BE49-F238E27FC236}">
                <a16:creationId xmlns:a16="http://schemas.microsoft.com/office/drawing/2014/main" id="{7DF74A9B-89E7-4997-A003-F0F5F6B3795D}"/>
              </a:ext>
            </a:extLst>
          </p:cNvPr>
          <p:cNvSpPr>
            <a:spLocks noChangeArrowheads="1"/>
          </p:cNvSpPr>
          <p:nvPr/>
        </p:nvSpPr>
        <p:spPr bwMode="auto">
          <a:xfrm>
            <a:off x="6186488" y="1735138"/>
            <a:ext cx="14716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浮点型</a:t>
            </a:r>
            <a:r>
              <a:rPr lang="en-US" altLang="zh-CN" b="1"/>
              <a:t>(float)</a:t>
            </a:r>
          </a:p>
        </p:txBody>
      </p:sp>
      <p:sp>
        <p:nvSpPr>
          <p:cNvPr id="28679" name="矩形 18">
            <a:extLst>
              <a:ext uri="{FF2B5EF4-FFF2-40B4-BE49-F238E27FC236}">
                <a16:creationId xmlns:a16="http://schemas.microsoft.com/office/drawing/2014/main" id="{0A26448D-3C6B-4E73-8270-69609DE8260D}"/>
              </a:ext>
            </a:extLst>
          </p:cNvPr>
          <p:cNvSpPr>
            <a:spLocks noChangeArrowheads="1"/>
          </p:cNvSpPr>
          <p:nvPr/>
        </p:nvSpPr>
        <p:spPr bwMode="auto">
          <a:xfrm>
            <a:off x="6176963" y="2166938"/>
            <a:ext cx="1635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b="1"/>
              <a:t>复数</a:t>
            </a:r>
            <a:r>
              <a:rPr lang="en-US" altLang="zh-CN" b="1"/>
              <a:t>(complex )</a:t>
            </a:r>
            <a:endParaRPr lang="zh-CN" altLang="en-US" b="1"/>
          </a:p>
        </p:txBody>
      </p:sp>
      <p:sp>
        <p:nvSpPr>
          <p:cNvPr id="28680" name="矩形 20">
            <a:extLst>
              <a:ext uri="{FF2B5EF4-FFF2-40B4-BE49-F238E27FC236}">
                <a16:creationId xmlns:a16="http://schemas.microsoft.com/office/drawing/2014/main" id="{E54D79FD-248F-4B83-8643-C4555D6B6BDF}"/>
              </a:ext>
            </a:extLst>
          </p:cNvPr>
          <p:cNvSpPr>
            <a:spLocks noChangeArrowheads="1"/>
          </p:cNvSpPr>
          <p:nvPr/>
        </p:nvSpPr>
        <p:spPr bwMode="auto">
          <a:xfrm>
            <a:off x="4518025" y="2681288"/>
            <a:ext cx="1452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布尔型</a:t>
            </a:r>
            <a:r>
              <a:rPr lang="en-US" altLang="zh-CN" b="1"/>
              <a:t>(bool)</a:t>
            </a:r>
          </a:p>
        </p:txBody>
      </p:sp>
      <p:sp>
        <p:nvSpPr>
          <p:cNvPr id="28681" name="矩形 22">
            <a:extLst>
              <a:ext uri="{FF2B5EF4-FFF2-40B4-BE49-F238E27FC236}">
                <a16:creationId xmlns:a16="http://schemas.microsoft.com/office/drawing/2014/main" id="{B1D9282E-1305-421D-ACBE-9855C0205BD4}"/>
              </a:ext>
            </a:extLst>
          </p:cNvPr>
          <p:cNvSpPr>
            <a:spLocks noChangeArrowheads="1"/>
          </p:cNvSpPr>
          <p:nvPr/>
        </p:nvSpPr>
        <p:spPr bwMode="auto">
          <a:xfrm>
            <a:off x="5827713" y="3238500"/>
            <a:ext cx="232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字符串类型（</a:t>
            </a:r>
            <a:r>
              <a:rPr lang="en-US" altLang="zh-CN" b="1"/>
              <a:t>string</a:t>
            </a:r>
            <a:r>
              <a:rPr lang="zh-CN" altLang="en-US" b="1"/>
              <a:t>）</a:t>
            </a:r>
          </a:p>
        </p:txBody>
      </p:sp>
      <p:sp>
        <p:nvSpPr>
          <p:cNvPr id="28682" name="矩形 23">
            <a:extLst>
              <a:ext uri="{FF2B5EF4-FFF2-40B4-BE49-F238E27FC236}">
                <a16:creationId xmlns:a16="http://schemas.microsoft.com/office/drawing/2014/main" id="{DFCFF10C-B753-46A8-BA92-2BF1AE7A67EE}"/>
              </a:ext>
            </a:extLst>
          </p:cNvPr>
          <p:cNvSpPr>
            <a:spLocks noChangeArrowheads="1"/>
          </p:cNvSpPr>
          <p:nvPr/>
        </p:nvSpPr>
        <p:spPr bwMode="auto">
          <a:xfrm>
            <a:off x="4530725" y="3733800"/>
            <a:ext cx="649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序列</a:t>
            </a:r>
          </a:p>
        </p:txBody>
      </p:sp>
      <p:sp>
        <p:nvSpPr>
          <p:cNvPr id="25" name="左大括号 24">
            <a:extLst>
              <a:ext uri="{FF2B5EF4-FFF2-40B4-BE49-F238E27FC236}">
                <a16:creationId xmlns:a16="http://schemas.microsoft.com/office/drawing/2014/main" id="{D9ABF30F-07C1-4585-A532-82AD2F93F1E9}"/>
              </a:ext>
            </a:extLst>
          </p:cNvPr>
          <p:cNvSpPr/>
          <p:nvPr/>
        </p:nvSpPr>
        <p:spPr>
          <a:xfrm>
            <a:off x="5394325" y="3382963"/>
            <a:ext cx="215900" cy="1008062"/>
          </a:xfrm>
          <a:prstGeom prst="leftBrace">
            <a:avLst>
              <a:gd name="adj1" fmla="val 45248"/>
              <a:gd name="adj2" fmla="val 49491"/>
            </a:avLst>
          </a:prstGeom>
          <a:ln w="1905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8684" name="矩形 25">
            <a:extLst>
              <a:ext uri="{FF2B5EF4-FFF2-40B4-BE49-F238E27FC236}">
                <a16:creationId xmlns:a16="http://schemas.microsoft.com/office/drawing/2014/main" id="{09013FC2-E9B9-48D2-AE30-F261422E84BF}"/>
              </a:ext>
            </a:extLst>
          </p:cNvPr>
          <p:cNvSpPr>
            <a:spLocks noChangeArrowheads="1"/>
          </p:cNvSpPr>
          <p:nvPr/>
        </p:nvSpPr>
        <p:spPr bwMode="auto">
          <a:xfrm>
            <a:off x="5827713" y="3670300"/>
            <a:ext cx="1074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列表</a:t>
            </a:r>
            <a:r>
              <a:rPr lang="en-US" altLang="zh-CN" b="1"/>
              <a:t>(list)</a:t>
            </a:r>
            <a:endParaRPr lang="zh-CN" altLang="en-US" b="1"/>
          </a:p>
        </p:txBody>
      </p:sp>
      <p:sp>
        <p:nvSpPr>
          <p:cNvPr id="28685" name="矩形 26">
            <a:extLst>
              <a:ext uri="{FF2B5EF4-FFF2-40B4-BE49-F238E27FC236}">
                <a16:creationId xmlns:a16="http://schemas.microsoft.com/office/drawing/2014/main" id="{38543D47-096A-4F2F-ADA8-F4ACC8644E87}"/>
              </a:ext>
            </a:extLst>
          </p:cNvPr>
          <p:cNvSpPr>
            <a:spLocks noChangeArrowheads="1"/>
          </p:cNvSpPr>
          <p:nvPr/>
        </p:nvSpPr>
        <p:spPr bwMode="auto">
          <a:xfrm>
            <a:off x="5827713" y="4111625"/>
            <a:ext cx="129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元组</a:t>
            </a:r>
            <a:r>
              <a:rPr lang="en-US" altLang="zh-CN" b="1"/>
              <a:t>(tuple)</a:t>
            </a:r>
            <a:endParaRPr lang="zh-CN" altLang="en-US" b="1"/>
          </a:p>
        </p:txBody>
      </p:sp>
      <p:sp>
        <p:nvSpPr>
          <p:cNvPr id="28686" name="矩形 27">
            <a:extLst>
              <a:ext uri="{FF2B5EF4-FFF2-40B4-BE49-F238E27FC236}">
                <a16:creationId xmlns:a16="http://schemas.microsoft.com/office/drawing/2014/main" id="{69659C58-77A6-43F4-8A59-BC03E632F5D2}"/>
              </a:ext>
            </a:extLst>
          </p:cNvPr>
          <p:cNvSpPr>
            <a:spLocks noChangeArrowheads="1"/>
          </p:cNvSpPr>
          <p:nvPr/>
        </p:nvSpPr>
        <p:spPr bwMode="auto">
          <a:xfrm>
            <a:off x="4530725" y="4716463"/>
            <a:ext cx="649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映射</a:t>
            </a:r>
          </a:p>
        </p:txBody>
      </p:sp>
      <p:sp>
        <p:nvSpPr>
          <p:cNvPr id="28687" name="矩形 28">
            <a:extLst>
              <a:ext uri="{FF2B5EF4-FFF2-40B4-BE49-F238E27FC236}">
                <a16:creationId xmlns:a16="http://schemas.microsoft.com/office/drawing/2014/main" id="{90984A57-E891-4ECD-985C-46FB79177365}"/>
              </a:ext>
            </a:extLst>
          </p:cNvPr>
          <p:cNvSpPr>
            <a:spLocks noChangeArrowheads="1"/>
          </p:cNvSpPr>
          <p:nvPr/>
        </p:nvSpPr>
        <p:spPr bwMode="auto">
          <a:xfrm>
            <a:off x="5827713" y="4697413"/>
            <a:ext cx="1757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字典</a:t>
            </a:r>
            <a:r>
              <a:rPr lang="en-US" altLang="zh-CN" b="1"/>
              <a:t>(dictionary)</a:t>
            </a:r>
            <a:endParaRPr lang="zh-CN" altLang="en-US" b="1"/>
          </a:p>
        </p:txBody>
      </p:sp>
      <p:sp>
        <p:nvSpPr>
          <p:cNvPr id="28688" name="矩形 29">
            <a:extLst>
              <a:ext uri="{FF2B5EF4-FFF2-40B4-BE49-F238E27FC236}">
                <a16:creationId xmlns:a16="http://schemas.microsoft.com/office/drawing/2014/main" id="{D35F4243-0312-42F2-BBA0-6EF6E8C42E59}"/>
              </a:ext>
            </a:extLst>
          </p:cNvPr>
          <p:cNvSpPr>
            <a:spLocks noChangeArrowheads="1"/>
          </p:cNvSpPr>
          <p:nvPr/>
        </p:nvSpPr>
        <p:spPr bwMode="auto">
          <a:xfrm>
            <a:off x="5178425" y="4706938"/>
            <a:ext cx="601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a:t>
            </a:r>
            <a:endParaRPr lang="zh-CN" altLang="en-US" b="1"/>
          </a:p>
        </p:txBody>
      </p:sp>
      <p:sp>
        <p:nvSpPr>
          <p:cNvPr id="28689" name="标题 1">
            <a:extLst>
              <a:ext uri="{FF2B5EF4-FFF2-40B4-BE49-F238E27FC236}">
                <a16:creationId xmlns:a16="http://schemas.microsoft.com/office/drawing/2014/main" id="{E555D37F-7CE9-4013-ACE1-A76FBCCD49A4}"/>
              </a:ext>
            </a:extLst>
          </p:cNvPr>
          <p:cNvSpPr>
            <a:spLocks noGrp="1" noChangeArrowheads="1"/>
          </p:cNvSpPr>
          <p:nvPr>
            <p:ph type="title"/>
          </p:nvPr>
        </p:nvSpPr>
        <p:spPr>
          <a:xfrm>
            <a:off x="403225" y="303213"/>
            <a:ext cx="8229600" cy="638175"/>
          </a:xfrm>
        </p:spPr>
        <p:txBody>
          <a:bodyPr>
            <a:prstTxWarp prst="textNoShape">
              <a:avLst/>
            </a:prstTxWarp>
          </a:bodyPr>
          <a:lstStyle/>
          <a:p>
            <a:pPr algn="ctr"/>
            <a:r>
              <a:rPr lang="zh-CN" altLang="en-US" sz="3200">
                <a:effectLst/>
              </a:rPr>
              <a:t>数据类型结构图</a:t>
            </a:r>
          </a:p>
        </p:txBody>
      </p:sp>
      <p:sp>
        <p:nvSpPr>
          <p:cNvPr id="28690" name="矩形 35">
            <a:extLst>
              <a:ext uri="{FF2B5EF4-FFF2-40B4-BE49-F238E27FC236}">
                <a16:creationId xmlns:a16="http://schemas.microsoft.com/office/drawing/2014/main" id="{FE81F00C-7399-45F7-8565-87C9EB1BE797}"/>
              </a:ext>
            </a:extLst>
          </p:cNvPr>
          <p:cNvSpPr>
            <a:spLocks noChangeArrowheads="1"/>
          </p:cNvSpPr>
          <p:nvPr/>
        </p:nvSpPr>
        <p:spPr bwMode="auto">
          <a:xfrm>
            <a:off x="1763713" y="5661025"/>
            <a:ext cx="134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自定义类型</a:t>
            </a:r>
          </a:p>
        </p:txBody>
      </p:sp>
      <p:sp>
        <p:nvSpPr>
          <p:cNvPr id="28691" name="矩形 36">
            <a:extLst>
              <a:ext uri="{FF2B5EF4-FFF2-40B4-BE49-F238E27FC236}">
                <a16:creationId xmlns:a16="http://schemas.microsoft.com/office/drawing/2014/main" id="{5652FE4C-2E49-4EAD-B307-54605BDA9432}"/>
              </a:ext>
            </a:extLst>
          </p:cNvPr>
          <p:cNvSpPr>
            <a:spLocks noChangeArrowheads="1"/>
          </p:cNvSpPr>
          <p:nvPr/>
        </p:nvSpPr>
        <p:spPr bwMode="auto">
          <a:xfrm>
            <a:off x="4140200" y="5661025"/>
            <a:ext cx="1009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类</a:t>
            </a:r>
            <a:r>
              <a:rPr lang="en-US" altLang="zh-CN" b="1"/>
              <a:t>(class)</a:t>
            </a:r>
            <a:endParaRPr lang="zh-CN" altLang="en-US" b="1"/>
          </a:p>
        </p:txBody>
      </p:sp>
      <p:sp>
        <p:nvSpPr>
          <p:cNvPr id="28692" name="矩形 37">
            <a:extLst>
              <a:ext uri="{FF2B5EF4-FFF2-40B4-BE49-F238E27FC236}">
                <a16:creationId xmlns:a16="http://schemas.microsoft.com/office/drawing/2014/main" id="{8CCA507C-22D2-447E-9E3D-8F837ECA3AD5}"/>
              </a:ext>
            </a:extLst>
          </p:cNvPr>
          <p:cNvSpPr>
            <a:spLocks noChangeArrowheads="1"/>
          </p:cNvSpPr>
          <p:nvPr/>
        </p:nvSpPr>
        <p:spPr bwMode="auto">
          <a:xfrm>
            <a:off x="3348038" y="5661025"/>
            <a:ext cx="601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a:t>
            </a:r>
            <a:endParaRPr lang="zh-CN" altLang="en-US" b="1"/>
          </a:p>
        </p:txBody>
      </p:sp>
      <p:sp>
        <p:nvSpPr>
          <p:cNvPr id="39" name="左大括号 38">
            <a:extLst>
              <a:ext uri="{FF2B5EF4-FFF2-40B4-BE49-F238E27FC236}">
                <a16:creationId xmlns:a16="http://schemas.microsoft.com/office/drawing/2014/main" id="{4F91B663-A970-4553-8657-756A184A2C54}"/>
              </a:ext>
            </a:extLst>
          </p:cNvPr>
          <p:cNvSpPr/>
          <p:nvPr/>
        </p:nvSpPr>
        <p:spPr>
          <a:xfrm>
            <a:off x="1476375" y="3429000"/>
            <a:ext cx="287338" cy="2447925"/>
          </a:xfrm>
          <a:prstGeom prst="leftBrace">
            <a:avLst>
              <a:gd name="adj1" fmla="val 63705"/>
              <a:gd name="adj2" fmla="val 49491"/>
            </a:avLst>
          </a:prstGeom>
          <a:ln w="1905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8694" name="矩形 39">
            <a:extLst>
              <a:ext uri="{FF2B5EF4-FFF2-40B4-BE49-F238E27FC236}">
                <a16:creationId xmlns:a16="http://schemas.microsoft.com/office/drawing/2014/main" id="{8B60E4B3-0FF6-4E02-8917-7341703FD445}"/>
              </a:ext>
            </a:extLst>
          </p:cNvPr>
          <p:cNvSpPr>
            <a:spLocks noChangeArrowheads="1"/>
          </p:cNvSpPr>
          <p:nvPr/>
        </p:nvSpPr>
        <p:spPr bwMode="auto">
          <a:xfrm>
            <a:off x="250825" y="4437063"/>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b="1"/>
              <a:t>数据类型</a:t>
            </a:r>
            <a:endParaRPr lang="zh-CN" altLang="en-US"/>
          </a:p>
        </p:txBody>
      </p:sp>
      <p:sp>
        <p:nvSpPr>
          <p:cNvPr id="31" name="标题 1">
            <a:extLst>
              <a:ext uri="{FF2B5EF4-FFF2-40B4-BE49-F238E27FC236}">
                <a16:creationId xmlns:a16="http://schemas.microsoft.com/office/drawing/2014/main" id="{D8510D1D-B5FF-4AE2-AB04-B7914FC0D051}"/>
              </a:ext>
            </a:extLst>
          </p:cNvPr>
          <p:cNvSpPr txBox="1"/>
          <p:nvPr/>
        </p:nvSpPr>
        <p:spPr bwMode="auto">
          <a:xfrm>
            <a:off x="265113" y="188913"/>
            <a:ext cx="8242300" cy="723900"/>
          </a:xfrm>
          <a:prstGeom prst="rect">
            <a:avLst/>
          </a:prstGeom>
          <a:noFill/>
          <a:ln w="9525">
            <a:noFill/>
            <a:miter lim="800000"/>
          </a:ln>
        </p:spPr>
        <p:txBody>
          <a:bodyPr anchor="b"/>
          <a:lstStyle>
            <a:lvl1pPr algn="l"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algn="ctr">
              <a:defRPr/>
            </a:pPr>
            <a:r>
              <a:rPr lang="zh-CN" altLang="zh-CN" kern="0" dirty="0">
                <a:latin typeface="Palatino Linotype" panose="02040502050505030304" pitchFamily="18" charset="0"/>
                <a:ea typeface="黑体" panose="02010609060101010101" pitchFamily="49" charset="-122"/>
              </a:rPr>
              <a:t> </a:t>
            </a:r>
            <a:endParaRPr lang="zh-CN" altLang="en-US" kern="0" dirty="0"/>
          </a:p>
        </p:txBody>
      </p:sp>
      <p:sp>
        <p:nvSpPr>
          <p:cNvPr id="28696" name="矩形 27">
            <a:extLst>
              <a:ext uri="{FF2B5EF4-FFF2-40B4-BE49-F238E27FC236}">
                <a16:creationId xmlns:a16="http://schemas.microsoft.com/office/drawing/2014/main" id="{340D2AEB-8EDA-48B8-9B5B-0DBCC623C039}"/>
              </a:ext>
            </a:extLst>
          </p:cNvPr>
          <p:cNvSpPr>
            <a:spLocks noChangeArrowheads="1"/>
          </p:cNvSpPr>
          <p:nvPr/>
        </p:nvSpPr>
        <p:spPr bwMode="auto">
          <a:xfrm>
            <a:off x="4552950" y="5207000"/>
            <a:ext cx="649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集合</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9CFC0-93FD-4037-B7EE-68579EDE5FA2}"/>
              </a:ext>
            </a:extLst>
          </p:cNvPr>
          <p:cNvSpPr>
            <a:spLocks noGrp="1"/>
          </p:cNvSpPr>
          <p:nvPr>
            <p:ph type="title"/>
          </p:nvPr>
        </p:nvSpPr>
        <p:spPr>
          <a:xfrm>
            <a:off x="395288" y="260350"/>
            <a:ext cx="8243887" cy="796925"/>
          </a:xfrm>
        </p:spPr>
        <p:txBody>
          <a:bodyPr/>
          <a:lstStyle/>
          <a:p>
            <a:pPr>
              <a:defRPr/>
            </a:pPr>
            <a:r>
              <a:rPr lang="zh-CN" altLang="en-US" dirty="0"/>
              <a:t>整数类型</a:t>
            </a:r>
          </a:p>
        </p:txBody>
      </p:sp>
      <p:sp>
        <p:nvSpPr>
          <p:cNvPr id="29698" name="内容占位符 5">
            <a:extLst>
              <a:ext uri="{FF2B5EF4-FFF2-40B4-BE49-F238E27FC236}">
                <a16:creationId xmlns:a16="http://schemas.microsoft.com/office/drawing/2014/main" id="{BF25DE10-E515-4E58-9B4B-7F4883257A94}"/>
              </a:ext>
            </a:extLst>
          </p:cNvPr>
          <p:cNvSpPr>
            <a:spLocks noGrp="1" noChangeArrowheads="1"/>
          </p:cNvSpPr>
          <p:nvPr>
            <p:ph idx="1"/>
          </p:nvPr>
        </p:nvSpPr>
        <p:spPr>
          <a:xfrm>
            <a:off x="539750" y="1700213"/>
            <a:ext cx="8229600" cy="4392612"/>
          </a:xfrm>
        </p:spPr>
        <p:txBody>
          <a:bodyPr/>
          <a:lstStyle/>
          <a:p>
            <a:pPr indent="719138">
              <a:lnSpc>
                <a:spcPct val="150000"/>
              </a:lnSpc>
              <a:spcBef>
                <a:spcPct val="0"/>
              </a:spcBef>
              <a:buFontTx/>
              <a:buNone/>
            </a:pPr>
            <a:r>
              <a:rPr lang="zh-CN" altLang="zh-CN" sz="2800"/>
              <a:t>如</a:t>
            </a:r>
            <a:r>
              <a:rPr lang="en-US" altLang="zh-CN" sz="2800"/>
              <a:t>1</a:t>
            </a:r>
            <a:r>
              <a:rPr lang="zh-CN" altLang="zh-CN" sz="2800"/>
              <a:t>，</a:t>
            </a:r>
            <a:r>
              <a:rPr lang="en-US" altLang="zh-CN" sz="2800"/>
              <a:t>2</a:t>
            </a:r>
            <a:r>
              <a:rPr lang="zh-CN" altLang="zh-CN" sz="2800"/>
              <a:t>，</a:t>
            </a:r>
            <a:r>
              <a:rPr lang="en-US" altLang="zh-CN" sz="2800"/>
              <a:t>-3</a:t>
            </a:r>
            <a:r>
              <a:rPr lang="zh-CN" altLang="zh-CN" sz="2800"/>
              <a:t>，</a:t>
            </a:r>
            <a:r>
              <a:rPr lang="en-US" altLang="zh-CN" sz="2800"/>
              <a:t>100</a:t>
            </a:r>
            <a:r>
              <a:rPr lang="zh-CN" altLang="zh-CN" sz="2800"/>
              <a:t>，</a:t>
            </a:r>
            <a:r>
              <a:rPr lang="en-US" altLang="zh-CN" sz="2800"/>
              <a:t>9999</a:t>
            </a:r>
            <a:r>
              <a:rPr lang="zh-CN" altLang="zh-CN" sz="2800"/>
              <a:t>均为整数，在</a:t>
            </a:r>
            <a:r>
              <a:rPr lang="en-US" altLang="zh-CN" sz="2800"/>
              <a:t>Python 3.0</a:t>
            </a:r>
            <a:r>
              <a:rPr lang="zh-CN" altLang="zh-CN" sz="2800"/>
              <a:t>之后的版本中，整数类型的数值集合包括了</a:t>
            </a:r>
            <a:r>
              <a:rPr lang="zh-CN" altLang="zh-CN" sz="2800" b="1">
                <a:solidFill>
                  <a:srgbClr val="C00000"/>
                </a:solidFill>
              </a:rPr>
              <a:t>所有的整数</a:t>
            </a:r>
            <a:r>
              <a:rPr lang="zh-CN" altLang="zh-CN" sz="2800"/>
              <a:t>，并不会对整数的范围进行约束。</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CCA7865D-2708-402B-8C0C-D24BEB5D119B}"/>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19578EE6-090C-4541-B925-11CAC00A0082}"/>
              </a:ext>
            </a:extLst>
          </p:cNvPr>
          <p:cNvSpPr txBox="1">
            <a:spLocks noChangeArrowheads="1"/>
          </p:cNvSpPr>
          <p:nvPr/>
        </p:nvSpPr>
        <p:spPr bwMode="auto">
          <a:xfrm>
            <a:off x="1187450" y="765175"/>
            <a:ext cx="2749550"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浮点数类型</a:t>
            </a:r>
          </a:p>
        </p:txBody>
      </p:sp>
      <p:sp>
        <p:nvSpPr>
          <p:cNvPr id="30723" name="TextBox 2">
            <a:extLst>
              <a:ext uri="{FF2B5EF4-FFF2-40B4-BE49-F238E27FC236}">
                <a16:creationId xmlns:a16="http://schemas.microsoft.com/office/drawing/2014/main" id="{D3350CBE-1218-4C6D-9A8E-DCA31F2CD4C0}"/>
              </a:ext>
            </a:extLst>
          </p:cNvPr>
          <p:cNvSpPr txBox="1">
            <a:spLocks noChangeArrowheads="1"/>
          </p:cNvSpPr>
          <p:nvPr/>
        </p:nvSpPr>
        <p:spPr bwMode="auto">
          <a:xfrm>
            <a:off x="686920" y="1473200"/>
            <a:ext cx="75263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indent="457200"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200000"/>
              </a:lnSpc>
              <a:buClr>
                <a:srgbClr val="0066FF"/>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带有小数点及小数的数字。 </a:t>
            </a:r>
            <a:endParaRPr lang="en-US" altLang="zh-CN" sz="2800" dirty="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Python</a:t>
            </a:r>
            <a:r>
              <a:rPr lang="zh-CN" altLang="en-US" sz="2800" dirty="0">
                <a:latin typeface="微软雅黑" panose="020B0503020204020204" pitchFamily="34" charset="-122"/>
                <a:ea typeface="微软雅黑" panose="020B0503020204020204" pitchFamily="34" charset="-122"/>
              </a:rPr>
              <a:t>语言中浮点数的数值范围存在限制，小数精度也存在限制。这种限制与在不同计算机系统有关。</a:t>
            </a:r>
            <a:endParaRPr lang="en-US" altLang="zh-CN" sz="2800" dirty="0">
              <a:latin typeface="微软雅黑" panose="020B0503020204020204" pitchFamily="34" charset="-122"/>
              <a:ea typeface="微软雅黑" panose="020B0503020204020204" pitchFamily="34" charset="-122"/>
            </a:endParaRPr>
          </a:p>
        </p:txBody>
      </p:sp>
      <p:sp>
        <p:nvSpPr>
          <p:cNvPr id="5" name="内容占位符 5">
            <a:extLst>
              <a:ext uri="{FF2B5EF4-FFF2-40B4-BE49-F238E27FC236}">
                <a16:creationId xmlns:a16="http://schemas.microsoft.com/office/drawing/2014/main" id="{75B8774F-3CA9-497F-B6EB-82B0E0A87D9C}"/>
              </a:ext>
            </a:extLst>
          </p:cNvPr>
          <p:cNvSpPr txBox="1">
            <a:spLocks noChangeArrowheads="1"/>
          </p:cNvSpPr>
          <p:nvPr/>
        </p:nvSpPr>
        <p:spPr>
          <a:xfrm>
            <a:off x="215516" y="5013325"/>
            <a:ext cx="8712968" cy="98916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indent="719138">
              <a:lnSpc>
                <a:spcPct val="200000"/>
              </a:lnSpc>
              <a:spcBef>
                <a:spcPct val="0"/>
              </a:spcBef>
              <a:buFontTx/>
              <a:buNone/>
            </a:pPr>
            <a:r>
              <a:rPr lang="zh-CN" altLang="zh-CN" sz="2400" kern="0" dirty="0"/>
              <a:t>如</a:t>
            </a:r>
            <a:r>
              <a:rPr lang="en-US" altLang="zh-CN" sz="2400" kern="0" dirty="0"/>
              <a:t>5.0</a:t>
            </a:r>
            <a:r>
              <a:rPr lang="zh-CN" altLang="zh-CN" sz="2400" kern="0" dirty="0"/>
              <a:t>，</a:t>
            </a:r>
            <a:r>
              <a:rPr lang="en-US" altLang="zh-CN" sz="2400" kern="0" dirty="0"/>
              <a:t>1.6</a:t>
            </a:r>
            <a:r>
              <a:rPr lang="zh-CN" altLang="zh-CN" sz="2400" kern="0" dirty="0"/>
              <a:t>，</a:t>
            </a:r>
            <a:r>
              <a:rPr lang="en-US" altLang="zh-CN" sz="2400" kern="0" dirty="0"/>
              <a:t>200.985</a:t>
            </a:r>
            <a:r>
              <a:rPr lang="zh-CN" altLang="zh-CN" sz="2400" kern="0" dirty="0"/>
              <a:t>等有小数部分的数值为浮点型。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AA5C9B01-B31C-4A90-998A-786364ACBAD5}"/>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A97E54F4-CEB6-4CF0-8F37-ABB6A2123E42}"/>
              </a:ext>
            </a:extLst>
          </p:cNvPr>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复数类型</a:t>
            </a:r>
          </a:p>
        </p:txBody>
      </p:sp>
      <p:sp>
        <p:nvSpPr>
          <p:cNvPr id="32771" name="TextBox 2">
            <a:extLst>
              <a:ext uri="{FF2B5EF4-FFF2-40B4-BE49-F238E27FC236}">
                <a16:creationId xmlns:a16="http://schemas.microsoft.com/office/drawing/2014/main" id="{0F3F9557-2CBA-4CCD-A53A-AE386A07C99D}"/>
              </a:ext>
            </a:extLst>
          </p:cNvPr>
          <p:cNvSpPr txBox="1">
            <a:spLocks noChangeArrowheads="1"/>
          </p:cNvSpPr>
          <p:nvPr/>
        </p:nvSpPr>
        <p:spPr bwMode="auto">
          <a:xfrm>
            <a:off x="428625" y="1841500"/>
            <a:ext cx="8462963"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indent="457200"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与数学中的复数概念一致</a:t>
            </a:r>
            <a:r>
              <a:rPr lang="en-US" altLang="zh-CN" sz="2800">
                <a:latin typeface="微软雅黑" panose="020B0503020204020204" pitchFamily="34" charset="-122"/>
                <a:ea typeface="微软雅黑" panose="020B0503020204020204" pitchFamily="34" charset="-122"/>
              </a:rPr>
              <a:t>, z = a + b</a:t>
            </a:r>
            <a:r>
              <a:rPr lang="en-US" altLang="zh-CN" sz="2800">
                <a:solidFill>
                  <a:srgbClr val="C00000"/>
                </a:solidFill>
                <a:latin typeface="微软雅黑" panose="020B0503020204020204" pitchFamily="34" charset="-122"/>
                <a:ea typeface="微软雅黑" panose="020B0503020204020204" pitchFamily="34" charset="-122"/>
              </a:rPr>
              <a:t>j</a:t>
            </a:r>
            <a:r>
              <a:rPr lang="zh-CN" altLang="en-US" sz="2800">
                <a:latin typeface="微软雅黑" panose="020B0503020204020204" pitchFamily="34" charset="-122"/>
                <a:ea typeface="微软雅黑" panose="020B0503020204020204" pitchFamily="34" charset="-122"/>
              </a:rPr>
              <a:t>，</a:t>
            </a:r>
            <a:r>
              <a:rPr lang="en-US" altLang="zh-CN" sz="2800">
                <a:latin typeface="微软雅黑" panose="020B0503020204020204" pitchFamily="34" charset="-122"/>
                <a:ea typeface="微软雅黑" panose="020B0503020204020204" pitchFamily="34" charset="-122"/>
              </a:rPr>
              <a:t> a</a:t>
            </a:r>
            <a:r>
              <a:rPr lang="zh-CN" altLang="en-US" sz="2800">
                <a:latin typeface="微软雅黑" panose="020B0503020204020204" pitchFamily="34" charset="-122"/>
                <a:ea typeface="微软雅黑" panose="020B0503020204020204" pitchFamily="34" charset="-122"/>
              </a:rPr>
              <a:t>是实数部分，</a:t>
            </a:r>
            <a:r>
              <a:rPr lang="en-US" altLang="zh-CN" sz="2800">
                <a:latin typeface="微软雅黑" panose="020B0503020204020204" pitchFamily="34" charset="-122"/>
                <a:ea typeface="微软雅黑" panose="020B0503020204020204" pitchFamily="34" charset="-122"/>
              </a:rPr>
              <a:t>b</a:t>
            </a:r>
            <a:r>
              <a:rPr lang="zh-CN" altLang="en-US" sz="2800">
                <a:latin typeface="微软雅黑" panose="020B0503020204020204" pitchFamily="34" charset="-122"/>
                <a:ea typeface="微软雅黑" panose="020B0503020204020204" pitchFamily="34" charset="-122"/>
              </a:rPr>
              <a:t>是虚数部分，</a:t>
            </a:r>
            <a:r>
              <a:rPr lang="en-US" altLang="zh-CN" sz="2800">
                <a:latin typeface="微软雅黑" panose="020B0503020204020204" pitchFamily="34" charset="-122"/>
                <a:ea typeface="微软雅黑" panose="020B0503020204020204" pitchFamily="34" charset="-122"/>
              </a:rPr>
              <a:t>a</a:t>
            </a:r>
            <a:r>
              <a:rPr lang="zh-CN" altLang="en-US" sz="2800">
                <a:latin typeface="微软雅黑" panose="020B0503020204020204" pitchFamily="34" charset="-122"/>
                <a:ea typeface="微软雅黑" panose="020B0503020204020204" pitchFamily="34" charset="-122"/>
              </a:rPr>
              <a:t>和</a:t>
            </a:r>
            <a:r>
              <a:rPr lang="en-US" altLang="zh-CN" sz="2800">
                <a:latin typeface="微软雅黑" panose="020B0503020204020204" pitchFamily="34" charset="-122"/>
                <a:ea typeface="微软雅黑" panose="020B0503020204020204" pitchFamily="34" charset="-122"/>
              </a:rPr>
              <a:t>b</a:t>
            </a:r>
            <a:r>
              <a:rPr lang="zh-CN" altLang="en-US" sz="2800">
                <a:latin typeface="微软雅黑" panose="020B0503020204020204" pitchFamily="34" charset="-122"/>
                <a:ea typeface="微软雅黑" panose="020B0503020204020204" pitchFamily="34" charset="-122"/>
              </a:rPr>
              <a:t>都是浮点类型，虚数部分用</a:t>
            </a:r>
            <a:r>
              <a:rPr lang="en-US" altLang="zh-CN" sz="2800">
                <a:latin typeface="微软雅黑" panose="020B0503020204020204" pitchFamily="34" charset="-122"/>
                <a:ea typeface="微软雅黑" panose="020B0503020204020204" pitchFamily="34" charset="-122"/>
              </a:rPr>
              <a:t>j</a:t>
            </a:r>
            <a:r>
              <a:rPr lang="zh-CN" altLang="en-US" sz="2800">
                <a:latin typeface="微软雅黑" panose="020B0503020204020204" pitchFamily="34" charset="-122"/>
                <a:ea typeface="微软雅黑" panose="020B0503020204020204" pitchFamily="34" charset="-122"/>
              </a:rPr>
              <a:t>或者</a:t>
            </a:r>
            <a:r>
              <a:rPr lang="en-US" altLang="zh-CN" sz="2800">
                <a:latin typeface="微软雅黑" panose="020B0503020204020204" pitchFamily="34" charset="-122"/>
                <a:ea typeface="微软雅黑" panose="020B0503020204020204" pitchFamily="34" charset="-122"/>
              </a:rPr>
              <a:t>J</a:t>
            </a:r>
            <a:r>
              <a:rPr lang="zh-CN" altLang="en-US" sz="2800">
                <a:latin typeface="微软雅黑" panose="020B0503020204020204" pitchFamily="34" charset="-122"/>
                <a:ea typeface="微软雅黑" panose="020B0503020204020204" pitchFamily="34" charset="-122"/>
              </a:rPr>
              <a:t>标识</a:t>
            </a:r>
            <a:endParaRPr lang="en-US" altLang="zh-CN" sz="28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示例：</a:t>
            </a:r>
            <a:endParaRPr lang="en-US" altLang="zh-CN" sz="2800">
              <a:latin typeface="微软雅黑" panose="020B0503020204020204" pitchFamily="34" charset="-122"/>
              <a:ea typeface="微软雅黑" panose="020B0503020204020204" pitchFamily="34" charset="-122"/>
            </a:endParaRPr>
          </a:p>
          <a:p>
            <a:pPr lvl="1" algn="just" eaLnBrk="1" hangingPunct="1">
              <a:lnSpc>
                <a:spcPct val="200000"/>
              </a:lnSpc>
              <a:buClr>
                <a:srgbClr val="0066FF"/>
              </a:buClr>
            </a:pPr>
            <a:r>
              <a:rPr lang="en-US" altLang="zh-CN" sz="2800">
                <a:latin typeface="微软雅黑" panose="020B0503020204020204" pitchFamily="34" charset="-122"/>
                <a:ea typeface="微软雅黑" panose="020B0503020204020204" pitchFamily="34" charset="-122"/>
              </a:rPr>
              <a:t>          12.3+4</a:t>
            </a:r>
            <a:r>
              <a:rPr lang="en-US" altLang="zh-CN" sz="2800">
                <a:solidFill>
                  <a:srgbClr val="C00000"/>
                </a:solidFill>
                <a:latin typeface="微软雅黑" panose="020B0503020204020204" pitchFamily="34" charset="-122"/>
                <a:ea typeface="微软雅黑" panose="020B0503020204020204" pitchFamily="34" charset="-122"/>
              </a:rPr>
              <a:t>j</a:t>
            </a:r>
            <a:r>
              <a:rPr lang="en-US" altLang="zh-CN" sz="2800">
                <a:latin typeface="微软雅黑" panose="020B0503020204020204" pitchFamily="34" charset="-122"/>
                <a:ea typeface="微软雅黑" panose="020B0503020204020204" pitchFamily="34" charset="-122"/>
              </a:rPr>
              <a:t>,   -5.6+7</a:t>
            </a:r>
            <a:r>
              <a:rPr lang="en-US" altLang="zh-CN" sz="2800">
                <a:solidFill>
                  <a:srgbClr val="C00000"/>
                </a:solidFill>
                <a:latin typeface="微软雅黑" panose="020B0503020204020204" pitchFamily="34" charset="-122"/>
                <a:ea typeface="微软雅黑" panose="020B0503020204020204" pitchFamily="34" charset="-122"/>
              </a:rPr>
              <a:t>j</a:t>
            </a:r>
            <a:endParaRPr lang="en-US" altLang="zh-CN" sz="2800">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55B5D-F5AF-4347-A155-9A39234C9D17}"/>
              </a:ext>
            </a:extLst>
          </p:cNvPr>
          <p:cNvSpPr>
            <a:spLocks noGrp="1"/>
          </p:cNvSpPr>
          <p:nvPr>
            <p:ph type="title"/>
          </p:nvPr>
        </p:nvSpPr>
        <p:spPr>
          <a:xfrm>
            <a:off x="395288" y="549275"/>
            <a:ext cx="8243887" cy="588963"/>
          </a:xfrm>
        </p:spPr>
        <p:txBody>
          <a:bodyPr/>
          <a:lstStyle/>
          <a:p>
            <a:pPr>
              <a:spcBef>
                <a:spcPct val="20000"/>
              </a:spcBef>
              <a:buClr>
                <a:schemeClr val="folHlink"/>
              </a:buClr>
              <a:buSzPct val="60000"/>
              <a:defRPr/>
            </a:pPr>
            <a:r>
              <a:rPr lang="zh-CN" altLang="en-US" sz="2800" dirty="0">
                <a:solidFill>
                  <a:srgbClr val="000000"/>
                </a:solidFill>
                <a:latin typeface="微软雅黑" panose="020B0503020204020204" pitchFamily="34" charset="-122"/>
                <a:ea typeface="微软雅黑" panose="020B0503020204020204" pitchFamily="34" charset="-122"/>
                <a:cs typeface="+mn-cs"/>
              </a:rPr>
              <a:t>布尔</a:t>
            </a:r>
            <a:r>
              <a:rPr lang="zh-CN" altLang="zh-CN" sz="2800" dirty="0">
                <a:solidFill>
                  <a:srgbClr val="000000"/>
                </a:solidFill>
                <a:latin typeface="微软雅黑" panose="020B0503020204020204" pitchFamily="34" charset="-122"/>
                <a:ea typeface="微软雅黑" panose="020B0503020204020204" pitchFamily="34" charset="-122"/>
                <a:cs typeface="+mn-cs"/>
              </a:rPr>
              <a:t>型</a:t>
            </a:r>
            <a:endParaRPr lang="zh-CN" altLang="en-US" sz="2800" dirty="0">
              <a:solidFill>
                <a:srgbClr val="000000"/>
              </a:solidFill>
              <a:latin typeface="微软雅黑" panose="020B0503020204020204" pitchFamily="34" charset="-122"/>
              <a:ea typeface="微软雅黑" panose="020B0503020204020204" pitchFamily="34" charset="-122"/>
              <a:cs typeface="+mn-cs"/>
            </a:endParaRPr>
          </a:p>
        </p:txBody>
      </p:sp>
      <p:sp>
        <p:nvSpPr>
          <p:cNvPr id="33794" name="内容占位符 5">
            <a:extLst>
              <a:ext uri="{FF2B5EF4-FFF2-40B4-BE49-F238E27FC236}">
                <a16:creationId xmlns:a16="http://schemas.microsoft.com/office/drawing/2014/main" id="{3146A2E1-4647-4C88-ACEE-125567A66B6E}"/>
              </a:ext>
            </a:extLst>
          </p:cNvPr>
          <p:cNvSpPr>
            <a:spLocks noGrp="1" noChangeArrowheads="1"/>
          </p:cNvSpPr>
          <p:nvPr>
            <p:ph idx="1"/>
          </p:nvPr>
        </p:nvSpPr>
        <p:spPr>
          <a:xfrm>
            <a:off x="468313" y="1412875"/>
            <a:ext cx="8229600" cy="5000625"/>
          </a:xfrm>
        </p:spPr>
        <p:txBody>
          <a:bodyPr/>
          <a:lstStyle/>
          <a:p>
            <a:pPr indent="719138">
              <a:spcBef>
                <a:spcPct val="0"/>
              </a:spcBef>
              <a:buFontTx/>
              <a:buNone/>
            </a:pPr>
            <a:r>
              <a:rPr lang="zh-CN" altLang="zh-CN" sz="2000"/>
              <a:t>在数学中，对判断会作出“对”和“错”的回答。为了在计算机语言中规范这种表达，把结果是肯定的用“</a:t>
            </a:r>
            <a:r>
              <a:rPr lang="en-US" altLang="zh-CN" sz="2000"/>
              <a:t>True</a:t>
            </a:r>
            <a:r>
              <a:rPr lang="zh-CN" altLang="zh-CN" sz="2000"/>
              <a:t>”表示，把结果是否定的用“</a:t>
            </a:r>
            <a:r>
              <a:rPr lang="en-US" altLang="zh-CN" sz="2000"/>
              <a:t>False</a:t>
            </a:r>
            <a:r>
              <a:rPr lang="zh-CN" altLang="zh-CN" sz="2000"/>
              <a:t>”来表示。例如</a:t>
            </a:r>
            <a:r>
              <a:rPr lang="zh-CN" altLang="en-US" sz="2000"/>
              <a:t>：</a:t>
            </a:r>
            <a:endParaRPr lang="en-US" altLang="zh-CN" sz="2000"/>
          </a:p>
          <a:p>
            <a:pPr indent="719138">
              <a:spcBef>
                <a:spcPct val="0"/>
              </a:spcBef>
              <a:buFontTx/>
              <a:buNone/>
            </a:pPr>
            <a:r>
              <a:rPr lang="en-US" altLang="zh-CN" sz="2000" b="1"/>
              <a:t>#&lt;</a:t>
            </a:r>
            <a:r>
              <a:rPr lang="zh-CN" altLang="zh-CN" sz="2000" b="1"/>
              <a:t>程序：布尔类型例子</a:t>
            </a:r>
            <a:r>
              <a:rPr lang="en-US" altLang="zh-CN" sz="2000" b="1"/>
              <a:t>&gt;</a:t>
            </a:r>
            <a:endParaRPr lang="zh-CN" altLang="zh-CN" sz="2000"/>
          </a:p>
          <a:p>
            <a:pPr indent="719138">
              <a:spcBef>
                <a:spcPct val="0"/>
              </a:spcBef>
              <a:buFontTx/>
              <a:buNone/>
            </a:pPr>
            <a:r>
              <a:rPr lang="en-US" altLang="zh-CN" sz="2000"/>
              <a:t>b = 100&lt;101</a:t>
            </a:r>
            <a:endParaRPr lang="zh-CN" altLang="zh-CN" sz="2000"/>
          </a:p>
          <a:p>
            <a:pPr indent="719138">
              <a:spcBef>
                <a:spcPct val="0"/>
              </a:spcBef>
              <a:buFontTx/>
              <a:buNone/>
            </a:pPr>
            <a:r>
              <a:rPr lang="en-US" altLang="zh-CN" sz="2000"/>
              <a:t>print (b)</a:t>
            </a:r>
            <a:endParaRPr lang="zh-CN" altLang="zh-CN" sz="2000"/>
          </a:p>
          <a:p>
            <a:pPr indent="719138">
              <a:spcBef>
                <a:spcPct val="0"/>
              </a:spcBef>
              <a:buFontTx/>
              <a:buNone/>
            </a:pPr>
            <a:r>
              <a:rPr lang="zh-CN" altLang="zh-CN" sz="2000"/>
              <a:t>这里，</a:t>
            </a:r>
            <a:r>
              <a:rPr lang="en-US" altLang="zh-CN" sz="2000"/>
              <a:t>b</a:t>
            </a:r>
            <a:r>
              <a:rPr lang="zh-CN" altLang="zh-CN" sz="2000"/>
              <a:t>是布尔类型变量，</a:t>
            </a:r>
            <a:r>
              <a:rPr lang="en-US" altLang="zh-CN" sz="2000"/>
              <a:t>b=100&lt;101</a:t>
            </a:r>
            <a:r>
              <a:rPr lang="zh-CN" altLang="zh-CN" sz="2000"/>
              <a:t>为布尔表达式，运行此段程序，将输出</a:t>
            </a:r>
            <a:r>
              <a:rPr lang="en-US" altLang="zh-CN" sz="2000"/>
              <a:t>True</a:t>
            </a:r>
            <a:r>
              <a:rPr lang="zh-CN" altLang="zh-CN" sz="2000"/>
              <a:t>。布尔类变量只有二种可能值：</a:t>
            </a:r>
            <a:r>
              <a:rPr lang="en-US" altLang="zh-CN" sz="2000"/>
              <a:t>True </a:t>
            </a:r>
            <a:r>
              <a:rPr lang="zh-CN" altLang="zh-CN" sz="2000"/>
              <a:t>或</a:t>
            </a:r>
            <a:r>
              <a:rPr lang="en-US" altLang="zh-CN" sz="2000"/>
              <a:t>False</a:t>
            </a:r>
            <a:r>
              <a:rPr lang="zh-CN" altLang="zh-CN" sz="2000"/>
              <a:t>。</a:t>
            </a:r>
            <a:r>
              <a:rPr lang="en-US" altLang="zh-CN" sz="2000"/>
              <a:t>Python </a:t>
            </a:r>
            <a:r>
              <a:rPr lang="zh-CN" altLang="zh-CN" sz="2000"/>
              <a:t>提供一整套布尔比较和逻辑运算，“</a:t>
            </a:r>
            <a:r>
              <a:rPr lang="en-US" altLang="zh-CN" sz="2000"/>
              <a:t>&lt;, &gt;, &lt;=, &gt;=, ==, !=</a:t>
            </a:r>
            <a:r>
              <a:rPr lang="zh-CN" altLang="zh-CN" sz="2000"/>
              <a:t>”，分别为小于，大于，小于等于，大于等于，等于，不等于</a:t>
            </a:r>
            <a:r>
              <a:rPr lang="en-US" altLang="zh-CN" sz="2000"/>
              <a:t>6</a:t>
            </a:r>
            <a:r>
              <a:rPr lang="zh-CN" altLang="zh-CN" sz="2000"/>
              <a:t>种比较运算符，以及“</a:t>
            </a:r>
            <a:r>
              <a:rPr lang="en-US" altLang="zh-CN" sz="2000"/>
              <a:t>and, or, not</a:t>
            </a:r>
            <a:r>
              <a:rPr lang="zh-CN" altLang="zh-CN" sz="2000"/>
              <a:t>”等逻辑运算符。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文本占位符 2">
            <a:extLst>
              <a:ext uri="{FF2B5EF4-FFF2-40B4-BE49-F238E27FC236}">
                <a16:creationId xmlns:a16="http://schemas.microsoft.com/office/drawing/2014/main" id="{256BEB61-188E-41A8-9367-E0084D5C2363}"/>
              </a:ext>
            </a:extLst>
          </p:cNvPr>
          <p:cNvSpPr>
            <a:spLocks noGrp="1"/>
          </p:cNvSpPr>
          <p:nvPr>
            <p:ph type="subTitle" idx="1"/>
          </p:nvPr>
        </p:nvSpPr>
        <p:spPr>
          <a:xfrm>
            <a:off x="1908175" y="2420938"/>
            <a:ext cx="6146800" cy="1485900"/>
          </a:xfrm>
        </p:spPr>
        <p:txBody>
          <a:bodyPr/>
          <a:lstStyle/>
          <a:p>
            <a:pPr>
              <a:defRPr/>
            </a:pPr>
            <a:r>
              <a:rPr lang="zh-CN" altLang="en-US" sz="5400"/>
              <a:t>运算符与表达式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0C463525-E54C-40D6-93BE-DA7FE5C7AEB9}"/>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0E4F3B65-D788-494A-BC89-4DAC65093672}"/>
              </a:ext>
            </a:extLst>
          </p:cNvPr>
          <p:cNvSpPr txBox="1">
            <a:spLocks noChangeArrowheads="1"/>
          </p:cNvSpPr>
          <p:nvPr/>
        </p:nvSpPr>
        <p:spPr bwMode="auto">
          <a:xfrm>
            <a:off x="1187450" y="765175"/>
            <a:ext cx="5314950" cy="132397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zh-CN" sz="4000">
                <a:solidFill>
                  <a:srgbClr val="262626"/>
                </a:solidFill>
                <a:latin typeface="微软雅黑" panose="020B0503020204020204" pitchFamily="34" charset="-122"/>
                <a:ea typeface="微软雅黑" panose="020B0503020204020204" pitchFamily="34" charset="-122"/>
              </a:rPr>
              <a:t>内置的数值运算操作</a:t>
            </a:r>
            <a:r>
              <a:rPr lang="zh-CN" altLang="en-US" sz="4000">
                <a:solidFill>
                  <a:srgbClr val="262626"/>
                </a:solidFill>
                <a:latin typeface="微软雅黑" panose="020B0503020204020204" pitchFamily="34" charset="-122"/>
                <a:ea typeface="微软雅黑" panose="020B0503020204020204" pitchFamily="34" charset="-122"/>
              </a:rPr>
              <a:t>符</a:t>
            </a:r>
          </a:p>
          <a:p>
            <a:pPr>
              <a:spcBef>
                <a:spcPct val="0"/>
              </a:spcBef>
              <a:buFontTx/>
              <a:buNone/>
              <a:defRPr/>
            </a:pPr>
            <a:endParaRPr lang="zh-CN" altLang="en-US" sz="400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1ECBDCA4-F92D-4FDF-919D-845C923366F6}"/>
              </a:ext>
            </a:extLst>
          </p:cNvPr>
          <p:cNvGraphicFramePr>
            <a:graphicFrameLocks noGrp="1"/>
          </p:cNvGraphicFramePr>
          <p:nvPr/>
        </p:nvGraphicFramePr>
        <p:xfrm>
          <a:off x="681038" y="1628775"/>
          <a:ext cx="7778750" cy="4392610"/>
        </p:xfrm>
        <a:graphic>
          <a:graphicData uri="http://schemas.openxmlformats.org/drawingml/2006/table">
            <a:tbl>
              <a:tblPr/>
              <a:tblGrid>
                <a:gridCol w="1946133">
                  <a:extLst>
                    <a:ext uri="{9D8B030D-6E8A-4147-A177-3AD203B41FA5}">
                      <a16:colId xmlns:a16="http://schemas.microsoft.com/office/drawing/2014/main" val="20000"/>
                    </a:ext>
                  </a:extLst>
                </a:gridCol>
                <a:gridCol w="5832617">
                  <a:extLst>
                    <a:ext uri="{9D8B030D-6E8A-4147-A177-3AD203B41FA5}">
                      <a16:colId xmlns:a16="http://schemas.microsoft.com/office/drawing/2014/main" val="20001"/>
                    </a:ext>
                  </a:extLst>
                </a:gridCol>
              </a:tblGrid>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之和</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之差</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之积</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之整数商，即：不大于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之商的最大整数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 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之商的余数，也称为模运算</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的负值，即：</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x*(-1)</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本身</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3926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次幂，即：</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18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320B497E-07E8-4454-BFB7-529F5D920E47}"/>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97E9370F-34BC-41EB-8693-2F6BF0966EE3}"/>
              </a:ext>
            </a:extLst>
          </p:cNvPr>
          <p:cNvSpPr txBox="1">
            <a:spLocks noChangeArrowheads="1"/>
          </p:cNvSpPr>
          <p:nvPr/>
        </p:nvSpPr>
        <p:spPr bwMode="auto">
          <a:xfrm>
            <a:off x="1276350" y="304800"/>
            <a:ext cx="4800600"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内置的数值运算函数</a:t>
            </a:r>
          </a:p>
        </p:txBody>
      </p:sp>
      <p:sp>
        <p:nvSpPr>
          <p:cNvPr id="36867" name="TextBox 2">
            <a:extLst>
              <a:ext uri="{FF2B5EF4-FFF2-40B4-BE49-F238E27FC236}">
                <a16:creationId xmlns:a16="http://schemas.microsoft.com/office/drawing/2014/main" id="{CB892441-5642-4BFF-A0B0-0604F7ACEEBA}"/>
              </a:ext>
            </a:extLst>
          </p:cNvPr>
          <p:cNvSpPr txBox="1">
            <a:spLocks noChangeArrowheads="1"/>
          </p:cNvSpPr>
          <p:nvPr/>
        </p:nvSpPr>
        <p:spPr bwMode="auto">
          <a:xfrm>
            <a:off x="323850" y="1268413"/>
            <a:ext cx="8605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pPr>
            <a:r>
              <a:rPr lang="en-US" altLang="zh-CN" sz="2400">
                <a:latin typeface="微软雅黑" panose="020B0503020204020204" pitchFamily="34" charset="-122"/>
                <a:ea typeface="微软雅黑" panose="020B0503020204020204" pitchFamily="34" charset="-122"/>
              </a:rPr>
              <a:t>Python</a:t>
            </a:r>
            <a:r>
              <a:rPr lang="zh-CN" altLang="zh-CN" sz="2400">
                <a:latin typeface="微软雅黑" panose="020B0503020204020204" pitchFamily="34" charset="-122"/>
                <a:ea typeface="微软雅黑" panose="020B0503020204020204" pitchFamily="34" charset="-122"/>
              </a:rPr>
              <a:t>解释器提供了一些内置函数，在这些内置函数之中，有</a:t>
            </a:r>
            <a:r>
              <a:rPr lang="en-US" altLang="zh-CN" sz="2400">
                <a:latin typeface="微软雅黑" panose="020B0503020204020204" pitchFamily="34" charset="-122"/>
                <a:ea typeface="微软雅黑" panose="020B0503020204020204" pitchFamily="34" charset="-122"/>
              </a:rPr>
              <a:t>6</a:t>
            </a:r>
            <a:r>
              <a:rPr lang="zh-CN" altLang="zh-CN" sz="2400">
                <a:latin typeface="微软雅黑" panose="020B0503020204020204" pitchFamily="34" charset="-122"/>
                <a:ea typeface="微软雅黑" panose="020B0503020204020204" pitchFamily="34" charset="-122"/>
              </a:rPr>
              <a:t>个函数与数值运算相关 </a:t>
            </a:r>
            <a:endParaRPr lang="en-US" altLang="zh-CN" sz="240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D5E1898D-0516-4486-B649-CAEACC69E482}"/>
              </a:ext>
            </a:extLst>
          </p:cNvPr>
          <p:cNvGraphicFramePr>
            <a:graphicFrameLocks noGrp="1"/>
          </p:cNvGraphicFramePr>
          <p:nvPr/>
        </p:nvGraphicFramePr>
        <p:xfrm>
          <a:off x="1403350" y="2565400"/>
          <a:ext cx="7165975" cy="3771898"/>
        </p:xfrm>
        <a:graphic>
          <a:graphicData uri="http://schemas.openxmlformats.org/drawingml/2006/table">
            <a:tbl>
              <a:tblPr/>
              <a:tblGrid>
                <a:gridCol w="1792387">
                  <a:extLst>
                    <a:ext uri="{9D8B030D-6E8A-4147-A177-3AD203B41FA5}">
                      <a16:colId xmlns:a16="http://schemas.microsoft.com/office/drawing/2014/main" val="20000"/>
                    </a:ext>
                  </a:extLst>
                </a:gridCol>
                <a:gridCol w="5373588">
                  <a:extLst>
                    <a:ext uri="{9D8B030D-6E8A-4147-A177-3AD203B41FA5}">
                      <a16:colId xmlns:a16="http://schemas.microsoft.com/office/drawing/2014/main" val="20001"/>
                    </a:ext>
                  </a:extLst>
                </a:gridCol>
              </a:tblGrid>
              <a:tr h="4617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函数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描述</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617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abs(x)</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的绝对值</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617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divmod(x, y)</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 x%y)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，输出为二元组形式（也称为元组类型）</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7315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pow(x, y[, z])</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(x**y)%z</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表示该参数可以省略，即：</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pow(x,y)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，它与</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相同</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315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round(x[, ndigits])</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对</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四舍五入，保留</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ndigits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位小数。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round(x)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返回四舍五入的整数值</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617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的最大值，</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没有限定</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6177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min(x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x</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x</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a:t>
                      </a:r>
                      <a:r>
                        <a:rPr kumimoji="0" lang="en-US" altLang="zh-CN" sz="1600" b="0" i="0"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的最小值，</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没有限定</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1" marR="68581"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1654969" y="1154906"/>
            <a:ext cx="920354" cy="923925"/>
          </a:xfrm>
          <a:prstGeom prst="rect">
            <a:avLst/>
          </a:prstGeom>
          <a:noFill/>
          <a:ln>
            <a:noFill/>
          </a:ln>
          <a:effectLst>
            <a:outerShdw blurRad="50800" dist="38100" dir="2700000" algn="tl" rotWithShape="0">
              <a:srgbClr val="808080">
                <a:alpha val="9000"/>
              </a:srgbClr>
            </a:outerShdw>
          </a:effectLst>
        </p:spPr>
      </p:pic>
      <p:sp>
        <p:nvSpPr>
          <p:cNvPr id="6147" name="TextBox 2"/>
          <p:cNvSpPr txBox="1">
            <a:spLocks noChangeArrowheads="1"/>
          </p:cNvSpPr>
          <p:nvPr/>
        </p:nvSpPr>
        <p:spPr bwMode="auto">
          <a:xfrm>
            <a:off x="2267744" y="2219326"/>
            <a:ext cx="6192688" cy="287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indent="-45720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zh-CN" sz="2400" dirty="0">
                <a:latin typeface="Palatino Linotype" panose="02040502050505030304" pitchFamily="18" charset="0"/>
                <a:ea typeface="楷体" panose="02010609060101010101" pitchFamily="49" charset="-122"/>
              </a:rPr>
              <a:t>处理数据</a:t>
            </a:r>
            <a:endParaRPr lang="zh-CN" altLang="en-US" sz="2400" dirty="0">
              <a:latin typeface="Palatino Linotype" panose="02040502050505030304" pitchFamily="18" charset="0"/>
              <a:ea typeface="楷体" panose="02010609060101010101" pitchFamily="49" charset="-122"/>
            </a:endParaRPr>
          </a:p>
          <a:p>
            <a:pPr eaLnBrk="1" hangingPunct="1">
              <a:lnSpc>
                <a:spcPct val="150000"/>
              </a:lnSpc>
              <a:buFontTx/>
              <a:buNone/>
            </a:pPr>
            <a:r>
              <a:rPr lang="zh-CN" altLang="zh-CN" sz="2400" dirty="0">
                <a:latin typeface="Palatino Linotype" panose="02040502050505030304" pitchFamily="18" charset="0"/>
                <a:ea typeface="楷体" panose="02010609060101010101" pitchFamily="49" charset="-122"/>
              </a:rPr>
              <a:t>处理（</a:t>
            </a:r>
            <a:r>
              <a:rPr lang="en-US" altLang="zh-CN" sz="2400" dirty="0">
                <a:latin typeface="Palatino Linotype" panose="02040502050505030304" pitchFamily="18" charset="0"/>
                <a:ea typeface="楷体" panose="02010609060101010101" pitchFamily="49" charset="-122"/>
              </a:rPr>
              <a:t>Process</a:t>
            </a:r>
            <a:r>
              <a:rPr lang="zh-CN" altLang="zh-CN" sz="2400" dirty="0">
                <a:latin typeface="Palatino Linotype" panose="02040502050505030304" pitchFamily="18" charset="0"/>
                <a:ea typeface="楷体" panose="02010609060101010101" pitchFamily="49" charset="-122"/>
              </a:rPr>
              <a:t>）是程序对输入数据进行计算产生输出结果的过程。计算问题的处理方法统称为“算法”，它是程序最重要的组成部分。可以说，算法是一个程序的灵魂。</a:t>
            </a:r>
          </a:p>
        </p:txBody>
      </p:sp>
      <p:sp>
        <p:nvSpPr>
          <p:cNvPr id="6148" name="矩形 2"/>
          <p:cNvSpPr>
            <a:spLocks noChangeArrowheads="1"/>
          </p:cNvSpPr>
          <p:nvPr/>
        </p:nvSpPr>
        <p:spPr bwMode="auto">
          <a:xfrm>
            <a:off x="2114550" y="1431132"/>
            <a:ext cx="53732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zh-CN" sz="3000">
                <a:solidFill>
                  <a:srgbClr val="262626"/>
                </a:solidFill>
                <a:latin typeface="微软雅黑" panose="020B0503020204020204" pitchFamily="34" charset="-122"/>
                <a:ea typeface="微软雅黑" panose="020B0503020204020204" pitchFamily="34" charset="-122"/>
              </a:rPr>
              <a:t>程序编写方法</a:t>
            </a:r>
            <a:endParaRPr lang="zh-CN" altLang="en-US" sz="3000">
              <a:solidFill>
                <a:srgbClr val="262626"/>
              </a:solidFill>
              <a:latin typeface="微软雅黑" panose="020B0503020204020204" pitchFamily="34" charset="-122"/>
              <a:ea typeface="微软雅黑" panose="020B0503020204020204" pitchFamily="34" charset="-122"/>
            </a:endParaRPr>
          </a:p>
        </p:txBody>
      </p:sp>
      <p:sp>
        <p:nvSpPr>
          <p:cNvPr id="6149" name="Rectangle 2"/>
          <p:cNvSpPr>
            <a:spLocks noChangeArrowheads="1"/>
          </p:cNvSpPr>
          <p:nvPr/>
        </p:nvSpPr>
        <p:spPr bwMode="auto">
          <a:xfrm>
            <a:off x="2096691" y="3752136"/>
            <a:ext cx="8742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BC68A4B2-B584-466E-9CAA-89F194343A41}"/>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3F96E4D6-59B2-4BFD-9727-2895C78542C0}"/>
              </a:ext>
            </a:extLst>
          </p:cNvPr>
          <p:cNvSpPr txBox="1">
            <a:spLocks noChangeArrowheads="1"/>
          </p:cNvSpPr>
          <p:nvPr/>
        </p:nvSpPr>
        <p:spPr bwMode="auto">
          <a:xfrm>
            <a:off x="1220788" y="465138"/>
            <a:ext cx="3775075"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dirty="0">
                <a:solidFill>
                  <a:srgbClr val="262626"/>
                </a:solidFill>
                <a:latin typeface="微软雅黑" panose="020B0503020204020204" pitchFamily="34" charset="-122"/>
                <a:ea typeface="微软雅黑" panose="020B0503020204020204" pitchFamily="34" charset="-122"/>
              </a:rPr>
              <a:t>数字类型的转换</a:t>
            </a:r>
          </a:p>
        </p:txBody>
      </p:sp>
      <p:graphicFrame>
        <p:nvGraphicFramePr>
          <p:cNvPr id="2" name="表格 1">
            <a:extLst>
              <a:ext uri="{FF2B5EF4-FFF2-40B4-BE49-F238E27FC236}">
                <a16:creationId xmlns:a16="http://schemas.microsoft.com/office/drawing/2014/main" id="{8B59E1FF-78F1-4965-A9A9-F8D6993F4F2E}"/>
              </a:ext>
            </a:extLst>
          </p:cNvPr>
          <p:cNvGraphicFramePr>
            <a:graphicFrameLocks noGrp="1"/>
          </p:cNvGraphicFramePr>
          <p:nvPr/>
        </p:nvGraphicFramePr>
        <p:xfrm>
          <a:off x="1042988" y="3481388"/>
          <a:ext cx="7129462" cy="2835276"/>
        </p:xfrm>
        <a:graphic>
          <a:graphicData uri="http://schemas.openxmlformats.org/drawingml/2006/table">
            <a:tbl>
              <a:tblPr/>
              <a:tblGrid>
                <a:gridCol w="1783319">
                  <a:extLst>
                    <a:ext uri="{9D8B030D-6E8A-4147-A177-3AD203B41FA5}">
                      <a16:colId xmlns:a16="http://schemas.microsoft.com/office/drawing/2014/main" val="20000"/>
                    </a:ext>
                  </a:extLst>
                </a:gridCol>
                <a:gridCol w="5346143">
                  <a:extLst>
                    <a:ext uri="{9D8B030D-6E8A-4147-A177-3AD203B41FA5}">
                      <a16:colId xmlns:a16="http://schemas.microsoft.com/office/drawing/2014/main" val="20001"/>
                    </a:ext>
                  </a:extLst>
                </a:gridCol>
              </a:tblGrid>
              <a:tr h="53357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53357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int(x)</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转换为整数，</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可以是浮点数或字符串</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53357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float(x)</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转换为浮点数，</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可以是整数或字符串</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23455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complex(re[, im])</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生成一个复数，实部为</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，虚部为</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可以是整数、浮点数或字符串，</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可以是整数或浮点数但不能为字符串</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3" marR="68583"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37908" name="TextBox 2">
            <a:extLst>
              <a:ext uri="{FF2B5EF4-FFF2-40B4-BE49-F238E27FC236}">
                <a16:creationId xmlns:a16="http://schemas.microsoft.com/office/drawing/2014/main" id="{3D3F4D67-82CD-413A-B66C-813E0E1E2C14}"/>
              </a:ext>
            </a:extLst>
          </p:cNvPr>
          <p:cNvSpPr txBox="1">
            <a:spLocks noChangeArrowheads="1"/>
          </p:cNvSpPr>
          <p:nvPr/>
        </p:nvSpPr>
        <p:spPr bwMode="auto">
          <a:xfrm>
            <a:off x="395288" y="1341438"/>
            <a:ext cx="80645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pPr>
            <a:r>
              <a:rPr lang="zh-CN" altLang="zh-CN" sz="2000">
                <a:latin typeface="微软雅黑" panose="020B0503020204020204" pitchFamily="34" charset="-122"/>
                <a:ea typeface="微软雅黑" panose="020B0503020204020204" pitchFamily="34" charset="-122"/>
              </a:rPr>
              <a:t>数值运算操作符可以隐式地转换输出结果的数字类型</a:t>
            </a:r>
            <a:endParaRPr lang="zh-CN" altLang="en-US" sz="2000">
              <a:latin typeface="微软雅黑" panose="020B0503020204020204" pitchFamily="34" charset="-122"/>
              <a:ea typeface="微软雅黑" panose="020B0503020204020204" pitchFamily="34" charset="-122"/>
            </a:endParaRPr>
          </a:p>
          <a:p>
            <a:pPr lvl="1" algn="just" eaLnBrk="1" hangingPunct="1">
              <a:lnSpc>
                <a:spcPct val="150000"/>
              </a:lnSpc>
              <a:buClr>
                <a:srgbClr val="0066FF"/>
              </a:buClr>
            </a:pPr>
            <a:r>
              <a:rPr lang="zh-CN" altLang="zh-CN" sz="2000">
                <a:latin typeface="微软雅黑" panose="020B0503020204020204" pitchFamily="34" charset="-122"/>
                <a:ea typeface="微软雅黑" panose="020B0503020204020204" pitchFamily="34" charset="-122"/>
              </a:rPr>
              <a:t>例如，两个整数采用运算符“</a:t>
            </a:r>
            <a:r>
              <a:rPr lang="en-US" altLang="zh-CN" sz="2000">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”的除法将可能输出浮点数结果。此外，通过内置的数字类型转换函数可以显式地在数字类型之间进行转换  </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7375F3C4-1900-49E5-A363-6A06730481DD}"/>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02A6105A-D461-482C-BBD4-0C10D6DFC994}"/>
              </a:ext>
            </a:extLst>
          </p:cNvPr>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数字类型的转换</a:t>
            </a:r>
          </a:p>
        </p:txBody>
      </p:sp>
      <p:sp>
        <p:nvSpPr>
          <p:cNvPr id="38915" name="TextBox 2">
            <a:extLst>
              <a:ext uri="{FF2B5EF4-FFF2-40B4-BE49-F238E27FC236}">
                <a16:creationId xmlns:a16="http://schemas.microsoft.com/office/drawing/2014/main" id="{70E02775-44EB-4B43-961F-4BE2BA41FE05}"/>
              </a:ext>
            </a:extLst>
          </p:cNvPr>
          <p:cNvSpPr txBox="1">
            <a:spLocks noChangeArrowheads="1"/>
          </p:cNvSpPr>
          <p:nvPr/>
        </p:nvSpPr>
        <p:spPr bwMode="auto">
          <a:xfrm>
            <a:off x="430213" y="1692275"/>
            <a:ext cx="86058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indent="45720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三种类型可以相互转换</a:t>
            </a:r>
            <a:endParaRPr lang="en-US" altLang="zh-CN" sz="2800">
              <a:latin typeface="微软雅黑" panose="020B0503020204020204" pitchFamily="34" charset="-122"/>
              <a:ea typeface="微软雅黑" panose="020B0503020204020204" pitchFamily="34" charset="-122"/>
            </a:endParaRPr>
          </a:p>
          <a:p>
            <a:pPr eaLnBrk="1" hangingPunct="1">
              <a:lnSpc>
                <a:spcPct val="150000"/>
              </a:lnSpc>
            </a:pP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   函数：</a:t>
            </a:r>
            <a:r>
              <a:rPr lang="en-US" altLang="zh-CN" sz="2800">
                <a:latin typeface="微软雅黑" panose="020B0503020204020204" pitchFamily="34" charset="-122"/>
                <a:ea typeface="微软雅黑" panose="020B0503020204020204" pitchFamily="34" charset="-122"/>
              </a:rPr>
              <a:t>int(), float(), complex()</a:t>
            </a:r>
          </a:p>
          <a:p>
            <a:pPr lvl="1" algn="just" eaLnBrk="1" hangingPunct="1">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示例：</a:t>
            </a:r>
            <a:endParaRPr lang="en-US" altLang="zh-CN" sz="2800">
              <a:latin typeface="微软雅黑" panose="020B0503020204020204" pitchFamily="34" charset="-122"/>
              <a:ea typeface="微软雅黑" panose="020B0503020204020204" pitchFamily="34" charset="-122"/>
            </a:endParaRPr>
          </a:p>
          <a:p>
            <a:pPr lvl="2" algn="just" eaLnBrk="1" hangingPunct="1">
              <a:lnSpc>
                <a:spcPct val="15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 int(4.5) = 4 </a:t>
            </a:r>
            <a:r>
              <a:rPr lang="zh-CN" altLang="en-US" sz="2800">
                <a:latin typeface="微软雅黑" panose="020B0503020204020204" pitchFamily="34" charset="-122"/>
                <a:ea typeface="微软雅黑" panose="020B0503020204020204" pitchFamily="34" charset="-122"/>
              </a:rPr>
              <a:t>（直接去掉小数部分）</a:t>
            </a:r>
            <a:endParaRPr lang="en-US" altLang="zh-CN" sz="2800">
              <a:latin typeface="微软雅黑" panose="020B0503020204020204" pitchFamily="34" charset="-122"/>
              <a:ea typeface="微软雅黑" panose="020B0503020204020204" pitchFamily="34" charset="-122"/>
            </a:endParaRPr>
          </a:p>
          <a:p>
            <a:pPr lvl="2" algn="just" eaLnBrk="1" hangingPunct="1">
              <a:lnSpc>
                <a:spcPct val="15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 float(4) = 4.0 </a:t>
            </a:r>
            <a:r>
              <a:rPr lang="zh-CN" altLang="en-US" sz="2800">
                <a:latin typeface="微软雅黑" panose="020B0503020204020204" pitchFamily="34" charset="-122"/>
                <a:ea typeface="微软雅黑" panose="020B0503020204020204" pitchFamily="34" charset="-122"/>
              </a:rPr>
              <a:t>（增加小数部分）</a:t>
            </a:r>
            <a:endParaRPr lang="en-US" altLang="zh-CN" sz="2800">
              <a:latin typeface="微软雅黑" panose="020B0503020204020204" pitchFamily="34" charset="-122"/>
              <a:ea typeface="微软雅黑" panose="020B0503020204020204" pitchFamily="34" charset="-122"/>
            </a:endParaRPr>
          </a:p>
          <a:p>
            <a:pPr lvl="2" algn="just" eaLnBrk="1" hangingPunct="1">
              <a:lnSpc>
                <a:spcPct val="150000"/>
              </a:lnSpc>
              <a:buClr>
                <a:srgbClr val="0066FF"/>
              </a:buClr>
              <a:buFont typeface="Wingdings" panose="05000000000000000000" pitchFamily="2" charset="2"/>
              <a:buChar char="n"/>
            </a:pPr>
            <a:r>
              <a:rPr lang="en-US" altLang="zh-CN" sz="2800">
                <a:latin typeface="微软雅黑" panose="020B0503020204020204" pitchFamily="34" charset="-122"/>
                <a:ea typeface="微软雅黑" panose="020B0503020204020204" pitchFamily="34" charset="-122"/>
              </a:rPr>
              <a:t> complex(4) = 4 + 0J</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a:extLst>
              <a:ext uri="{FF2B5EF4-FFF2-40B4-BE49-F238E27FC236}">
                <a16:creationId xmlns:a16="http://schemas.microsoft.com/office/drawing/2014/main" id="{A3FCD132-B09A-467C-BFEB-751EB190DC87}"/>
              </a:ext>
            </a:extLst>
          </p:cNvPr>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p:spPr>
      </p:pic>
      <p:sp>
        <p:nvSpPr>
          <p:cNvPr id="3076" name="TextBox 2">
            <a:extLst>
              <a:ext uri="{FF2B5EF4-FFF2-40B4-BE49-F238E27FC236}">
                <a16:creationId xmlns:a16="http://schemas.microsoft.com/office/drawing/2014/main" id="{F6ADA89B-797F-49F8-8E37-EE74EA51D297}"/>
              </a:ext>
            </a:extLst>
          </p:cNvPr>
          <p:cNvSpPr txBox="1">
            <a:spLocks noChangeArrowheads="1"/>
          </p:cNvSpPr>
          <p:nvPr/>
        </p:nvSpPr>
        <p:spPr bwMode="auto">
          <a:xfrm>
            <a:off x="1187450" y="765175"/>
            <a:ext cx="3775075" cy="708025"/>
          </a:xfrm>
          <a:prstGeom prst="rect">
            <a:avLst/>
          </a:prstGeom>
          <a:noFill/>
          <a:ln>
            <a:noFill/>
          </a:ln>
          <a:effectLst>
            <a:outerShdw blurRad="50800" dist="38100" dir="2700000" algn="tl" rotWithShape="0">
              <a:srgbClr val="808080">
                <a:alpha val="12000"/>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数字类型的判断</a:t>
            </a:r>
          </a:p>
        </p:txBody>
      </p:sp>
      <p:sp>
        <p:nvSpPr>
          <p:cNvPr id="39939" name="TextBox 2">
            <a:extLst>
              <a:ext uri="{FF2B5EF4-FFF2-40B4-BE49-F238E27FC236}">
                <a16:creationId xmlns:a16="http://schemas.microsoft.com/office/drawing/2014/main" id="{6E168340-C8B4-4582-84A0-49A23A3E450A}"/>
              </a:ext>
            </a:extLst>
          </p:cNvPr>
          <p:cNvSpPr txBox="1">
            <a:spLocks noChangeArrowheads="1"/>
          </p:cNvSpPr>
          <p:nvPr/>
        </p:nvSpPr>
        <p:spPr bwMode="auto">
          <a:xfrm>
            <a:off x="430213" y="1692275"/>
            <a:ext cx="8605837"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indent="457200" eaLnBrk="0" hangingPunct="0">
              <a:defRPr>
                <a:solidFill>
                  <a:schemeClr val="tx1"/>
                </a:solidFill>
                <a:latin typeface="Verdana" panose="020B0604030504040204" pitchFamily="34" charset="0"/>
                <a:ea typeface="宋体" panose="02010600030101010101" pitchFamily="2" charset="-122"/>
              </a:defRPr>
            </a:lvl2pPr>
            <a:lvl3pPr eaLnBrk="0" hangingPunct="0">
              <a:defRPr>
                <a:solidFill>
                  <a:schemeClr val="tx1"/>
                </a:solidFill>
                <a:latin typeface="Verdana" panose="020B0604030504040204" pitchFamily="34" charset="0"/>
                <a:ea typeface="宋体" panose="02010600030101010101" pitchFamily="2" charset="-122"/>
              </a:defRPr>
            </a:lvl3pPr>
            <a:lvl4pPr eaLnBrk="0" hangingPunct="0">
              <a:defRPr>
                <a:solidFill>
                  <a:schemeClr val="tx1"/>
                </a:solidFill>
                <a:latin typeface="Verdana" panose="020B0604030504040204" pitchFamily="34" charset="0"/>
                <a:ea typeface="宋体" panose="02010600030101010101" pitchFamily="2" charset="-122"/>
              </a:defRPr>
            </a:lvl4pPr>
            <a:lvl5pPr eaLnBrk="0" hangingPunct="0">
              <a:defRPr>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lvl="1" algn="just" eaLnBrk="1" hangingPunct="1">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函数：</a:t>
            </a:r>
            <a:r>
              <a:rPr lang="en-US" altLang="zh-CN" sz="2800">
                <a:latin typeface="微软雅黑" panose="020B0503020204020204" pitchFamily="34" charset="-122"/>
                <a:ea typeface="微软雅黑" panose="020B0503020204020204" pitchFamily="34" charset="-122"/>
              </a:rPr>
              <a:t>type(x)</a:t>
            </a:r>
            <a:r>
              <a:rPr lang="zh-CN" altLang="en-US" sz="2800">
                <a:latin typeface="微软雅黑" panose="020B0503020204020204" pitchFamily="34" charset="-122"/>
                <a:ea typeface="微软雅黑" panose="020B0503020204020204" pitchFamily="34" charset="-122"/>
              </a:rPr>
              <a:t>，返回</a:t>
            </a:r>
            <a:r>
              <a:rPr lang="en-US" altLang="zh-CN" sz="2800">
                <a:latin typeface="微软雅黑" panose="020B0503020204020204" pitchFamily="34" charset="-122"/>
                <a:ea typeface="微软雅黑" panose="020B0503020204020204" pitchFamily="34" charset="-122"/>
              </a:rPr>
              <a:t>x</a:t>
            </a:r>
            <a:r>
              <a:rPr lang="zh-CN" altLang="en-US" sz="2800">
                <a:latin typeface="微软雅黑" panose="020B0503020204020204" pitchFamily="34" charset="-122"/>
                <a:ea typeface="微软雅黑" panose="020B0503020204020204" pitchFamily="34" charset="-122"/>
              </a:rPr>
              <a:t>的类型，适用于所有类型的判断</a:t>
            </a:r>
            <a:endParaRPr lang="en-US" altLang="zh-CN" sz="2800">
              <a:latin typeface="微软雅黑" panose="020B0503020204020204" pitchFamily="34" charset="-122"/>
              <a:ea typeface="微软雅黑" panose="020B0503020204020204" pitchFamily="34" charset="-122"/>
            </a:endParaRPr>
          </a:p>
          <a:p>
            <a:pPr lvl="1" algn="just" eaLnBrk="1" hangingPunct="1">
              <a:lnSpc>
                <a:spcPct val="150000"/>
              </a:lnSpc>
              <a:buClr>
                <a:srgbClr val="0066FF"/>
              </a:buClr>
              <a:buFont typeface="Wingdings" panose="05000000000000000000" pitchFamily="2" charset="2"/>
              <a:buChar char="n"/>
            </a:pPr>
            <a:r>
              <a:rPr lang="zh-CN" altLang="en-US" sz="2800">
                <a:latin typeface="微软雅黑" panose="020B0503020204020204" pitchFamily="34" charset="-122"/>
                <a:ea typeface="微软雅黑" panose="020B0503020204020204" pitchFamily="34" charset="-122"/>
              </a:rPr>
              <a:t>示例：</a:t>
            </a:r>
            <a:endParaRPr lang="en-US" altLang="zh-CN" sz="2800">
              <a:latin typeface="微软雅黑" panose="020B0503020204020204" pitchFamily="34" charset="-122"/>
              <a:ea typeface="微软雅黑" panose="020B0503020204020204" pitchFamily="34" charset="-122"/>
            </a:endParaRPr>
          </a:p>
        </p:txBody>
      </p:sp>
      <p:pic>
        <p:nvPicPr>
          <p:cNvPr id="39940" name="图片 1">
            <a:extLst>
              <a:ext uri="{FF2B5EF4-FFF2-40B4-BE49-F238E27FC236}">
                <a16:creationId xmlns:a16="http://schemas.microsoft.com/office/drawing/2014/main" id="{9C851E05-5384-4CAF-ADF9-1680205A2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817938"/>
            <a:ext cx="29908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1369C35-DEE7-4C64-85F6-3BEEA7C2F50E}"/>
              </a:ext>
            </a:extLst>
          </p:cNvPr>
          <p:cNvSpPr/>
          <p:nvPr/>
        </p:nvSpPr>
        <p:spPr>
          <a:xfrm>
            <a:off x="1691680" y="533699"/>
            <a:ext cx="3096344" cy="519037"/>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微实践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鸡兔同笼</a:t>
            </a:r>
          </a:p>
        </p:txBody>
      </p:sp>
      <p:sp>
        <p:nvSpPr>
          <p:cNvPr id="15" name="矩形 14">
            <a:extLst>
              <a:ext uri="{FF2B5EF4-FFF2-40B4-BE49-F238E27FC236}">
                <a16:creationId xmlns:a16="http://schemas.microsoft.com/office/drawing/2014/main" id="{A5F56049-C7A4-4E2D-9845-D4AE374097B6}"/>
              </a:ext>
            </a:extLst>
          </p:cNvPr>
          <p:cNvSpPr/>
          <p:nvPr/>
        </p:nvSpPr>
        <p:spPr>
          <a:xfrm>
            <a:off x="1979712" y="3669119"/>
            <a:ext cx="5982483" cy="1754326"/>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zh-CN" altLang="en-US" dirty="0">
                <a:latin typeface="Consolas" panose="020B0609020204030204" pitchFamily="49" charset="0"/>
                <a:ea typeface="阿里巴巴普惠体 R" panose="00020600040101010101" pitchFamily="18" charset="-122"/>
                <a:cs typeface="阿里巴巴普惠体 R" panose="00020600040101010101" pitchFamily="18" charset="-122"/>
              </a:rPr>
              <a:t>问题分析：</a:t>
            </a:r>
            <a:endParaRPr lang="en-US" altLang="zh-CN" dirty="0">
              <a:latin typeface="Consolas" panose="020B0609020204030204" pitchFamily="49" charset="0"/>
              <a:ea typeface="阿里巴巴普惠体 R" panose="00020600040101010101" pitchFamily="18" charset="-122"/>
              <a:cs typeface="阿里巴巴普惠体 R" panose="00020600040101010101" pitchFamily="18" charset="-122"/>
            </a:endParaRPr>
          </a:p>
          <a:p>
            <a:r>
              <a:rPr lang="zh-CN" altLang="en-US" dirty="0">
                <a:latin typeface="Consolas" panose="020B0609020204030204" pitchFamily="49" charset="0"/>
                <a:ea typeface="阿里巴巴普惠体 R" panose="00020600040101010101" pitchFamily="18" charset="-122"/>
                <a:cs typeface="阿里巴巴普惠体 R" panose="00020600040101010101" pitchFamily="18" charset="-122"/>
              </a:rPr>
              <a:t>一只鸡有一个头和两只脚，一只兔有一个头和四只脚。假定笼中全部是鸡，每个头对应两只脚，</a:t>
            </a:r>
            <a:r>
              <a:rPr lang="en-US" altLang="zh-CN" dirty="0">
                <a:latin typeface="Consolas" panose="020B0609020204030204" pitchFamily="49" charset="0"/>
                <a:ea typeface="阿里巴巴普惠体 R" panose="00020600040101010101" pitchFamily="18" charset="-122"/>
                <a:cs typeface="阿里巴巴普惠体 R" panose="00020600040101010101" pitchFamily="18" charset="-122"/>
              </a:rPr>
              <a:t>35</a:t>
            </a:r>
            <a:r>
              <a:rPr lang="zh-CN" altLang="en-US" dirty="0">
                <a:latin typeface="Consolas" panose="020B0609020204030204" pitchFamily="49" charset="0"/>
                <a:ea typeface="阿里巴巴普惠体 R" panose="00020600040101010101" pitchFamily="18" charset="-122"/>
                <a:cs typeface="阿里巴巴普惠体 R" panose="00020600040101010101" pitchFamily="18" charset="-122"/>
              </a:rPr>
              <a:t>个头对应</a:t>
            </a:r>
            <a:r>
              <a:rPr lang="en-US" altLang="zh-CN" dirty="0">
                <a:latin typeface="Consolas" panose="020B0609020204030204" pitchFamily="49" charset="0"/>
                <a:ea typeface="阿里巴巴普惠体 R" panose="00020600040101010101" pitchFamily="18" charset="-122"/>
                <a:cs typeface="阿里巴巴普惠体 R" panose="00020600040101010101" pitchFamily="18" charset="-122"/>
              </a:rPr>
              <a:t>70</a:t>
            </a:r>
            <a:r>
              <a:rPr lang="zh-CN" altLang="en-US" dirty="0">
                <a:latin typeface="Consolas" panose="020B0609020204030204" pitchFamily="49" charset="0"/>
                <a:ea typeface="阿里巴巴普惠体 R" panose="00020600040101010101" pitchFamily="18" charset="-122"/>
                <a:cs typeface="阿里巴巴普惠体 R" panose="00020600040101010101" pitchFamily="18" charset="-122"/>
              </a:rPr>
              <a:t>只脚。但是一共有</a:t>
            </a:r>
            <a:r>
              <a:rPr lang="en-US" altLang="zh-CN" dirty="0">
                <a:latin typeface="Consolas" panose="020B0609020204030204" pitchFamily="49" charset="0"/>
                <a:ea typeface="阿里巴巴普惠体 R" panose="00020600040101010101" pitchFamily="18" charset="-122"/>
                <a:cs typeface="阿里巴巴普惠体 R" panose="00020600040101010101" pitchFamily="18" charset="-122"/>
              </a:rPr>
              <a:t>94</a:t>
            </a:r>
            <a:r>
              <a:rPr lang="zh-CN" altLang="en-US" dirty="0">
                <a:latin typeface="Consolas" panose="020B0609020204030204" pitchFamily="49" charset="0"/>
                <a:ea typeface="阿里巴巴普惠体 R" panose="00020600040101010101" pitchFamily="18" charset="-122"/>
                <a:cs typeface="阿里巴巴普惠体 R" panose="00020600040101010101" pitchFamily="18" charset="-122"/>
              </a:rPr>
              <a:t>只脚，因此剩下的脚就是兔子的另外两只脚，只需要将剩余的脚除以</a:t>
            </a:r>
            <a:r>
              <a:rPr lang="en-US" altLang="zh-CN" dirty="0">
                <a:latin typeface="Consolas" panose="020B0609020204030204" pitchFamily="49" charset="0"/>
                <a:ea typeface="阿里巴巴普惠体 R" panose="00020600040101010101" pitchFamily="18" charset="-122"/>
                <a:cs typeface="阿里巴巴普惠体 R" panose="00020600040101010101" pitchFamily="18" charset="-122"/>
              </a:rPr>
              <a:t>2</a:t>
            </a:r>
            <a:r>
              <a:rPr lang="zh-CN" altLang="en-US" dirty="0">
                <a:latin typeface="Consolas" panose="020B0609020204030204" pitchFamily="49" charset="0"/>
                <a:ea typeface="阿里巴巴普惠体 R" panose="00020600040101010101" pitchFamily="18" charset="-122"/>
                <a:cs typeface="阿里巴巴普惠体 R" panose="00020600040101010101" pitchFamily="18" charset="-122"/>
              </a:rPr>
              <a:t>就可以得到兔子的数量。有了兔子的数量就可以计算得到鸡的数量。</a:t>
            </a:r>
          </a:p>
        </p:txBody>
      </p:sp>
      <p:sp>
        <p:nvSpPr>
          <p:cNvPr id="65" name="文本框 64">
            <a:extLst>
              <a:ext uri="{FF2B5EF4-FFF2-40B4-BE49-F238E27FC236}">
                <a16:creationId xmlns:a16="http://schemas.microsoft.com/office/drawing/2014/main" id="{9529FB48-2BE3-4756-A749-2C0EE26AAFAD}"/>
              </a:ext>
            </a:extLst>
          </p:cNvPr>
          <p:cNvSpPr txBox="1"/>
          <p:nvPr/>
        </p:nvSpPr>
        <p:spPr>
          <a:xfrm>
            <a:off x="1619671" y="1415285"/>
            <a:ext cx="5842915" cy="147732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鸡兔同笼是中国古代的数学名题之一，</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孙子算经</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中就记载了这个有趣的问题：今有雉兔同笼，上有三十五头，下有九十四足，问雉兔各几何？​这四句话的意思是：有若干只鸡兔同在一个笼子里，从上面数，有</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35</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个头，从下面数，有</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94</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只脚。问笼中各有多少只鸡和兔？</a:t>
            </a:r>
          </a:p>
        </p:txBody>
      </p:sp>
    </p:spTree>
    <p:extLst>
      <p:ext uri="{BB962C8B-B14F-4D97-AF65-F5344CB8AC3E}">
        <p14:creationId xmlns:p14="http://schemas.microsoft.com/office/powerpoint/2010/main" val="299427744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1369C35-DEE7-4C64-85F6-3BEEA7C2F50E}"/>
              </a:ext>
            </a:extLst>
          </p:cNvPr>
          <p:cNvSpPr/>
          <p:nvPr/>
        </p:nvSpPr>
        <p:spPr>
          <a:xfrm>
            <a:off x="2699792" y="288844"/>
            <a:ext cx="3286249" cy="300735"/>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微实践 </a:t>
            </a:r>
            <a:r>
              <a:rPr lang="en-US" altLang="zh-CN"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a:t>
            </a:r>
            <a:r>
              <a:rPr lang="zh-CN" altLang="en-US"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鸡兔同笼</a:t>
            </a:r>
          </a:p>
        </p:txBody>
      </p:sp>
      <p:sp>
        <p:nvSpPr>
          <p:cNvPr id="10" name="矩形 9">
            <a:extLst>
              <a:ext uri="{FF2B5EF4-FFF2-40B4-BE49-F238E27FC236}">
                <a16:creationId xmlns:a16="http://schemas.microsoft.com/office/drawing/2014/main" id="{CD64C69C-EC65-4A17-AD2C-427FE7BE9C7A}"/>
              </a:ext>
            </a:extLst>
          </p:cNvPr>
          <p:cNvSpPr/>
          <p:nvPr/>
        </p:nvSpPr>
        <p:spPr>
          <a:xfrm>
            <a:off x="1403648" y="915428"/>
            <a:ext cx="7102464" cy="313932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altLang="zh-CN" dirty="0">
                <a:solidFill>
                  <a:srgbClr val="008000"/>
                </a:solidFill>
                <a:latin typeface="Consolas" panose="020B0609020204030204" pitchFamily="49" charset="0"/>
              </a:rPr>
              <a:t>#chickenrabbit.py</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iHeads</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35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变量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头的数量</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iFeet</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94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变量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脚的数量</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 = </a:t>
            </a:r>
            <a:r>
              <a:rPr lang="en-US" altLang="zh-CN" dirty="0" err="1">
                <a:solidFill>
                  <a:srgbClr val="000000"/>
                </a:solidFill>
                <a:latin typeface="Consolas" panose="020B0609020204030204" pitchFamily="49" charset="0"/>
              </a:rPr>
              <a:t>iFeet</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iHeads</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假设全部是鸡，余下的脚的数量</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iRabbits</a:t>
            </a:r>
            <a:r>
              <a:rPr lang="en-US" altLang="zh-CN" dirty="0">
                <a:solidFill>
                  <a:srgbClr val="000000"/>
                </a:solidFill>
                <a:latin typeface="Consolas" panose="020B0609020204030204" pitchFamily="49" charset="0"/>
              </a:rPr>
              <a:t> = a /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免的数量等于余下的脚数</a:t>
            </a:r>
            <a:r>
              <a:rPr lang="en-US" altLang="zh-CN" dirty="0">
                <a:solidFill>
                  <a:srgbClr val="008000"/>
                </a:solidFill>
                <a:latin typeface="Consolas" panose="020B0609020204030204" pitchFamily="49" charset="0"/>
              </a:rPr>
              <a:t>/2</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iChicken</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iHeads</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iRabbits</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鸡的数量等于 头的数量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兔的数量</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print(</a:t>
            </a:r>
            <a:r>
              <a:rPr lang="en-US" altLang="zh-CN" dirty="0">
                <a:solidFill>
                  <a:srgbClr val="A31515"/>
                </a:solidFill>
                <a:latin typeface="Consolas" panose="020B0609020204030204" pitchFamily="49" charset="0"/>
              </a:rPr>
              <a:t>"Number of chicken = %d,"</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iChicken</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"Number of rabbits = %d"</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iRabbits</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输出</a:t>
            </a:r>
            <a:endParaRPr lang="zh-CN" altLang="en-US"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print(</a:t>
            </a:r>
            <a:r>
              <a:rPr lang="en-US" altLang="zh-CN" dirty="0" err="1">
                <a:solidFill>
                  <a:srgbClr val="000000"/>
                </a:solidFill>
                <a:latin typeface="Consolas" panose="020B0609020204030204" pitchFamily="49" charset="0"/>
              </a:rPr>
              <a:t>iFeet</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iChicken</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+iRabbits*</a:t>
            </a:r>
            <a:r>
              <a:rPr lang="en-US" altLang="zh-CN" dirty="0">
                <a:solidFill>
                  <a:srgbClr val="09885A"/>
                </a:solidFill>
                <a:latin typeface="Consolas" panose="020B0609020204030204" pitchFamily="49" charset="0"/>
              </a:rPr>
              <a:t>4</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验证脚数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鸡数*</a:t>
            </a:r>
            <a:r>
              <a:rPr lang="en-US" altLang="zh-CN" dirty="0">
                <a:solidFill>
                  <a:srgbClr val="008000"/>
                </a:solidFill>
                <a:latin typeface="Consolas" panose="020B0609020204030204" pitchFamily="49" charset="0"/>
              </a:rPr>
              <a:t>2 + </a:t>
            </a:r>
            <a:r>
              <a:rPr lang="zh-CN" altLang="en-US" dirty="0">
                <a:solidFill>
                  <a:srgbClr val="008000"/>
                </a:solidFill>
                <a:latin typeface="Consolas" panose="020B0609020204030204" pitchFamily="49" charset="0"/>
              </a:rPr>
              <a:t>兔数*</a:t>
            </a:r>
            <a:r>
              <a:rPr lang="en-US" altLang="zh-CN" dirty="0">
                <a:solidFill>
                  <a:srgbClr val="008000"/>
                </a:solidFill>
                <a:latin typeface="Consolas" panose="020B0609020204030204" pitchFamily="49" charset="0"/>
              </a:rPr>
              <a:t>4</a:t>
            </a:r>
            <a:endParaRPr lang="zh-CN" altLang="en-US" dirty="0">
              <a:solidFill>
                <a:srgbClr val="000000"/>
              </a:solidFill>
              <a:latin typeface="Consolas" panose="020B0609020204030204" pitchFamily="49" charset="0"/>
            </a:endParaRPr>
          </a:p>
        </p:txBody>
      </p:sp>
      <p:sp>
        <p:nvSpPr>
          <p:cNvPr id="15" name="矩形 14">
            <a:extLst>
              <a:ext uri="{FF2B5EF4-FFF2-40B4-BE49-F238E27FC236}">
                <a16:creationId xmlns:a16="http://schemas.microsoft.com/office/drawing/2014/main" id="{A5F56049-C7A4-4E2D-9845-D4AE374097B6}"/>
              </a:ext>
            </a:extLst>
          </p:cNvPr>
          <p:cNvSpPr/>
          <p:nvPr/>
        </p:nvSpPr>
        <p:spPr>
          <a:xfrm>
            <a:off x="1444319" y="4316967"/>
            <a:ext cx="7102465" cy="646331"/>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altLang="zh-CN" dirty="0">
                <a:latin typeface="Consolas" panose="020B0609020204030204" pitchFamily="49" charset="0"/>
                <a:ea typeface="阿里巴巴普惠体 R" panose="00020600040101010101" pitchFamily="18" charset="-122"/>
                <a:cs typeface="阿里巴巴普惠体 R" panose="00020600040101010101" pitchFamily="18" charset="-122"/>
              </a:rPr>
              <a:t>Number of chicken = 23, Number of rabbits = 12</a:t>
            </a:r>
          </a:p>
          <a:p>
            <a:r>
              <a:rPr lang="en-US" altLang="zh-CN" dirty="0">
                <a:latin typeface="Consolas" panose="020B0609020204030204" pitchFamily="49" charset="0"/>
                <a:ea typeface="阿里巴巴普惠体 R" panose="00020600040101010101" pitchFamily="18" charset="-122"/>
                <a:cs typeface="阿里巴巴普惠体 R" panose="00020600040101010101" pitchFamily="18" charset="-122"/>
              </a:rPr>
              <a:t>True</a:t>
            </a:r>
            <a:endParaRPr lang="zh-CN" altLang="en-US" dirty="0">
              <a:latin typeface="Consolas" panose="020B0609020204030204" pitchFamily="49" charset="0"/>
              <a:ea typeface="阿里巴巴普惠体 R" panose="00020600040101010101" pitchFamily="18" charset="-122"/>
              <a:cs typeface="阿里巴巴普惠体 R" panose="00020600040101010101" pitchFamily="18" charset="-122"/>
            </a:endParaRPr>
          </a:p>
        </p:txBody>
      </p:sp>
      <p:sp>
        <p:nvSpPr>
          <p:cNvPr id="65" name="文本框 64">
            <a:extLst>
              <a:ext uri="{FF2B5EF4-FFF2-40B4-BE49-F238E27FC236}">
                <a16:creationId xmlns:a16="http://schemas.microsoft.com/office/drawing/2014/main" id="{9529FB48-2BE3-4756-A749-2C0EE26AAFAD}"/>
              </a:ext>
            </a:extLst>
          </p:cNvPr>
          <p:cNvSpPr txBox="1"/>
          <p:nvPr/>
        </p:nvSpPr>
        <p:spPr>
          <a:xfrm>
            <a:off x="1403648" y="5373216"/>
            <a:ext cx="7143136" cy="101566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 “Number of chicken = %d,” % </a:t>
            </a:r>
            <a:r>
              <a:rPr lang="en-US" altLang="zh-CN" sz="20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iChicken</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中间的</a:t>
            </a:r>
            <a:r>
              <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%d</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是占位符，表示在</a:t>
            </a:r>
            <a:r>
              <a:rPr lang="en-US" altLang="zh-CN"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%d</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这个位置以十进制整数形式输出变量</a:t>
            </a:r>
            <a:r>
              <a:rPr lang="en-US" altLang="zh-CN" sz="2000" dirty="0" err="1">
                <a:latin typeface="阿里巴巴普惠体 R" panose="00020600040101010101" pitchFamily="18" charset="-122"/>
                <a:ea typeface="阿里巴巴普惠体 R" panose="00020600040101010101" pitchFamily="18" charset="-122"/>
                <a:cs typeface="阿里巴巴普惠体 R" panose="00020600040101010101" pitchFamily="18" charset="-122"/>
              </a:rPr>
              <a:t>iChicken</a:t>
            </a:r>
            <a:r>
              <a:rPr lang="zh-CN" altLang="en-US" sz="2000" dirty="0">
                <a:latin typeface="阿里巴巴普惠体 R" panose="00020600040101010101" pitchFamily="18" charset="-122"/>
                <a:ea typeface="阿里巴巴普惠体 R" panose="00020600040101010101" pitchFamily="18" charset="-122"/>
                <a:cs typeface="阿里巴巴普惠体 R" panose="00020600040101010101" pitchFamily="18" charset="-122"/>
              </a:rPr>
              <a:t>的值。</a:t>
            </a:r>
          </a:p>
        </p:txBody>
      </p:sp>
      <p:sp>
        <p:nvSpPr>
          <p:cNvPr id="21" name="Freeform 17">
            <a:extLst>
              <a:ext uri="{FF2B5EF4-FFF2-40B4-BE49-F238E27FC236}">
                <a16:creationId xmlns:a16="http://schemas.microsoft.com/office/drawing/2014/main" id="{2B1AECB6-ED39-4707-B3FF-6FB1A93DD372}"/>
              </a:ext>
            </a:extLst>
          </p:cNvPr>
          <p:cNvSpPr>
            <a:spLocks noEditPoints="1"/>
          </p:cNvSpPr>
          <p:nvPr/>
        </p:nvSpPr>
        <p:spPr bwMode="auto">
          <a:xfrm flipH="1">
            <a:off x="8227194" y="1239250"/>
            <a:ext cx="360865" cy="352070"/>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68580" tIns="34290" rIns="68580" bIns="34290" numCol="1" anchor="t" anchorCtr="0" compatLnSpc="1"/>
          <a:lstStyle/>
          <a:p>
            <a:endParaRPr lang="zh-CN" altLang="en-US">
              <a:solidFill>
                <a:srgbClr val="FDEBCD"/>
              </a:solidFill>
            </a:endParaRPr>
          </a:p>
        </p:txBody>
      </p:sp>
    </p:spTree>
    <p:extLst>
      <p:ext uri="{BB962C8B-B14F-4D97-AF65-F5344CB8AC3E}">
        <p14:creationId xmlns:p14="http://schemas.microsoft.com/office/powerpoint/2010/main" val="32550359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1654969" y="1154906"/>
            <a:ext cx="920354" cy="923925"/>
          </a:xfrm>
          <a:prstGeom prst="rect">
            <a:avLst/>
          </a:prstGeom>
          <a:noFill/>
          <a:ln>
            <a:noFill/>
          </a:ln>
          <a:effectLst>
            <a:outerShdw blurRad="50800" dist="38100" dir="2700000" algn="tl" rotWithShape="0">
              <a:srgbClr val="808080">
                <a:alpha val="9000"/>
              </a:srgbClr>
            </a:outerShdw>
          </a:effectLst>
        </p:spPr>
      </p:pic>
      <p:sp>
        <p:nvSpPr>
          <p:cNvPr id="28674" name="TextBox 2"/>
          <p:cNvSpPr txBox="1">
            <a:spLocks noChangeArrowheads="1"/>
          </p:cNvSpPr>
          <p:nvPr/>
        </p:nvSpPr>
        <p:spPr bwMode="auto">
          <a:xfrm>
            <a:off x="2411760" y="2237186"/>
            <a:ext cx="5238007" cy="2951321"/>
          </a:xfrm>
          <a:prstGeom prst="rect">
            <a:avLst/>
          </a:prstGeom>
          <a:noFill/>
          <a:ln>
            <a:noFill/>
          </a:ln>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defRPr/>
            </a:pPr>
            <a:r>
              <a:rPr lang="zh-CN" altLang="zh-CN" sz="2100" dirty="0">
                <a:latin typeface="Palatino Linotype" panose="02040502050505030304" pitchFamily="18" charset="0"/>
                <a:ea typeface="楷体" panose="02010609060101010101" pitchFamily="49" charset="-122"/>
              </a:rPr>
              <a:t>输出数据</a:t>
            </a:r>
            <a:endParaRPr lang="zh-CN" altLang="en-US" sz="2100" dirty="0">
              <a:latin typeface="Palatino Linotype" panose="02040502050505030304" pitchFamily="18" charset="0"/>
              <a:ea typeface="楷体" panose="02010609060101010101" pitchFamily="49" charset="-122"/>
            </a:endParaRPr>
          </a:p>
          <a:p>
            <a:pPr marL="0" lvl="1" indent="0" algn="just">
              <a:lnSpc>
                <a:spcPct val="150000"/>
              </a:lnSpc>
              <a:spcBef>
                <a:spcPct val="0"/>
              </a:spcBef>
              <a:buClr>
                <a:srgbClr val="C00000"/>
              </a:buClr>
              <a:buNone/>
              <a:defRPr/>
            </a:pPr>
            <a:r>
              <a:rPr lang="zh-CN" altLang="zh-CN" sz="2100" dirty="0">
                <a:latin typeface="Palatino Linotype" panose="02040502050505030304" pitchFamily="18" charset="0"/>
                <a:ea typeface="楷体" panose="02010609060101010101" pitchFamily="49" charset="-122"/>
              </a:rPr>
              <a:t>输出（</a:t>
            </a:r>
            <a:r>
              <a:rPr lang="en-US" altLang="zh-CN" sz="2100" dirty="0">
                <a:latin typeface="Palatino Linotype" panose="02040502050505030304" pitchFamily="18" charset="0"/>
                <a:ea typeface="楷体" panose="02010609060101010101" pitchFamily="49" charset="-122"/>
              </a:rPr>
              <a:t>Output</a:t>
            </a:r>
            <a:r>
              <a:rPr lang="zh-CN" altLang="zh-CN" sz="2100" dirty="0">
                <a:latin typeface="Palatino Linotype" panose="02040502050505030304" pitchFamily="18" charset="0"/>
                <a:ea typeface="楷体" panose="02010609060101010101" pitchFamily="49" charset="-122"/>
              </a:rPr>
              <a:t>）是程序展示运算成果的方式。程序的输出方式包括：控制台输出、图形输出、文件输出、网络输出、操作系统内部变量输出等。</a:t>
            </a:r>
          </a:p>
          <a:p>
            <a:pPr lvl="1" algn="just" eaLnBrk="1" hangingPunct="1">
              <a:lnSpc>
                <a:spcPct val="150000"/>
              </a:lnSpc>
              <a:spcBef>
                <a:spcPct val="0"/>
              </a:spcBef>
              <a:buClr>
                <a:srgbClr val="C00000"/>
              </a:buClr>
              <a:buFont typeface="Wingdings" panose="05000000000000000000" pitchFamily="2" charset="2"/>
              <a:buChar char="n"/>
              <a:defRPr/>
            </a:pPr>
            <a:endParaRPr lang="zh-CN" altLang="en-US" sz="2100" dirty="0">
              <a:latin typeface="Palatino Linotype" panose="02040502050505030304" pitchFamily="18" charset="0"/>
              <a:ea typeface="楷体" panose="02010609060101010101" pitchFamily="49" charset="-122"/>
            </a:endParaRPr>
          </a:p>
        </p:txBody>
      </p:sp>
      <p:sp>
        <p:nvSpPr>
          <p:cNvPr id="7172" name="矩形 2"/>
          <p:cNvSpPr>
            <a:spLocks noChangeArrowheads="1"/>
          </p:cNvSpPr>
          <p:nvPr/>
        </p:nvSpPr>
        <p:spPr bwMode="auto">
          <a:xfrm>
            <a:off x="2114550" y="1431132"/>
            <a:ext cx="53732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zh-CN" sz="3000">
                <a:solidFill>
                  <a:srgbClr val="262626"/>
                </a:solidFill>
                <a:latin typeface="微软雅黑" panose="020B0503020204020204" pitchFamily="34" charset="-122"/>
                <a:ea typeface="微软雅黑" panose="020B0503020204020204" pitchFamily="34" charset="-122"/>
              </a:rPr>
              <a:t>程序编写方法</a:t>
            </a:r>
            <a:endParaRPr lang="zh-CN" altLang="en-US" sz="3000">
              <a:solidFill>
                <a:srgbClr val="262626"/>
              </a:solidFill>
              <a:latin typeface="微软雅黑" panose="020B0503020204020204" pitchFamily="34" charset="-122"/>
              <a:ea typeface="微软雅黑" panose="020B0503020204020204" pitchFamily="34" charset="-122"/>
            </a:endParaRPr>
          </a:p>
        </p:txBody>
      </p:sp>
      <p:sp>
        <p:nvSpPr>
          <p:cNvPr id="7173" name="Rectangle 2"/>
          <p:cNvSpPr>
            <a:spLocks noChangeArrowheads="1"/>
          </p:cNvSpPr>
          <p:nvPr/>
        </p:nvSpPr>
        <p:spPr bwMode="auto">
          <a:xfrm>
            <a:off x="2096691" y="3752136"/>
            <a:ext cx="87427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1184673" y="1038225"/>
            <a:ext cx="920353" cy="923925"/>
          </a:xfrm>
          <a:prstGeom prst="rect">
            <a:avLst/>
          </a:prstGeom>
          <a:noFill/>
          <a:ln>
            <a:noFill/>
          </a:ln>
          <a:effectLst>
            <a:outerShdw blurRad="63500" dist="38100" dir="2700000" algn="ctr" rotWithShape="0">
              <a:srgbClr val="000000">
                <a:alpha val="7999"/>
              </a:srgbClr>
            </a:outerShdw>
          </a:effectLst>
        </p:spPr>
      </p:pic>
      <p:sp>
        <p:nvSpPr>
          <p:cNvPr id="220164" name="TextBox 2"/>
          <p:cNvSpPr txBox="1">
            <a:spLocks noChangeArrowheads="1"/>
          </p:cNvSpPr>
          <p:nvPr/>
        </p:nvSpPr>
        <p:spPr bwMode="auto">
          <a:xfrm>
            <a:off x="1639492" y="1357313"/>
            <a:ext cx="2877711" cy="553998"/>
          </a:xfrm>
          <a:prstGeom prst="rect">
            <a:avLst/>
          </a:prstGeom>
          <a:noFill/>
          <a:ln>
            <a:noFill/>
          </a:ln>
          <a:effectLst>
            <a:outerShdw blurRad="63500" dist="38100" dir="2700000" algn="ctr" rotWithShape="0">
              <a:srgbClr val="000000">
                <a:alpha val="10999"/>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3000">
                <a:solidFill>
                  <a:srgbClr val="262626"/>
                </a:solidFill>
                <a:latin typeface="微软雅黑" panose="020B0503020204020204" pitchFamily="34" charset="-122"/>
                <a:ea typeface="微软雅黑" panose="020B0503020204020204" pitchFamily="34" charset="-122"/>
              </a:rPr>
              <a:t>程序的基本结构</a:t>
            </a:r>
            <a:endParaRPr lang="zh-CN" altLang="zh-CN" sz="3000">
              <a:solidFill>
                <a:srgbClr val="262626"/>
              </a:solidFill>
              <a:latin typeface="微软雅黑" panose="020B0503020204020204" pitchFamily="34" charset="-122"/>
              <a:ea typeface="微软雅黑" panose="020B0503020204020204" pitchFamily="34" charset="-122"/>
            </a:endParaRPr>
          </a:p>
        </p:txBody>
      </p:sp>
      <p:sp>
        <p:nvSpPr>
          <p:cNvPr id="9220" name="矩形 1"/>
          <p:cNvSpPr>
            <a:spLocks noChangeArrowheads="1"/>
          </p:cNvSpPr>
          <p:nvPr/>
        </p:nvSpPr>
        <p:spPr bwMode="auto">
          <a:xfrm>
            <a:off x="1639491" y="2281238"/>
            <a:ext cx="5994797" cy="3367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714500" indent="-3429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pPr>
            <a:r>
              <a:rPr lang="zh-CN" altLang="zh-CN" sz="1800">
                <a:latin typeface="微软雅黑" panose="020B0503020204020204" pitchFamily="34" charset="-122"/>
                <a:ea typeface="微软雅黑" panose="020B0503020204020204" pitchFamily="34" charset="-122"/>
              </a:rPr>
              <a:t>顺序结构是程序的基础，但单一的顺序结构不可能解决所有问题。</a:t>
            </a:r>
            <a:endParaRPr lang="zh-CN" altLang="en-US" sz="1800">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zh-CN" sz="1800">
                <a:latin typeface="微软雅黑" panose="020B0503020204020204" pitchFamily="34" charset="-122"/>
                <a:ea typeface="微软雅黑" panose="020B0503020204020204" pitchFamily="34" charset="-122"/>
              </a:rPr>
              <a:t>程序由三种基本结构组成：</a:t>
            </a:r>
            <a:endParaRPr lang="zh-CN" altLang="en-US" sz="1800">
              <a:latin typeface="微软雅黑" panose="020B0503020204020204" pitchFamily="34" charset="-122"/>
              <a:ea typeface="微软雅黑" panose="020B0503020204020204" pitchFamily="34" charset="-122"/>
            </a:endParaRPr>
          </a:p>
          <a:p>
            <a:pPr lvl="3" eaLnBrk="1" hangingPunct="1">
              <a:lnSpc>
                <a:spcPct val="150000"/>
              </a:lnSpc>
              <a:spcBef>
                <a:spcPct val="0"/>
              </a:spcBef>
              <a:buFont typeface="Wingdings" panose="05000000000000000000" pitchFamily="2" charset="2"/>
              <a:buChar char="n"/>
            </a:pPr>
            <a:r>
              <a:rPr lang="zh-CN" altLang="zh-CN" sz="1800">
                <a:latin typeface="微软雅黑" panose="020B0503020204020204" pitchFamily="34" charset="-122"/>
                <a:ea typeface="微软雅黑" panose="020B0503020204020204" pitchFamily="34" charset="-122"/>
              </a:rPr>
              <a:t>顺序结构</a:t>
            </a:r>
            <a:endParaRPr lang="zh-CN" altLang="en-US" sz="1800">
              <a:latin typeface="微软雅黑" panose="020B0503020204020204" pitchFamily="34" charset="-122"/>
              <a:ea typeface="微软雅黑" panose="020B0503020204020204" pitchFamily="34" charset="-122"/>
            </a:endParaRPr>
          </a:p>
          <a:p>
            <a:pPr lvl="3" eaLnBrk="1" hangingPunct="1">
              <a:lnSpc>
                <a:spcPct val="150000"/>
              </a:lnSpc>
              <a:spcBef>
                <a:spcPct val="0"/>
              </a:spcBef>
              <a:buFont typeface="Wingdings" panose="05000000000000000000" pitchFamily="2" charset="2"/>
              <a:buChar char="n"/>
            </a:pPr>
            <a:r>
              <a:rPr lang="zh-CN" altLang="zh-CN" sz="1800">
                <a:latin typeface="微软雅黑" panose="020B0503020204020204" pitchFamily="34" charset="-122"/>
                <a:ea typeface="微软雅黑" panose="020B0503020204020204" pitchFamily="34" charset="-122"/>
              </a:rPr>
              <a:t>分支结构</a:t>
            </a:r>
            <a:endParaRPr lang="zh-CN" altLang="en-US" sz="1800">
              <a:latin typeface="微软雅黑" panose="020B0503020204020204" pitchFamily="34" charset="-122"/>
              <a:ea typeface="微软雅黑" panose="020B0503020204020204" pitchFamily="34" charset="-122"/>
            </a:endParaRPr>
          </a:p>
          <a:p>
            <a:pPr lvl="3" eaLnBrk="1" hangingPunct="1">
              <a:lnSpc>
                <a:spcPct val="150000"/>
              </a:lnSpc>
              <a:spcBef>
                <a:spcPct val="0"/>
              </a:spcBef>
              <a:buFont typeface="Wingdings" panose="05000000000000000000" pitchFamily="2" charset="2"/>
              <a:buChar char="n"/>
            </a:pPr>
            <a:r>
              <a:rPr lang="zh-CN" altLang="zh-CN" sz="1800">
                <a:latin typeface="微软雅黑" panose="020B0503020204020204" pitchFamily="34" charset="-122"/>
                <a:ea typeface="微软雅黑" panose="020B0503020204020204" pitchFamily="34" charset="-122"/>
              </a:rPr>
              <a:t>循环结构</a:t>
            </a:r>
            <a:endParaRPr lang="zh-CN" altLang="en-US" sz="1800">
              <a:latin typeface="微软雅黑" panose="020B0503020204020204" pitchFamily="34" charset="-122"/>
              <a:ea typeface="微软雅黑" panose="020B0503020204020204" pitchFamily="34" charset="-122"/>
            </a:endParaRPr>
          </a:p>
          <a:p>
            <a:pPr eaLnBrk="1" hangingPunct="1">
              <a:lnSpc>
                <a:spcPct val="150000"/>
              </a:lnSpc>
              <a:spcBef>
                <a:spcPct val="0"/>
              </a:spcBef>
            </a:pPr>
            <a:r>
              <a:rPr lang="zh-CN" altLang="zh-CN" sz="1800">
                <a:latin typeface="微软雅黑" panose="020B0503020204020204" pitchFamily="34" charset="-122"/>
                <a:ea typeface="微软雅黑" panose="020B0503020204020204" pitchFamily="34" charset="-122"/>
              </a:rPr>
              <a:t>这些基本结构都有一个入口和一个出口。任何程序都由这三种基本结构组合而成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1184673" y="1038225"/>
            <a:ext cx="920353" cy="923925"/>
          </a:xfrm>
          <a:prstGeom prst="rect">
            <a:avLst/>
          </a:prstGeom>
          <a:noFill/>
          <a:ln>
            <a:noFill/>
          </a:ln>
          <a:effectLst>
            <a:outerShdw blurRad="63500" dist="38100" dir="2700000" algn="ctr" rotWithShape="0">
              <a:srgbClr val="000000">
                <a:alpha val="7999"/>
              </a:srgbClr>
            </a:outerShdw>
          </a:effectLst>
        </p:spPr>
      </p:pic>
      <p:sp>
        <p:nvSpPr>
          <p:cNvPr id="220164" name="TextBox 2"/>
          <p:cNvSpPr txBox="1">
            <a:spLocks noChangeArrowheads="1"/>
          </p:cNvSpPr>
          <p:nvPr/>
        </p:nvSpPr>
        <p:spPr bwMode="auto">
          <a:xfrm>
            <a:off x="1639492" y="1357313"/>
            <a:ext cx="2877711" cy="553998"/>
          </a:xfrm>
          <a:prstGeom prst="rect">
            <a:avLst/>
          </a:prstGeom>
          <a:noFill/>
          <a:ln>
            <a:noFill/>
          </a:ln>
          <a:effectLst>
            <a:outerShdw blurRad="63500" dist="38100" dir="2700000" algn="ctr" rotWithShape="0">
              <a:srgbClr val="000000">
                <a:alpha val="10999"/>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3000">
                <a:solidFill>
                  <a:srgbClr val="262626"/>
                </a:solidFill>
                <a:latin typeface="微软雅黑" panose="020B0503020204020204" pitchFamily="34" charset="-122"/>
                <a:ea typeface="微软雅黑" panose="020B0503020204020204" pitchFamily="34" charset="-122"/>
              </a:rPr>
              <a:t>程序的基本结构</a:t>
            </a:r>
            <a:endParaRPr lang="zh-CN" altLang="zh-CN" sz="3000">
              <a:solidFill>
                <a:srgbClr val="262626"/>
              </a:solidFill>
              <a:latin typeface="微软雅黑" panose="020B0503020204020204" pitchFamily="34" charset="-122"/>
              <a:ea typeface="微软雅黑" panose="020B0503020204020204" pitchFamily="34" charset="-122"/>
            </a:endParaRPr>
          </a:p>
        </p:txBody>
      </p:sp>
      <p:sp>
        <p:nvSpPr>
          <p:cNvPr id="10244" name="Rectangle 1"/>
          <p:cNvSpPr>
            <a:spLocks noChangeArrowheads="1"/>
          </p:cNvSpPr>
          <p:nvPr/>
        </p:nvSpPr>
        <p:spPr bwMode="auto">
          <a:xfrm>
            <a:off x="1385888" y="1895841"/>
            <a:ext cx="6372225"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pPr>
            <a:r>
              <a:rPr lang="zh-CN" altLang="zh-CN" sz="1800">
                <a:latin typeface="微软雅黑" panose="020B0503020204020204" pitchFamily="34" charset="-122"/>
                <a:ea typeface="微软雅黑" panose="020B0503020204020204" pitchFamily="34" charset="-122"/>
              </a:rPr>
              <a:t>顺序结构是程序按照线性顺序依次执行的一种运行方式，其中</a:t>
            </a:r>
            <a:r>
              <a:rPr lang="en-US" altLang="zh-CN" sz="1800">
                <a:latin typeface="微软雅黑" panose="020B0503020204020204" pitchFamily="34" charset="-122"/>
                <a:ea typeface="微软雅黑" panose="020B0503020204020204" pitchFamily="34" charset="-122"/>
              </a:rPr>
              <a:t>语句块1S1</a:t>
            </a:r>
            <a:r>
              <a:rPr lang="zh-CN" altLang="en-US" sz="1800">
                <a:latin typeface="微软雅黑" panose="020B0503020204020204" pitchFamily="34" charset="-122"/>
                <a:ea typeface="微软雅黑" panose="020B0503020204020204" pitchFamily="34" charset="-122"/>
              </a:rPr>
              <a:t>和</a:t>
            </a:r>
            <a:r>
              <a:rPr lang="en-US" altLang="en-US" sz="1800">
                <a:latin typeface="微软雅黑" panose="020B0503020204020204" pitchFamily="34" charset="-122"/>
                <a:ea typeface="微软雅黑" panose="020B0503020204020204" pitchFamily="34" charset="-122"/>
              </a:rPr>
              <a:t>语句块</a:t>
            </a:r>
            <a:r>
              <a:rPr lang="en-US" altLang="zh-CN" sz="1800">
                <a:latin typeface="微软雅黑" panose="020B0503020204020204" pitchFamily="34" charset="-122"/>
                <a:ea typeface="微软雅黑" panose="020B0503020204020204" pitchFamily="34" charset="-122"/>
              </a:rPr>
              <a:t>S2</a:t>
            </a:r>
            <a:r>
              <a:rPr lang="zh-CN" altLang="en-US" sz="1800">
                <a:latin typeface="微软雅黑" panose="020B0503020204020204" pitchFamily="34" charset="-122"/>
                <a:ea typeface="微软雅黑" panose="020B0503020204020204" pitchFamily="34" charset="-122"/>
              </a:rPr>
              <a:t>表示一个或一组顺序执行的语句 </a:t>
            </a:r>
            <a:endParaRPr lang="en-US" altLang="en-US" sz="1800">
              <a:latin typeface="微软雅黑" panose="020B0503020204020204" pitchFamily="34" charset="-122"/>
              <a:ea typeface="微软雅黑" panose="020B0503020204020204" pitchFamily="34" charset="-122"/>
            </a:endParaRPr>
          </a:p>
        </p:txBody>
      </p:sp>
      <p:pic>
        <p:nvPicPr>
          <p:cNvPr id="10245"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3375424"/>
            <a:ext cx="1133475" cy="194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1184673" y="1038225"/>
            <a:ext cx="920353" cy="923925"/>
          </a:xfrm>
          <a:prstGeom prst="rect">
            <a:avLst/>
          </a:prstGeom>
          <a:noFill/>
          <a:ln>
            <a:noFill/>
          </a:ln>
          <a:effectLst>
            <a:outerShdw blurRad="63500" dist="38100" dir="2700000" algn="ctr" rotWithShape="0">
              <a:srgbClr val="000000">
                <a:alpha val="7999"/>
              </a:srgbClr>
            </a:outerShdw>
          </a:effectLst>
        </p:spPr>
      </p:pic>
      <p:sp>
        <p:nvSpPr>
          <p:cNvPr id="220164" name="TextBox 2"/>
          <p:cNvSpPr txBox="1">
            <a:spLocks noChangeArrowheads="1"/>
          </p:cNvSpPr>
          <p:nvPr/>
        </p:nvSpPr>
        <p:spPr bwMode="auto">
          <a:xfrm>
            <a:off x="1639492" y="1357313"/>
            <a:ext cx="2877711" cy="553998"/>
          </a:xfrm>
          <a:prstGeom prst="rect">
            <a:avLst/>
          </a:prstGeom>
          <a:noFill/>
          <a:ln>
            <a:noFill/>
          </a:ln>
          <a:effectLst>
            <a:outerShdw blurRad="63500" dist="38100" dir="2700000" algn="ctr" rotWithShape="0">
              <a:srgbClr val="000000">
                <a:alpha val="10999"/>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3000">
                <a:solidFill>
                  <a:srgbClr val="262626"/>
                </a:solidFill>
                <a:latin typeface="微软雅黑" panose="020B0503020204020204" pitchFamily="34" charset="-122"/>
                <a:ea typeface="微软雅黑" panose="020B0503020204020204" pitchFamily="34" charset="-122"/>
              </a:rPr>
              <a:t>程序的基本结构</a:t>
            </a:r>
            <a:endParaRPr lang="zh-CN" altLang="zh-CN" sz="3000">
              <a:solidFill>
                <a:srgbClr val="262626"/>
              </a:solidFill>
              <a:latin typeface="微软雅黑" panose="020B0503020204020204" pitchFamily="34" charset="-122"/>
              <a:ea typeface="微软雅黑" panose="020B0503020204020204" pitchFamily="34" charset="-122"/>
            </a:endParaRPr>
          </a:p>
        </p:txBody>
      </p:sp>
      <p:sp>
        <p:nvSpPr>
          <p:cNvPr id="11268" name="Rectangle 1"/>
          <p:cNvSpPr>
            <a:spLocks noChangeArrowheads="1"/>
          </p:cNvSpPr>
          <p:nvPr/>
        </p:nvSpPr>
        <p:spPr bwMode="auto">
          <a:xfrm>
            <a:off x="1601391" y="2111941"/>
            <a:ext cx="6399609"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FontTx/>
              <a:buNone/>
            </a:pPr>
            <a:r>
              <a:rPr lang="zh-CN" altLang="zh-CN" sz="1800">
                <a:latin typeface="微软雅黑" panose="020B0503020204020204" pitchFamily="34" charset="-122"/>
                <a:ea typeface="微软雅黑" panose="020B0503020204020204" pitchFamily="34" charset="-122"/>
              </a:rPr>
              <a:t>分支结构是程序根据条件判断结果而选择不同向前执行路径的一种运行方式，包括单分支结构和二分支结构。由二分支结构会组合形成多分支结构 </a:t>
            </a:r>
            <a:endParaRPr lang="en-US" altLang="en-US" sz="1800">
              <a:latin typeface="微软雅黑" panose="020B0503020204020204" pitchFamily="34" charset="-122"/>
              <a:ea typeface="微软雅黑" panose="020B0503020204020204" pitchFamily="34" charset="-122"/>
            </a:endParaRPr>
          </a:p>
        </p:txBody>
      </p:sp>
      <p:pic>
        <p:nvPicPr>
          <p:cNvPr id="11269"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131" y="3414714"/>
            <a:ext cx="4114800" cy="23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p:cNvPicPr>
            <a:picLocks noChangeAspect="1" noChangeArrowheads="1"/>
          </p:cNvPicPr>
          <p:nvPr/>
        </p:nvPicPr>
        <p:blipFill>
          <a:blip r:embed="rId2"/>
          <a:srcRect/>
          <a:stretch>
            <a:fillRect/>
          </a:stretch>
        </p:blipFill>
        <p:spPr bwMode="auto">
          <a:xfrm>
            <a:off x="1184673" y="1038225"/>
            <a:ext cx="920353" cy="923925"/>
          </a:xfrm>
          <a:prstGeom prst="rect">
            <a:avLst/>
          </a:prstGeom>
          <a:noFill/>
          <a:ln>
            <a:noFill/>
          </a:ln>
          <a:effectLst>
            <a:outerShdw blurRad="63500" dist="38100" dir="2700000" algn="ctr" rotWithShape="0">
              <a:srgbClr val="000000">
                <a:alpha val="7999"/>
              </a:srgbClr>
            </a:outerShdw>
          </a:effectLst>
        </p:spPr>
      </p:pic>
      <p:sp>
        <p:nvSpPr>
          <p:cNvPr id="220164" name="TextBox 2"/>
          <p:cNvSpPr txBox="1">
            <a:spLocks noChangeArrowheads="1"/>
          </p:cNvSpPr>
          <p:nvPr/>
        </p:nvSpPr>
        <p:spPr bwMode="auto">
          <a:xfrm>
            <a:off x="1639492" y="1357313"/>
            <a:ext cx="2877711" cy="553998"/>
          </a:xfrm>
          <a:prstGeom prst="rect">
            <a:avLst/>
          </a:prstGeom>
          <a:noFill/>
          <a:ln>
            <a:noFill/>
          </a:ln>
          <a:effectLst>
            <a:outerShdw blurRad="63500" dist="38100" dir="2700000" algn="ctr" rotWithShape="0">
              <a:srgbClr val="000000">
                <a:alpha val="10999"/>
              </a:srgbClr>
            </a:outerShdw>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3000">
                <a:solidFill>
                  <a:srgbClr val="262626"/>
                </a:solidFill>
                <a:latin typeface="微软雅黑" panose="020B0503020204020204" pitchFamily="34" charset="-122"/>
                <a:ea typeface="微软雅黑" panose="020B0503020204020204" pitchFamily="34" charset="-122"/>
              </a:rPr>
              <a:t>程序的基本结构</a:t>
            </a:r>
            <a:endParaRPr lang="zh-CN" altLang="zh-CN" sz="3000">
              <a:solidFill>
                <a:srgbClr val="262626"/>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1645445" y="2035301"/>
            <a:ext cx="5993606" cy="1615827"/>
          </a:xfrm>
          <a:prstGeom prst="rect">
            <a:avLst/>
          </a:prstGeom>
          <a:noFill/>
          <a:ln>
            <a:noFill/>
          </a:ln>
          <a:effectLst/>
        </p:spPr>
        <p:txBody>
          <a:bodyPr anchor="ct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ct val="150000"/>
              </a:lnSpc>
              <a:defRPr/>
            </a:pPr>
            <a:r>
              <a:rPr lang="zh-CN" altLang="zh-CN" dirty="0">
                <a:latin typeface="微软雅黑" panose="020B0503020204020204" pitchFamily="34" charset="-122"/>
                <a:ea typeface="微软雅黑" panose="020B0503020204020204" pitchFamily="34" charset="-122"/>
              </a:rPr>
              <a:t>循环结构是程序根据条件判断结果向后反复执行的一种运行方式，根据循环体触发条件不同，包括条件循环和遍历循环结构</a:t>
            </a:r>
            <a:endParaRPr lang="zh-CN" altLang="zh-CN" dirty="0"/>
          </a:p>
          <a:p>
            <a:pPr eaLnBrk="1" hangingPunct="1">
              <a:defRPr/>
            </a:pPr>
            <a:endParaRPr lang="zh-CN" altLang="zh-CN" dirty="0"/>
          </a:p>
        </p:txBody>
      </p:sp>
      <p:pic>
        <p:nvPicPr>
          <p:cNvPr id="12293" name="图片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4" y="3650458"/>
            <a:ext cx="3750469" cy="1907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65</TotalTime>
  <Words>2455</Words>
  <Application>Microsoft Office PowerPoint</Application>
  <PresentationFormat>全屏显示(4:3)</PresentationFormat>
  <Paragraphs>275</Paragraphs>
  <Slides>44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阿里巴巴普惠体 R</vt:lpstr>
      <vt:lpstr>华文楷体</vt:lpstr>
      <vt:lpstr>微软雅黑</vt:lpstr>
      <vt:lpstr>Arial</vt:lpstr>
      <vt:lpstr>Calibri</vt:lpstr>
      <vt:lpstr>Consolas</vt:lpstr>
      <vt:lpstr>Courier New</vt:lpstr>
      <vt:lpstr>Palatino Linotype</vt:lpstr>
      <vt:lpstr>Times New Roman</vt:lpstr>
      <vt:lpstr>Verdana</vt:lpstr>
      <vt:lpstr>Wingdings</vt:lpstr>
      <vt:lpstr>Balloons</vt:lpstr>
      <vt:lpstr>基本数据类型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驼峰式命名法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数据类型结构图</vt:lpstr>
      <vt:lpstr>整数类型</vt:lpstr>
      <vt:lpstr>PowerPoint 演示文稿</vt:lpstr>
      <vt:lpstr>PowerPoint 演示文稿</vt:lpstr>
      <vt:lpstr>布尔型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谈谈未来操作系统的发展趋势</dc:title>
  <dc:creator>Lenovo User</dc:creator>
  <cp:lastModifiedBy>tian he</cp:lastModifiedBy>
  <cp:revision>131</cp:revision>
  <dcterms:created xsi:type="dcterms:W3CDTF">2008-02-24T15:59:36Z</dcterms:created>
  <dcterms:modified xsi:type="dcterms:W3CDTF">2025-06-21T01:48:48Z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2052-11.1.0.9501</vt:lpwstr>
  </property>
</Properties>
</file>